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6"/>
    <p:sldMasterId id="2147483670" r:id="rId7"/>
    <p:sldMasterId id="2147483696" r:id="rId8"/>
    <p:sldMasterId id="2147483697" r:id="rId9"/>
  </p:sldMasterIdLst>
  <p:notesMasterIdLst>
    <p:notesMasterId r:id="rId69"/>
  </p:notesMasterIdLst>
  <p:handoutMasterIdLst>
    <p:handoutMasterId r:id="rId70"/>
  </p:handoutMasterIdLst>
  <p:sldIdLst>
    <p:sldId id="382" r:id="rId10"/>
    <p:sldId id="528" r:id="rId11"/>
    <p:sldId id="590" r:id="rId12"/>
    <p:sldId id="585" r:id="rId13"/>
    <p:sldId id="588" r:id="rId14"/>
    <p:sldId id="536" r:id="rId15"/>
    <p:sldId id="537" r:id="rId16"/>
    <p:sldId id="538" r:id="rId17"/>
    <p:sldId id="531" r:id="rId18"/>
    <p:sldId id="589" r:id="rId19"/>
    <p:sldId id="539" r:id="rId20"/>
    <p:sldId id="540" r:id="rId21"/>
    <p:sldId id="554" r:id="rId22"/>
    <p:sldId id="541" r:id="rId23"/>
    <p:sldId id="542" r:id="rId24"/>
    <p:sldId id="543" r:id="rId25"/>
    <p:sldId id="544" r:id="rId26"/>
    <p:sldId id="580" r:id="rId27"/>
    <p:sldId id="578" r:id="rId28"/>
    <p:sldId id="581" r:id="rId29"/>
    <p:sldId id="545" r:id="rId30"/>
    <p:sldId id="546" r:id="rId31"/>
    <p:sldId id="547" r:id="rId32"/>
    <p:sldId id="548" r:id="rId33"/>
    <p:sldId id="549" r:id="rId34"/>
    <p:sldId id="550" r:id="rId35"/>
    <p:sldId id="587" r:id="rId36"/>
    <p:sldId id="553" r:id="rId37"/>
    <p:sldId id="551" r:id="rId38"/>
    <p:sldId id="552" r:id="rId39"/>
    <p:sldId id="591" r:id="rId40"/>
    <p:sldId id="555" r:id="rId41"/>
    <p:sldId id="592" r:id="rId42"/>
    <p:sldId id="583" r:id="rId43"/>
    <p:sldId id="584" r:id="rId44"/>
    <p:sldId id="582" r:id="rId45"/>
    <p:sldId id="557" r:id="rId46"/>
    <p:sldId id="558" r:id="rId47"/>
    <p:sldId id="560" r:id="rId48"/>
    <p:sldId id="562" r:id="rId49"/>
    <p:sldId id="561" r:id="rId50"/>
    <p:sldId id="563" r:id="rId51"/>
    <p:sldId id="513" r:id="rId52"/>
    <p:sldId id="564" r:id="rId53"/>
    <p:sldId id="567" r:id="rId54"/>
    <p:sldId id="568" r:id="rId55"/>
    <p:sldId id="569" r:id="rId56"/>
    <p:sldId id="570" r:id="rId57"/>
    <p:sldId id="571" r:id="rId58"/>
    <p:sldId id="572" r:id="rId59"/>
    <p:sldId id="573" r:id="rId60"/>
    <p:sldId id="574" r:id="rId61"/>
    <p:sldId id="575" r:id="rId62"/>
    <p:sldId id="576" r:id="rId63"/>
    <p:sldId id="577" r:id="rId64"/>
    <p:sldId id="566" r:id="rId65"/>
    <p:sldId id="593" r:id="rId66"/>
    <p:sldId id="260" r:id="rId67"/>
    <p:sldId id="262" r:id="rId6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64">
          <p15:clr>
            <a:srgbClr val="A4A3A4"/>
          </p15:clr>
        </p15:guide>
        <p15:guide id="2" orient="horz" pos="3624">
          <p15:clr>
            <a:srgbClr val="A4A3A4"/>
          </p15:clr>
        </p15:guide>
        <p15:guide id="3" orient="horz" pos="3376">
          <p15:clr>
            <a:srgbClr val="A4A3A4"/>
          </p15:clr>
        </p15:guide>
        <p15:guide id="4" orient="horz" pos="943">
          <p15:clr>
            <a:srgbClr val="A4A3A4"/>
          </p15:clr>
        </p15:guide>
        <p15:guide id="5" orient="horz" pos="416">
          <p15:clr>
            <a:srgbClr val="A4A3A4"/>
          </p15:clr>
        </p15:guide>
        <p15:guide id="6" pos="288">
          <p15:clr>
            <a:srgbClr val="A4A3A4"/>
          </p15:clr>
        </p15:guide>
        <p15:guide id="7" pos="5472">
          <p15:clr>
            <a:srgbClr val="A4A3A4"/>
          </p15:clr>
        </p15:guide>
        <p15:guide id="8" pos="301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0083"/>
    <a:srgbClr val="00549F"/>
    <a:srgbClr val="E87722"/>
    <a:srgbClr val="008770"/>
    <a:srgbClr val="739600"/>
    <a:srgbClr val="D45D00"/>
    <a:srgbClr val="D19000"/>
    <a:srgbClr val="9BCC00"/>
    <a:srgbClr val="83AC00"/>
    <a:srgbClr val="A22B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autoAdjust="0"/>
  </p:normalViewPr>
  <p:slideViewPr>
    <p:cSldViewPr snapToGrid="0">
      <p:cViewPr varScale="1">
        <p:scale>
          <a:sx n="90" d="100"/>
          <a:sy n="90" d="100"/>
        </p:scale>
        <p:origin x="768" y="63"/>
      </p:cViewPr>
      <p:guideLst>
        <p:guide orient="horz" pos="864"/>
        <p:guide orient="horz" pos="3624"/>
        <p:guide orient="horz" pos="3376"/>
        <p:guide orient="horz" pos="943"/>
        <p:guide orient="horz" pos="416"/>
        <p:guide pos="288"/>
        <p:guide pos="5472"/>
        <p:guide pos="301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9684"/>
    </p:cViewPr>
  </p:sorterViewPr>
  <p:notesViewPr>
    <p:cSldViewPr snapToGrid="0">
      <p:cViewPr varScale="1">
        <p:scale>
          <a:sx n="85" d="100"/>
          <a:sy n="85" d="100"/>
        </p:scale>
        <p:origin x="-383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slide" Target="slides/slide54.xml"/><Relationship Id="rId68" Type="http://schemas.openxmlformats.org/officeDocument/2006/relationships/slide" Target="slides/slide59.xml"/><Relationship Id="rId7" Type="http://schemas.openxmlformats.org/officeDocument/2006/relationships/slideMaster" Target="slideMasters/slideMaster2.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61" Type="http://schemas.openxmlformats.org/officeDocument/2006/relationships/slide" Target="slides/slide52.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notesMaster" Target="notesMasters/notesMaster1.xml"/><Relationship Id="rId8" Type="http://schemas.openxmlformats.org/officeDocument/2006/relationships/slideMaster" Target="slideMasters/slideMaster3.xml"/><Relationship Id="rId51" Type="http://schemas.openxmlformats.org/officeDocument/2006/relationships/slide" Target="slides/slide42.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F9E4E3-F7FB-47CD-9C0E-2CEB49CD529B}" type="datetimeFigureOut">
              <a:rPr lang="en-US" smtClean="0"/>
              <a:pPr/>
              <a:t>7/23/2019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86FEFD0-D57B-4D6A-B2D7-C3EDA058CC79}" type="slidenum">
              <a:rPr lang="en-US" smtClean="0"/>
              <a:pPr/>
              <a:t>‹#›</a:t>
            </a:fld>
            <a:endParaRPr lang="en-US"/>
          </a:p>
        </p:txBody>
      </p:sp>
    </p:spTree>
    <p:extLst>
      <p:ext uri="{BB962C8B-B14F-4D97-AF65-F5344CB8AC3E}">
        <p14:creationId xmlns:p14="http://schemas.microsoft.com/office/powerpoint/2010/main" val="29105701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CC1AC51-D059-4223-9C88-494598A3634F}" type="datetimeFigureOut">
              <a:rPr lang="en-US" smtClean="0"/>
              <a:pPr/>
              <a:t>7/23/2019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36492AF-BC2A-4188-B06F-754C36A745CF}" type="slidenum">
              <a:rPr lang="en-US" smtClean="0"/>
              <a:pPr/>
              <a:t>‹#›</a:t>
            </a:fld>
            <a:endParaRPr lang="en-US"/>
          </a:p>
        </p:txBody>
      </p:sp>
    </p:spTree>
    <p:extLst>
      <p:ext uri="{BB962C8B-B14F-4D97-AF65-F5344CB8AC3E}">
        <p14:creationId xmlns:p14="http://schemas.microsoft.com/office/powerpoint/2010/main" val="2369103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72E2218-332F-2046-8919-12C975A973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22202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72E2218-332F-2046-8919-12C975A973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763204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 Blank">
    <p:spTree>
      <p:nvGrpSpPr>
        <p:cNvPr id="1" name=""/>
        <p:cNvGrpSpPr/>
        <p:nvPr/>
      </p:nvGrpSpPr>
      <p:grpSpPr>
        <a:xfrm>
          <a:off x="0" y="0"/>
          <a:ext cx="0" cy="0"/>
          <a:chOff x="0" y="0"/>
          <a:chExt cx="0" cy="0"/>
        </a:xfrm>
      </p:grpSpPr>
      <p:sp>
        <p:nvSpPr>
          <p:cNvPr id="2" name="Title 1"/>
          <p:cNvSpPr>
            <a:spLocks noGrp="1"/>
          </p:cNvSpPr>
          <p:nvPr>
            <p:ph type="ctrTitle"/>
          </p:nvPr>
        </p:nvSpPr>
        <p:spPr>
          <a:xfrm>
            <a:off x="367512" y="6157062"/>
            <a:ext cx="7772400" cy="348724"/>
          </a:xfrm>
          <a:prstGeom prst="rect">
            <a:avLst/>
          </a:prstGeom>
        </p:spPr>
        <p:txBody>
          <a:bodyPr anchor="t">
            <a:noAutofit/>
          </a:bodyPr>
          <a:lstStyle>
            <a:lvl1pPr algn="l">
              <a:defRPr sz="1400" b="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449209" y="6447223"/>
            <a:ext cx="7772400" cy="546100"/>
          </a:xfrm>
        </p:spPr>
        <p:txBody>
          <a:bodyPr>
            <a:noAutofit/>
          </a:bodyPr>
          <a:lstStyle>
            <a:lvl1pPr marL="0" indent="0" algn="l">
              <a:spcBef>
                <a:spcPts val="0"/>
              </a:spcBef>
              <a:spcAft>
                <a:spcPts val="300"/>
              </a:spcAft>
              <a:buNone/>
              <a:defRPr sz="1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cxnSp>
        <p:nvCxnSpPr>
          <p:cNvPr id="11" name="Straight Connector 10"/>
          <p:cNvCxnSpPr/>
          <p:nvPr userDrawn="1"/>
        </p:nvCxnSpPr>
        <p:spPr>
          <a:xfrm flipV="1">
            <a:off x="464427" y="6018071"/>
            <a:ext cx="8217515" cy="9477"/>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flipV="1">
            <a:off x="464427" y="1080412"/>
            <a:ext cx="8217515" cy="9477"/>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3369" y="309867"/>
            <a:ext cx="1508125" cy="453041"/>
          </a:xfrm>
          <a:prstGeom prst="rect">
            <a:avLst/>
          </a:prstGeom>
        </p:spPr>
      </p:pic>
    </p:spTree>
    <p:extLst>
      <p:ext uri="{BB962C8B-B14F-4D97-AF65-F5344CB8AC3E}">
        <p14:creationId xmlns:p14="http://schemas.microsoft.com/office/powerpoint/2010/main" val="269445474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a:t>
            </a:r>
          </a:p>
        </p:txBody>
      </p:sp>
      <p:sp>
        <p:nvSpPr>
          <p:cNvPr id="3" name="Content Placeholder 2"/>
          <p:cNvSpPr>
            <a:spLocks noGrp="1"/>
          </p:cNvSpPr>
          <p:nvPr>
            <p:ph idx="1" hasCustomPrompt="1"/>
          </p:nvPr>
        </p:nvSpPr>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85750" y="7386866"/>
            <a:ext cx="2057400" cy="365125"/>
          </a:xfrm>
          <a:prstGeom prst="rect">
            <a:avLst/>
          </a:prstGeom>
        </p:spPr>
        <p:txBody>
          <a:bodyPr/>
          <a:lstStyle/>
          <a:p>
            <a:fld id="{59B9B12D-92C4-3B43-B1D8-9965D43BF638}" type="datetime1">
              <a:rPr lang="en-US" smtClean="0"/>
              <a:pPr/>
              <a:t>7/23/2019</a:t>
            </a:fld>
            <a:endParaRPr lang="en-US"/>
          </a:p>
        </p:txBody>
      </p:sp>
      <p:sp>
        <p:nvSpPr>
          <p:cNvPr id="5" name="Footer Placeholder 4"/>
          <p:cNvSpPr>
            <a:spLocks noGrp="1"/>
          </p:cNvSpPr>
          <p:nvPr>
            <p:ph type="ftr" sz="quarter" idx="11"/>
          </p:nvPr>
        </p:nvSpPr>
        <p:spPr>
          <a:xfrm>
            <a:off x="3971925" y="6486983"/>
            <a:ext cx="4443412" cy="365125"/>
          </a:xfrm>
          <a:prstGeom prst="rect">
            <a:avLst/>
          </a:prstGeom>
        </p:spPr>
        <p:txBody>
          <a:bodyPr/>
          <a:lstStyle/>
          <a:p>
            <a:r>
              <a:rPr lang="en-US"/>
              <a:t>Confidential property of Optum. Do not distribute or reproduce without express permission from Optum.</a:t>
            </a:r>
          </a:p>
        </p:txBody>
      </p:sp>
      <p:sp>
        <p:nvSpPr>
          <p:cNvPr id="6" name="Slide Number Placeholder 5"/>
          <p:cNvSpPr>
            <a:spLocks noGrp="1"/>
          </p:cNvSpPr>
          <p:nvPr>
            <p:ph type="sldNum" sz="quarter" idx="12"/>
          </p:nvPr>
        </p:nvSpPr>
        <p:spPr>
          <a:xfrm>
            <a:off x="8448675" y="6486983"/>
            <a:ext cx="406854" cy="365125"/>
          </a:xfrm>
          <a:prstGeom prst="rect">
            <a:avLst/>
          </a:prstGeom>
        </p:spPr>
        <p:txBody>
          <a:bodyPr/>
          <a:lstStyle/>
          <a:p>
            <a:fld id="{3310D8EA-3107-4873-B9AB-DD7D3E79053A}" type="slidenum">
              <a:rPr lang="en-US" smtClean="0"/>
              <a:pPr/>
              <a:t>‹#›</a:t>
            </a:fld>
            <a:endParaRPr lang="en-US"/>
          </a:p>
        </p:txBody>
      </p:sp>
      <p:sp>
        <p:nvSpPr>
          <p:cNvPr id="8" name="Text Placeholder 7"/>
          <p:cNvSpPr>
            <a:spLocks noGrp="1"/>
          </p:cNvSpPr>
          <p:nvPr>
            <p:ph type="body" sz="quarter" idx="13" hasCustomPrompt="1"/>
          </p:nvPr>
        </p:nvSpPr>
        <p:spPr>
          <a:xfrm>
            <a:off x="371475" y="1118283"/>
            <a:ext cx="6108456" cy="492125"/>
          </a:xfrm>
        </p:spPr>
        <p:txBody>
          <a:bodyPr/>
          <a:lstStyle>
            <a:lvl1pPr>
              <a:defRPr sz="2600">
                <a:solidFill>
                  <a:schemeClr val="accent4"/>
                </a:solidFill>
              </a:defRPr>
            </a:lvl1pPr>
          </a:lstStyle>
          <a:p>
            <a:pPr lvl="0"/>
            <a:r>
              <a:rPr lang="en-US"/>
              <a:t>Use this space for one line subhead if needed</a:t>
            </a:r>
          </a:p>
        </p:txBody>
      </p:sp>
    </p:spTree>
    <p:extLst>
      <p:ext uri="{BB962C8B-B14F-4D97-AF65-F5344CB8AC3E}">
        <p14:creationId xmlns:p14="http://schemas.microsoft.com/office/powerpoint/2010/main" val="3162728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Divider Slide | photo">
    <p:spTree>
      <p:nvGrpSpPr>
        <p:cNvPr id="1" name=""/>
        <p:cNvGrpSpPr/>
        <p:nvPr/>
      </p:nvGrpSpPr>
      <p:grpSpPr>
        <a:xfrm>
          <a:off x="0" y="0"/>
          <a:ext cx="0" cy="0"/>
          <a:chOff x="0" y="0"/>
          <a:chExt cx="0" cy="0"/>
        </a:xfrm>
      </p:grpSpPr>
      <p:sp>
        <p:nvSpPr>
          <p:cNvPr id="13" name="Title 1"/>
          <p:cNvSpPr>
            <a:spLocks noGrp="1"/>
          </p:cNvSpPr>
          <p:nvPr>
            <p:ph type="ctrTitle" hasCustomPrompt="1"/>
          </p:nvPr>
        </p:nvSpPr>
        <p:spPr>
          <a:xfrm>
            <a:off x="750398" y="2415961"/>
            <a:ext cx="7841151" cy="1223319"/>
          </a:xfrm>
          <a:prstGeom prst="rect">
            <a:avLst/>
          </a:prstGeom>
        </p:spPr>
        <p:txBody>
          <a:bodyPr>
            <a:noAutofit/>
          </a:bodyPr>
          <a:lstStyle>
            <a:lvl1pPr algn="l">
              <a:defRPr sz="3200" b="0">
                <a:solidFill>
                  <a:schemeClr val="bg1">
                    <a:lumMod val="50000"/>
                  </a:schemeClr>
                </a:solidFill>
              </a:defRPr>
            </a:lvl1pPr>
          </a:lstStyle>
          <a:p>
            <a:r>
              <a:rPr lang="en-US" dirty="0"/>
              <a:t>Click to edit </a:t>
            </a:r>
            <a:br>
              <a:rPr lang="en-US" dirty="0"/>
            </a:br>
            <a:r>
              <a:rPr lang="en-US" dirty="0"/>
              <a:t>Master title style</a:t>
            </a:r>
          </a:p>
        </p:txBody>
      </p:sp>
      <p:sp>
        <p:nvSpPr>
          <p:cNvPr id="14" name="Subtitle 2"/>
          <p:cNvSpPr>
            <a:spLocks noGrp="1"/>
          </p:cNvSpPr>
          <p:nvPr>
            <p:ph type="subTitle" idx="1"/>
          </p:nvPr>
        </p:nvSpPr>
        <p:spPr>
          <a:xfrm>
            <a:off x="845179" y="3815531"/>
            <a:ext cx="7772400" cy="546100"/>
          </a:xfrm>
        </p:spPr>
        <p:txBody>
          <a:bodyPr>
            <a:noAutofit/>
          </a:bodyPr>
          <a:lstStyle>
            <a:lvl1pPr marL="0" indent="0" algn="l">
              <a:spcBef>
                <a:spcPts val="0"/>
              </a:spcBef>
              <a:spcAft>
                <a:spcPts val="300"/>
              </a:spcAft>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cxnSp>
        <p:nvCxnSpPr>
          <p:cNvPr id="11" name="Straight Connector 10"/>
          <p:cNvCxnSpPr/>
          <p:nvPr userDrawn="1"/>
        </p:nvCxnSpPr>
        <p:spPr>
          <a:xfrm flipV="1">
            <a:off x="464427" y="6018071"/>
            <a:ext cx="8217515" cy="9477"/>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flipV="1">
            <a:off x="464427" y="1080412"/>
            <a:ext cx="8217515" cy="9477"/>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3369" y="309867"/>
            <a:ext cx="1508125" cy="453041"/>
          </a:xfrm>
          <a:prstGeom prst="rect">
            <a:avLst/>
          </a:prstGeom>
        </p:spPr>
      </p:pic>
    </p:spTree>
    <p:extLst>
      <p:ext uri="{BB962C8B-B14F-4D97-AF65-F5344CB8AC3E}">
        <p14:creationId xmlns:p14="http://schemas.microsoft.com/office/powerpoint/2010/main" val="18442917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7" name="Rectangle 6"/>
          <p:cNvSpPr/>
          <p:nvPr userDrawn="1"/>
        </p:nvSpPr>
        <p:spPr>
          <a:xfrm>
            <a:off x="2" y="0"/>
            <a:ext cx="914399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lang="en-US" sz="1013"/>
          </a:p>
        </p:txBody>
      </p:sp>
      <p:sp>
        <p:nvSpPr>
          <p:cNvPr id="5" name="Title 1"/>
          <p:cNvSpPr>
            <a:spLocks noGrp="1"/>
          </p:cNvSpPr>
          <p:nvPr>
            <p:ph type="title"/>
          </p:nvPr>
        </p:nvSpPr>
        <p:spPr>
          <a:xfrm>
            <a:off x="449179" y="3146973"/>
            <a:ext cx="8277726" cy="712745"/>
          </a:xfrm>
        </p:spPr>
        <p:txBody>
          <a:bodyPr anchor="t">
            <a:normAutofit/>
          </a:bodyPr>
          <a:lstStyle>
            <a:lvl1pPr algn="ctr">
              <a:defRPr sz="2400" b="1" i="0" cap="none" baseline="0">
                <a:solidFill>
                  <a:schemeClr val="bg1"/>
                </a:solidFill>
                <a:latin typeface="+mj-lt"/>
                <a:ea typeface="Tahoma" charset="0"/>
                <a:cs typeface="Tahoma" charset="0"/>
              </a:defRPr>
            </a:lvl1pPr>
          </a:lstStyle>
          <a:p>
            <a:r>
              <a:rPr lang="en-US"/>
              <a:t>Click to edit Master title style</a:t>
            </a:r>
          </a:p>
        </p:txBody>
      </p:sp>
      <p:sp>
        <p:nvSpPr>
          <p:cNvPr id="6" name="Text Placeholder 2"/>
          <p:cNvSpPr>
            <a:spLocks noGrp="1"/>
          </p:cNvSpPr>
          <p:nvPr>
            <p:ph type="body" idx="1"/>
          </p:nvPr>
        </p:nvSpPr>
        <p:spPr>
          <a:xfrm>
            <a:off x="1258646" y="3892451"/>
            <a:ext cx="6637467" cy="487680"/>
          </a:xfrm>
        </p:spPr>
        <p:txBody>
          <a:bodyPr anchor="t"/>
          <a:lstStyle>
            <a:lvl1pPr marL="0" indent="0" algn="ctr">
              <a:buNone/>
              <a:defRPr sz="1500">
                <a:solidFill>
                  <a:schemeClr val="bg1"/>
                </a:solidFill>
                <a:latin typeface="+mn-lt"/>
              </a:defRPr>
            </a:lvl1pPr>
            <a:lvl2pPr marL="257175" indent="0">
              <a:buNone/>
              <a:defRPr sz="1013">
                <a:solidFill>
                  <a:schemeClr val="tx1">
                    <a:tint val="75000"/>
                  </a:schemeClr>
                </a:solidFill>
              </a:defRPr>
            </a:lvl2pPr>
            <a:lvl3pPr marL="514350" indent="0">
              <a:buNone/>
              <a:defRPr sz="900">
                <a:solidFill>
                  <a:schemeClr val="tx1">
                    <a:tint val="75000"/>
                  </a:schemeClr>
                </a:solidFill>
              </a:defRPr>
            </a:lvl3pPr>
            <a:lvl4pPr marL="771525" indent="0">
              <a:buNone/>
              <a:defRPr sz="788">
                <a:solidFill>
                  <a:schemeClr val="tx1">
                    <a:tint val="75000"/>
                  </a:schemeClr>
                </a:solidFill>
              </a:defRPr>
            </a:lvl4pPr>
            <a:lvl5pPr marL="1028700" indent="0">
              <a:buNone/>
              <a:defRPr sz="788">
                <a:solidFill>
                  <a:schemeClr val="tx1">
                    <a:tint val="75000"/>
                  </a:schemeClr>
                </a:solidFill>
              </a:defRPr>
            </a:lvl5pPr>
            <a:lvl6pPr marL="1285875" indent="0">
              <a:buNone/>
              <a:defRPr sz="788">
                <a:solidFill>
                  <a:schemeClr val="tx1">
                    <a:tint val="75000"/>
                  </a:schemeClr>
                </a:solidFill>
              </a:defRPr>
            </a:lvl6pPr>
            <a:lvl7pPr marL="1543050" indent="0">
              <a:buNone/>
              <a:defRPr sz="788">
                <a:solidFill>
                  <a:schemeClr val="tx1">
                    <a:tint val="75000"/>
                  </a:schemeClr>
                </a:solidFill>
              </a:defRPr>
            </a:lvl7pPr>
            <a:lvl8pPr marL="1800225" indent="0">
              <a:buNone/>
              <a:defRPr sz="788">
                <a:solidFill>
                  <a:schemeClr val="tx1">
                    <a:tint val="75000"/>
                  </a:schemeClr>
                </a:solidFill>
              </a:defRPr>
            </a:lvl8pPr>
            <a:lvl9pPr marL="2057400" indent="0">
              <a:buNone/>
              <a:defRPr sz="788">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943982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Title - Blank">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50399" y="2415961"/>
            <a:ext cx="7772400" cy="1223319"/>
          </a:xfrm>
          <a:prstGeom prst="rect">
            <a:avLst/>
          </a:prstGeom>
        </p:spPr>
        <p:txBody>
          <a:bodyPr>
            <a:noAutofit/>
          </a:bodyPr>
          <a:lstStyle>
            <a:lvl1pPr algn="l">
              <a:defRPr sz="4000" b="0">
                <a:solidFill>
                  <a:schemeClr val="bg1">
                    <a:lumMod val="50000"/>
                  </a:schemeClr>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845179" y="3815531"/>
            <a:ext cx="7772400" cy="546100"/>
          </a:xfrm>
        </p:spPr>
        <p:txBody>
          <a:bodyPr>
            <a:noAutofit/>
          </a:bodyPr>
          <a:lstStyle>
            <a:lvl1pPr marL="0" indent="0" algn="l">
              <a:spcBef>
                <a:spcPts val="0"/>
              </a:spcBef>
              <a:spcAft>
                <a:spcPts val="300"/>
              </a:spcAft>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cxnSp>
        <p:nvCxnSpPr>
          <p:cNvPr id="10" name="Straight Connector 9"/>
          <p:cNvCxnSpPr/>
          <p:nvPr userDrawn="1"/>
        </p:nvCxnSpPr>
        <p:spPr>
          <a:xfrm flipV="1">
            <a:off x="464427" y="6018071"/>
            <a:ext cx="8217515" cy="9477"/>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flipV="1">
            <a:off x="464427" y="1080412"/>
            <a:ext cx="8217515" cy="9477"/>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3369" y="309867"/>
            <a:ext cx="1508125" cy="453041"/>
          </a:xfrm>
          <a:prstGeom prst="rect">
            <a:avLst/>
          </a:prstGeom>
        </p:spPr>
      </p:pic>
    </p:spTree>
    <p:extLst>
      <p:ext uri="{BB962C8B-B14F-4D97-AF65-F5344CB8AC3E}">
        <p14:creationId xmlns:p14="http://schemas.microsoft.com/office/powerpoint/2010/main" val="160288447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extBox 1"/>
          <p:cNvSpPr txBox="1"/>
          <p:nvPr userDrawn="1"/>
        </p:nvSpPr>
        <p:spPr>
          <a:xfrm>
            <a:off x="4577924" y="1127797"/>
            <a:ext cx="914400" cy="914400"/>
          </a:xfrm>
          <a:prstGeom prst="rect">
            <a:avLst/>
          </a:prstGeom>
          <a:noFill/>
        </p:spPr>
        <p:txBody>
          <a:bodyPr wrap="none" lIns="0" tIns="0" rIns="0" bIns="0" rtlCol="0">
            <a:noAutofit/>
          </a:bodyPr>
          <a:lstStyle/>
          <a:p>
            <a:endParaRPr lang="en-US" dirty="0" err="1">
              <a:latin typeface="Arial" pitchFamily="34" charset="0"/>
              <a:cs typeface="Arial" pitchFamily="34" charset="0"/>
            </a:endParaRPr>
          </a:p>
        </p:txBody>
      </p:sp>
      <p:sp>
        <p:nvSpPr>
          <p:cNvPr id="4" name="TextBox 3"/>
          <p:cNvSpPr txBox="1"/>
          <p:nvPr userDrawn="1"/>
        </p:nvSpPr>
        <p:spPr>
          <a:xfrm>
            <a:off x="1014157" y="1146751"/>
            <a:ext cx="914400" cy="914400"/>
          </a:xfrm>
          <a:prstGeom prst="rect">
            <a:avLst/>
          </a:prstGeom>
          <a:noFill/>
        </p:spPr>
        <p:txBody>
          <a:bodyPr wrap="none" lIns="0" tIns="0" rIns="0" bIns="0" rtlCol="0">
            <a:noAutofit/>
          </a:bodyPr>
          <a:lstStyle/>
          <a:p>
            <a:endParaRPr lang="en-US" dirty="0" err="1">
              <a:latin typeface="Arial" pitchFamily="34" charset="0"/>
              <a:cs typeface="Arial" pitchFamily="34" charset="0"/>
            </a:endParaRPr>
          </a:p>
        </p:txBody>
      </p:sp>
      <p:sp>
        <p:nvSpPr>
          <p:cNvPr id="6" name="Title 1"/>
          <p:cNvSpPr>
            <a:spLocks noGrp="1"/>
          </p:cNvSpPr>
          <p:nvPr>
            <p:ph type="title"/>
          </p:nvPr>
        </p:nvSpPr>
        <p:spPr>
          <a:xfrm>
            <a:off x="457200" y="274638"/>
            <a:ext cx="8229600" cy="434975"/>
          </a:xfrm>
        </p:spPr>
        <p:txBody>
          <a:bodyPr/>
          <a:lstStyle/>
          <a:p>
            <a:r>
              <a:rPr lang="en-US" dirty="0"/>
              <a:t>Click to edit Master title style</a:t>
            </a:r>
          </a:p>
        </p:txBody>
      </p:sp>
    </p:spTree>
    <p:extLst>
      <p:ext uri="{BB962C8B-B14F-4D97-AF65-F5344CB8AC3E}">
        <p14:creationId xmlns:p14="http://schemas.microsoft.com/office/powerpoint/2010/main" val="288750105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extBox 2"/>
          <p:cNvSpPr txBox="1"/>
          <p:nvPr userDrawn="1"/>
        </p:nvSpPr>
        <p:spPr>
          <a:xfrm>
            <a:off x="893379" y="-746234"/>
            <a:ext cx="914400" cy="914400"/>
          </a:xfrm>
          <a:prstGeom prst="rect">
            <a:avLst/>
          </a:prstGeom>
          <a:noFill/>
        </p:spPr>
        <p:txBody>
          <a:bodyPr wrap="none" lIns="0" tIns="0" rIns="0" bIns="0" rtlCol="0">
            <a:noAutofit/>
          </a:bodyPr>
          <a:lstStyle/>
          <a:p>
            <a:endParaRPr lang="en-US" dirty="0" err="1">
              <a:latin typeface="Arial" pitchFamily="34" charset="0"/>
              <a:cs typeface="Arial" pitchFamily="34" charset="0"/>
            </a:endParaRPr>
          </a:p>
        </p:txBody>
      </p:sp>
      <p:sp>
        <p:nvSpPr>
          <p:cNvPr id="4" name="Title 1"/>
          <p:cNvSpPr>
            <a:spLocks noGrp="1"/>
          </p:cNvSpPr>
          <p:nvPr>
            <p:ph type="title"/>
          </p:nvPr>
        </p:nvSpPr>
        <p:spPr>
          <a:xfrm>
            <a:off x="457200" y="274638"/>
            <a:ext cx="8229600" cy="434975"/>
          </a:xfrm>
        </p:spPr>
        <p:txBody>
          <a:bodyPr/>
          <a:lstStyle/>
          <a:p>
            <a:r>
              <a:rPr lang="en-US" dirty="0"/>
              <a:t>Click to edit Master title style</a:t>
            </a:r>
          </a:p>
        </p:txBody>
      </p:sp>
    </p:spTree>
    <p:extLst>
      <p:ext uri="{BB962C8B-B14F-4D97-AF65-F5344CB8AC3E}">
        <p14:creationId xmlns:p14="http://schemas.microsoft.com/office/powerpoint/2010/main" val="221256206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Divider Slide | orange sub">
    <p:spTree>
      <p:nvGrpSpPr>
        <p:cNvPr id="1" name=""/>
        <p:cNvGrpSpPr/>
        <p:nvPr/>
      </p:nvGrpSpPr>
      <p:grpSpPr>
        <a:xfrm>
          <a:off x="0" y="0"/>
          <a:ext cx="0" cy="0"/>
          <a:chOff x="0" y="0"/>
          <a:chExt cx="0" cy="0"/>
        </a:xfrm>
      </p:grpSpPr>
      <p:sp>
        <p:nvSpPr>
          <p:cNvPr id="13" name="Title 1"/>
          <p:cNvSpPr>
            <a:spLocks noGrp="1"/>
          </p:cNvSpPr>
          <p:nvPr>
            <p:ph type="ctrTitle" hasCustomPrompt="1"/>
          </p:nvPr>
        </p:nvSpPr>
        <p:spPr>
          <a:xfrm>
            <a:off x="750399" y="2415961"/>
            <a:ext cx="7772400" cy="1223319"/>
          </a:xfrm>
          <a:prstGeom prst="rect">
            <a:avLst/>
          </a:prstGeom>
        </p:spPr>
        <p:txBody>
          <a:bodyPr>
            <a:noAutofit/>
          </a:bodyPr>
          <a:lstStyle>
            <a:lvl1pPr algn="l">
              <a:defRPr sz="4000" b="0">
                <a:solidFill>
                  <a:schemeClr val="bg1">
                    <a:lumMod val="50000"/>
                  </a:schemeClr>
                </a:solidFill>
              </a:defRPr>
            </a:lvl1pPr>
          </a:lstStyle>
          <a:p>
            <a:r>
              <a:rPr lang="en-US" dirty="0"/>
              <a:t>Click to edit </a:t>
            </a:r>
            <a:br>
              <a:rPr lang="en-US" dirty="0"/>
            </a:br>
            <a:r>
              <a:rPr lang="en-US" dirty="0"/>
              <a:t>Master title style</a:t>
            </a:r>
          </a:p>
        </p:txBody>
      </p:sp>
      <p:sp>
        <p:nvSpPr>
          <p:cNvPr id="14" name="Subtitle 2"/>
          <p:cNvSpPr>
            <a:spLocks noGrp="1"/>
          </p:cNvSpPr>
          <p:nvPr>
            <p:ph type="subTitle" idx="1"/>
          </p:nvPr>
        </p:nvSpPr>
        <p:spPr>
          <a:xfrm>
            <a:off x="845179" y="3815531"/>
            <a:ext cx="7772400" cy="546100"/>
          </a:xfrm>
        </p:spPr>
        <p:txBody>
          <a:bodyPr>
            <a:noAutofit/>
          </a:bodyPr>
          <a:lstStyle>
            <a:lvl1pPr marL="0" indent="0" algn="l">
              <a:spcBef>
                <a:spcPts val="0"/>
              </a:spcBef>
              <a:spcAft>
                <a:spcPts val="300"/>
              </a:spcAft>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cxnSp>
        <p:nvCxnSpPr>
          <p:cNvPr id="11" name="Straight Connector 10"/>
          <p:cNvCxnSpPr/>
          <p:nvPr userDrawn="1"/>
        </p:nvCxnSpPr>
        <p:spPr>
          <a:xfrm flipV="1">
            <a:off x="464427" y="6018071"/>
            <a:ext cx="8217515" cy="9477"/>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flipV="1">
            <a:off x="464427" y="1080412"/>
            <a:ext cx="8217515" cy="9477"/>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3369" y="309867"/>
            <a:ext cx="1508125" cy="453041"/>
          </a:xfrm>
          <a:prstGeom prst="rect">
            <a:avLst/>
          </a:prstGeom>
        </p:spPr>
      </p:pic>
    </p:spTree>
    <p:extLst>
      <p:ext uri="{BB962C8B-B14F-4D97-AF65-F5344CB8AC3E}">
        <p14:creationId xmlns:p14="http://schemas.microsoft.com/office/powerpoint/2010/main" val="104833850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Divider Slide | orange sub">
    <p:spTree>
      <p:nvGrpSpPr>
        <p:cNvPr id="1" name=""/>
        <p:cNvGrpSpPr/>
        <p:nvPr/>
      </p:nvGrpSpPr>
      <p:grpSpPr>
        <a:xfrm>
          <a:off x="0" y="0"/>
          <a:ext cx="0" cy="0"/>
          <a:chOff x="0" y="0"/>
          <a:chExt cx="0" cy="0"/>
        </a:xfrm>
      </p:grpSpPr>
      <p:sp>
        <p:nvSpPr>
          <p:cNvPr id="13" name="Title 1"/>
          <p:cNvSpPr>
            <a:spLocks noGrp="1"/>
          </p:cNvSpPr>
          <p:nvPr>
            <p:ph type="ctrTitle" hasCustomPrompt="1"/>
          </p:nvPr>
        </p:nvSpPr>
        <p:spPr>
          <a:xfrm>
            <a:off x="750399" y="2415961"/>
            <a:ext cx="7772400" cy="1223319"/>
          </a:xfrm>
          <a:prstGeom prst="rect">
            <a:avLst/>
          </a:prstGeom>
        </p:spPr>
        <p:txBody>
          <a:bodyPr>
            <a:noAutofit/>
          </a:bodyPr>
          <a:lstStyle>
            <a:lvl1pPr algn="l">
              <a:defRPr sz="4000" b="0">
                <a:solidFill>
                  <a:schemeClr val="bg1">
                    <a:lumMod val="50000"/>
                  </a:schemeClr>
                </a:solidFill>
              </a:defRPr>
            </a:lvl1pPr>
          </a:lstStyle>
          <a:p>
            <a:r>
              <a:rPr lang="en-US" dirty="0"/>
              <a:t>Click to edit </a:t>
            </a:r>
            <a:br>
              <a:rPr lang="en-US" dirty="0"/>
            </a:br>
            <a:r>
              <a:rPr lang="en-US" dirty="0"/>
              <a:t>Master title style</a:t>
            </a:r>
          </a:p>
        </p:txBody>
      </p:sp>
      <p:sp>
        <p:nvSpPr>
          <p:cNvPr id="14" name="Subtitle 2"/>
          <p:cNvSpPr>
            <a:spLocks noGrp="1"/>
          </p:cNvSpPr>
          <p:nvPr>
            <p:ph type="subTitle" idx="1"/>
          </p:nvPr>
        </p:nvSpPr>
        <p:spPr>
          <a:xfrm>
            <a:off x="845179" y="3815531"/>
            <a:ext cx="7772400" cy="546100"/>
          </a:xfrm>
        </p:spPr>
        <p:txBody>
          <a:bodyPr>
            <a:noAutofit/>
          </a:bodyPr>
          <a:lstStyle>
            <a:lvl1pPr marL="0" indent="0" algn="l">
              <a:spcBef>
                <a:spcPts val="0"/>
              </a:spcBef>
              <a:spcAft>
                <a:spcPts val="300"/>
              </a:spcAft>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cxnSp>
        <p:nvCxnSpPr>
          <p:cNvPr id="11" name="Straight Connector 10"/>
          <p:cNvCxnSpPr/>
          <p:nvPr userDrawn="1"/>
        </p:nvCxnSpPr>
        <p:spPr>
          <a:xfrm flipV="1">
            <a:off x="464427" y="6018071"/>
            <a:ext cx="8217515" cy="9477"/>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flipV="1">
            <a:off x="464427" y="1080412"/>
            <a:ext cx="8217515" cy="9477"/>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3369" y="309867"/>
            <a:ext cx="1508125" cy="453041"/>
          </a:xfrm>
          <a:prstGeom prst="rect">
            <a:avLst/>
          </a:prstGeom>
        </p:spPr>
      </p:pic>
    </p:spTree>
    <p:extLst>
      <p:ext uri="{BB962C8B-B14F-4D97-AF65-F5344CB8AC3E}">
        <p14:creationId xmlns:p14="http://schemas.microsoft.com/office/powerpoint/2010/main" val="240793003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Slide | photo">
    <p:spTree>
      <p:nvGrpSpPr>
        <p:cNvPr id="1" name=""/>
        <p:cNvGrpSpPr/>
        <p:nvPr/>
      </p:nvGrpSpPr>
      <p:grpSpPr>
        <a:xfrm>
          <a:off x="0" y="0"/>
          <a:ext cx="0" cy="0"/>
          <a:chOff x="0" y="0"/>
          <a:chExt cx="0" cy="0"/>
        </a:xfrm>
      </p:grpSpPr>
      <p:sp>
        <p:nvSpPr>
          <p:cNvPr id="13" name="Title 1"/>
          <p:cNvSpPr>
            <a:spLocks noGrp="1"/>
          </p:cNvSpPr>
          <p:nvPr>
            <p:ph type="ctrTitle" hasCustomPrompt="1"/>
          </p:nvPr>
        </p:nvSpPr>
        <p:spPr>
          <a:xfrm>
            <a:off x="750398" y="2415961"/>
            <a:ext cx="7841151" cy="1223319"/>
          </a:xfrm>
          <a:prstGeom prst="rect">
            <a:avLst/>
          </a:prstGeom>
        </p:spPr>
        <p:txBody>
          <a:bodyPr>
            <a:noAutofit/>
          </a:bodyPr>
          <a:lstStyle>
            <a:lvl1pPr algn="l">
              <a:defRPr sz="3200" b="0">
                <a:solidFill>
                  <a:schemeClr val="bg1">
                    <a:lumMod val="50000"/>
                  </a:schemeClr>
                </a:solidFill>
              </a:defRPr>
            </a:lvl1pPr>
          </a:lstStyle>
          <a:p>
            <a:r>
              <a:rPr lang="en-US" dirty="0"/>
              <a:t>Click to edit </a:t>
            </a:r>
            <a:br>
              <a:rPr lang="en-US" dirty="0"/>
            </a:br>
            <a:r>
              <a:rPr lang="en-US" dirty="0"/>
              <a:t>Master title style</a:t>
            </a:r>
          </a:p>
        </p:txBody>
      </p:sp>
      <p:sp>
        <p:nvSpPr>
          <p:cNvPr id="14" name="Subtitle 2"/>
          <p:cNvSpPr>
            <a:spLocks noGrp="1"/>
          </p:cNvSpPr>
          <p:nvPr>
            <p:ph type="subTitle" idx="1"/>
          </p:nvPr>
        </p:nvSpPr>
        <p:spPr>
          <a:xfrm>
            <a:off x="845179" y="3815531"/>
            <a:ext cx="7772400" cy="546100"/>
          </a:xfrm>
        </p:spPr>
        <p:txBody>
          <a:bodyPr>
            <a:noAutofit/>
          </a:bodyPr>
          <a:lstStyle>
            <a:lvl1pPr marL="0" indent="0" algn="l">
              <a:spcBef>
                <a:spcPts val="0"/>
              </a:spcBef>
              <a:spcAft>
                <a:spcPts val="300"/>
              </a:spcAft>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cxnSp>
        <p:nvCxnSpPr>
          <p:cNvPr id="11" name="Straight Connector 10"/>
          <p:cNvCxnSpPr/>
          <p:nvPr userDrawn="1"/>
        </p:nvCxnSpPr>
        <p:spPr>
          <a:xfrm flipV="1">
            <a:off x="464427" y="6018071"/>
            <a:ext cx="8217515" cy="9477"/>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flipV="1">
            <a:off x="464427" y="1080412"/>
            <a:ext cx="8217515" cy="9477"/>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3369" y="309867"/>
            <a:ext cx="1508125" cy="453041"/>
          </a:xfrm>
          <a:prstGeom prst="rect">
            <a:avLst/>
          </a:prstGeom>
        </p:spPr>
      </p:pic>
    </p:spTree>
    <p:extLst>
      <p:ext uri="{BB962C8B-B14F-4D97-AF65-F5344CB8AC3E}">
        <p14:creationId xmlns:p14="http://schemas.microsoft.com/office/powerpoint/2010/main" val="18442917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Slide 2">
    <p:spTree>
      <p:nvGrpSpPr>
        <p:cNvPr id="1" name=""/>
        <p:cNvGrpSpPr/>
        <p:nvPr/>
      </p:nvGrpSpPr>
      <p:grpSpPr>
        <a:xfrm>
          <a:off x="0" y="0"/>
          <a:ext cx="0" cy="0"/>
          <a:chOff x="0" y="0"/>
          <a:chExt cx="0" cy="0"/>
        </a:xfrm>
      </p:grpSpPr>
      <p:cxnSp>
        <p:nvCxnSpPr>
          <p:cNvPr id="5" name="Straight Connector 4"/>
          <p:cNvCxnSpPr/>
          <p:nvPr userDrawn="1"/>
        </p:nvCxnSpPr>
        <p:spPr>
          <a:xfrm flipV="1">
            <a:off x="464427" y="6023132"/>
            <a:ext cx="8217515" cy="9477"/>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flipV="1">
            <a:off x="464427" y="1078315"/>
            <a:ext cx="8217515" cy="9477"/>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3369" y="309867"/>
            <a:ext cx="1508125" cy="453041"/>
          </a:xfrm>
          <a:prstGeom prst="rect">
            <a:avLst/>
          </a:prstGeom>
        </p:spPr>
      </p:pic>
    </p:spTree>
    <p:extLst>
      <p:ext uri="{BB962C8B-B14F-4D97-AF65-F5344CB8AC3E}">
        <p14:creationId xmlns:p14="http://schemas.microsoft.com/office/powerpoint/2010/main" val="417838885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4" name="Slide Number Placeholder 5"/>
          <p:cNvSpPr txBox="1">
            <a:spLocks/>
          </p:cNvSpPr>
          <p:nvPr userDrawn="1"/>
        </p:nvSpPr>
        <p:spPr>
          <a:xfrm>
            <a:off x="4243311" y="6555406"/>
            <a:ext cx="4900689" cy="302593"/>
          </a:xfrm>
          <a:prstGeom prst="rect">
            <a:avLst/>
          </a:prstGeom>
        </p:spPr>
        <p:txBody>
          <a:bodyPr vert="horz" wrap="none" lIns="0" tIns="0" rIns="0" bIns="0" rtlCol="0" anchor="t"/>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dirty="0">
                <a:solidFill>
                  <a:schemeClr val="bg1">
                    <a:lumMod val="50000"/>
                  </a:schemeClr>
                </a:solidFill>
              </a:rPr>
              <a:t>Confidential property of Optum. Do not distribute or reproduce without express permission from Optum.</a:t>
            </a:r>
            <a:endParaRPr lang="en-US" dirty="0">
              <a:solidFill>
                <a:schemeClr val="bg1">
                  <a:lumMod val="50000"/>
                </a:schemeClr>
              </a:solidFill>
            </a:endParaRPr>
          </a:p>
        </p:txBody>
      </p:sp>
      <p:cxnSp>
        <p:nvCxnSpPr>
          <p:cNvPr id="5" name="Straight Connector 4"/>
          <p:cNvCxnSpPr/>
          <p:nvPr userDrawn="1"/>
        </p:nvCxnSpPr>
        <p:spPr>
          <a:xfrm flipV="1">
            <a:off x="464427" y="6023132"/>
            <a:ext cx="8217515" cy="9477"/>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V="1">
            <a:off x="464427" y="1078315"/>
            <a:ext cx="8217515" cy="9477"/>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3369" y="309867"/>
            <a:ext cx="1508125" cy="453041"/>
          </a:xfrm>
          <a:prstGeom prst="rect">
            <a:avLst/>
          </a:prstGeom>
        </p:spPr>
      </p:pic>
    </p:spTree>
    <p:extLst>
      <p:ext uri="{BB962C8B-B14F-4D97-AF65-F5344CB8AC3E}">
        <p14:creationId xmlns:p14="http://schemas.microsoft.com/office/powerpoint/2010/main" val="93494121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199" y="1525884"/>
            <a:ext cx="8229600" cy="3821629"/>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txBox="1">
            <a:spLocks/>
          </p:cNvSpPr>
          <p:nvPr/>
        </p:nvSpPr>
        <p:spPr>
          <a:xfrm>
            <a:off x="8229600" y="6508153"/>
            <a:ext cx="457200" cy="209550"/>
          </a:xfrm>
          <a:prstGeom prst="rect">
            <a:avLst/>
          </a:prstGeom>
        </p:spPr>
        <p:txBody>
          <a:bodyPr vert="horz" wrap="none" lIns="0" tIns="0" rIns="0" bIns="0" rtlCol="0" anchor="ctr"/>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EE22CD0-11F5-4647-B802-77FC0A9339C4}" type="slidenum">
              <a:rPr lang="en-US" sz="800" b="1" smtClean="0">
                <a:solidFill>
                  <a:schemeClr val="tx1"/>
                </a:solidFill>
              </a:rPr>
              <a:pPr/>
              <a:t>‹#›</a:t>
            </a:fld>
            <a:endParaRPr lang="en-US" sz="900" b="1" dirty="0">
              <a:solidFill>
                <a:schemeClr val="tx1"/>
              </a:solidFill>
            </a:endParaRPr>
          </a:p>
        </p:txBody>
      </p:sp>
      <p:pic>
        <p:nvPicPr>
          <p:cNvPr id="15" name="Picture 14"/>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443943" y="6173847"/>
            <a:ext cx="1187135" cy="356616"/>
          </a:xfrm>
          <a:prstGeom prst="rect">
            <a:avLst/>
          </a:prstGeom>
        </p:spPr>
      </p:pic>
      <p:cxnSp>
        <p:nvCxnSpPr>
          <p:cNvPr id="4" name="Straight Connector 3"/>
          <p:cNvCxnSpPr/>
          <p:nvPr userDrawn="1"/>
        </p:nvCxnSpPr>
        <p:spPr>
          <a:xfrm flipV="1">
            <a:off x="464427" y="6018071"/>
            <a:ext cx="8217515" cy="9477"/>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flipV="1">
            <a:off x="464427" y="1080412"/>
            <a:ext cx="8217515" cy="9477"/>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sp>
        <p:nvSpPr>
          <p:cNvPr id="13" name="Title Placeholder 1"/>
          <p:cNvSpPr>
            <a:spLocks noGrp="1"/>
          </p:cNvSpPr>
          <p:nvPr>
            <p:ph type="title"/>
          </p:nvPr>
        </p:nvSpPr>
        <p:spPr>
          <a:xfrm>
            <a:off x="457200" y="274638"/>
            <a:ext cx="8229600" cy="434975"/>
          </a:xfrm>
          <a:prstGeom prst="rect">
            <a:avLst/>
          </a:prstGeom>
        </p:spPr>
        <p:txBody>
          <a:bodyPr vert="horz" lIns="91440" tIns="45720" rIns="91440" bIns="45720" rtlCol="0" anchor="b" anchorCtr="0">
            <a:normAutofit/>
          </a:bodyPr>
          <a:lstStyle/>
          <a:p>
            <a:r>
              <a:rPr lang="en-US" dirty="0"/>
              <a:t>Click to edit Master title style</a:t>
            </a:r>
          </a:p>
        </p:txBody>
      </p:sp>
    </p:spTree>
    <p:extLst>
      <p:ext uri="{BB962C8B-B14F-4D97-AF65-F5344CB8AC3E}">
        <p14:creationId xmlns:p14="http://schemas.microsoft.com/office/powerpoint/2010/main" val="3723714455"/>
      </p:ext>
    </p:extLst>
  </p:cSld>
  <p:clrMap bg1="lt1" tx1="dk1" bg2="lt2" tx2="dk2" accent1="accent1" accent2="accent2" accent3="accent3" accent4="accent4" accent5="accent5" accent6="accent6" hlink="hlink" folHlink="folHlink"/>
  <p:sldLayoutIdLst>
    <p:sldLayoutId id="2147483656" r:id="rId1"/>
    <p:sldLayoutId id="2147483663" r:id="rId2"/>
    <p:sldLayoutId id="2147483650" r:id="rId3"/>
    <p:sldLayoutId id="2147483661" r:id="rId4"/>
    <p:sldLayoutId id="2147483665" r:id="rId5"/>
    <p:sldLayoutId id="2147483664" r:id="rId6"/>
    <p:sldLayoutId id="2147483662" r:id="rId7"/>
    <p:sldLayoutId id="2147483657" r:id="rId8"/>
    <p:sldLayoutId id="2147483659" r:id="rId9"/>
    <p:sldLayoutId id="2147483699" r:id="rId10"/>
  </p:sldLayoutIdLst>
  <p:transition>
    <p:fade/>
  </p:transition>
  <p:txStyles>
    <p:title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p:titleStyle>
    <p:body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199" y="1525884"/>
            <a:ext cx="8229600" cy="3821629"/>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txBox="1">
            <a:spLocks/>
          </p:cNvSpPr>
          <p:nvPr/>
        </p:nvSpPr>
        <p:spPr>
          <a:xfrm>
            <a:off x="8229600" y="6508153"/>
            <a:ext cx="457200" cy="209550"/>
          </a:xfrm>
          <a:prstGeom prst="rect">
            <a:avLst/>
          </a:prstGeom>
        </p:spPr>
        <p:txBody>
          <a:bodyPr vert="horz" wrap="none" lIns="0" tIns="0" rIns="0" bIns="0" rtlCol="0" anchor="ctr"/>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EE22CD0-11F5-4647-B802-77FC0A9339C4}" type="slidenum">
              <a:rPr lang="en-US" smtClean="0">
                <a:solidFill>
                  <a:srgbClr val="53565A"/>
                </a:solidFill>
              </a:rPr>
              <a:pPr/>
              <a:t>‹#›</a:t>
            </a:fld>
            <a:endParaRPr lang="en-US" sz="900" dirty="0">
              <a:solidFill>
                <a:srgbClr val="53565A"/>
              </a:solidFill>
            </a:endParaRPr>
          </a:p>
        </p:txBody>
      </p:sp>
      <p:pic>
        <p:nvPicPr>
          <p:cNvPr id="15" name="Picture 1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43943" y="6173847"/>
            <a:ext cx="1187135" cy="356616"/>
          </a:xfrm>
          <a:prstGeom prst="rect">
            <a:avLst/>
          </a:prstGeom>
        </p:spPr>
      </p:pic>
      <p:cxnSp>
        <p:nvCxnSpPr>
          <p:cNvPr id="4" name="Straight Connector 3"/>
          <p:cNvCxnSpPr/>
          <p:nvPr userDrawn="1"/>
        </p:nvCxnSpPr>
        <p:spPr>
          <a:xfrm flipV="1">
            <a:off x="464427" y="6018071"/>
            <a:ext cx="8217515" cy="9477"/>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flipV="1">
            <a:off x="464427" y="1080412"/>
            <a:ext cx="8217515" cy="9477"/>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sp>
        <p:nvSpPr>
          <p:cNvPr id="13" name="Title Placeholder 1"/>
          <p:cNvSpPr>
            <a:spLocks noGrp="1"/>
          </p:cNvSpPr>
          <p:nvPr>
            <p:ph type="title"/>
          </p:nvPr>
        </p:nvSpPr>
        <p:spPr>
          <a:xfrm>
            <a:off x="457200" y="274638"/>
            <a:ext cx="8229600" cy="434975"/>
          </a:xfrm>
          <a:prstGeom prst="rect">
            <a:avLst/>
          </a:prstGeom>
        </p:spPr>
        <p:txBody>
          <a:bodyPr vert="horz" lIns="91440" tIns="45720" rIns="91440" bIns="45720" rtlCol="0" anchor="b" anchorCtr="0">
            <a:normAutofit/>
          </a:bodyPr>
          <a:lstStyle/>
          <a:p>
            <a:r>
              <a:rPr lang="en-US" dirty="0"/>
              <a:t>Click to edit Master title style</a:t>
            </a:r>
          </a:p>
        </p:txBody>
      </p:sp>
    </p:spTree>
    <p:extLst>
      <p:ext uri="{BB962C8B-B14F-4D97-AF65-F5344CB8AC3E}">
        <p14:creationId xmlns:p14="http://schemas.microsoft.com/office/powerpoint/2010/main" val="3723714455"/>
      </p:ext>
    </p:extLst>
  </p:cSld>
  <p:clrMap bg1="lt1" tx1="dk1" bg2="lt2" tx2="dk2" accent1="accent1" accent2="accent2" accent3="accent3" accent4="accent4" accent5="accent5" accent6="accent6" hlink="hlink" folHlink="folHlink"/>
  <p:sldLayoutIdLst>
    <p:sldLayoutId id="2147483698" r:id="rId1"/>
    <p:sldLayoutId id="2147483700" r:id="rId2"/>
  </p:sldLayoutIdLst>
  <p:transition>
    <p:fade/>
  </p:transition>
  <p:txStyles>
    <p:title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p:titleStyle>
    <p:body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6" descr="Optum_RGB_PP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6151563"/>
            <a:ext cx="16081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455613" y="152400"/>
            <a:ext cx="822642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a:t>Click to edit Master title style</a:t>
            </a:r>
          </a:p>
        </p:txBody>
      </p:sp>
      <p:sp>
        <p:nvSpPr>
          <p:cNvPr id="1028" name="Rectangle 3"/>
          <p:cNvSpPr>
            <a:spLocks noGrp="1" noChangeArrowheads="1"/>
          </p:cNvSpPr>
          <p:nvPr>
            <p:ph type="body" idx="1"/>
          </p:nvPr>
        </p:nvSpPr>
        <p:spPr bwMode="auto">
          <a:xfrm>
            <a:off x="457200" y="990600"/>
            <a:ext cx="8228013" cy="504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0" name="Rectangle 6"/>
          <p:cNvSpPr>
            <a:spLocks noGrp="1" noChangeArrowheads="1"/>
          </p:cNvSpPr>
          <p:nvPr>
            <p:ph type="sldNum" sz="quarter" idx="4"/>
          </p:nvPr>
        </p:nvSpPr>
        <p:spPr bwMode="auto">
          <a:xfrm>
            <a:off x="8382000" y="6543675"/>
            <a:ext cx="304800" cy="152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eaLnBrk="0" hangingPunct="0">
              <a:lnSpc>
                <a:spcPct val="100000"/>
              </a:lnSpc>
              <a:defRPr sz="800" b="0">
                <a:solidFill>
                  <a:schemeClr val="tx1"/>
                </a:solidFill>
                <a:ea typeface="Geneva" charset="-128"/>
                <a:cs typeface="+mn-cs"/>
              </a:defRPr>
            </a:lvl1pPr>
          </a:lstStyle>
          <a:p>
            <a:fld id="{7D9E3749-5127-433A-BCA5-32EE1242F1B6}" type="slidenum">
              <a:rPr lang="en-US" smtClean="0">
                <a:solidFill>
                  <a:srgbClr val="63666A"/>
                </a:solidFill>
              </a:rPr>
              <a:pPr/>
              <a:t>‹#›</a:t>
            </a:fld>
            <a:endParaRPr lang="en-US">
              <a:solidFill>
                <a:srgbClr val="63666A"/>
              </a:solidFill>
            </a:endParaRPr>
          </a:p>
        </p:txBody>
      </p:sp>
      <p:sp>
        <p:nvSpPr>
          <p:cNvPr id="2" name="Line 9"/>
          <p:cNvSpPr>
            <a:spLocks noChangeShapeType="1"/>
          </p:cNvSpPr>
          <p:nvPr/>
        </p:nvSpPr>
        <p:spPr bwMode="auto">
          <a:xfrm>
            <a:off x="457200" y="838200"/>
            <a:ext cx="82296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en-US" dirty="0">
              <a:solidFill>
                <a:srgbClr val="63666A"/>
              </a:solidFill>
            </a:endParaRPr>
          </a:p>
        </p:txBody>
      </p:sp>
      <p:pic>
        <p:nvPicPr>
          <p:cNvPr id="1031" name="Picture 12" descr="Optum_ColorBand-02"/>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t="6000"/>
          <a:stretch>
            <a:fillRect/>
          </a:stretch>
        </p:blipFill>
        <p:spPr bwMode="auto">
          <a:xfrm>
            <a:off x="2095500" y="6429375"/>
            <a:ext cx="65913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 Box 14"/>
          <p:cNvSpPr txBox="1">
            <a:spLocks noChangeArrowheads="1"/>
          </p:cNvSpPr>
          <p:nvPr/>
        </p:nvSpPr>
        <p:spPr bwMode="auto">
          <a:xfrm>
            <a:off x="6477000" y="6553200"/>
            <a:ext cx="1905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charset="0"/>
                <a:ea typeface="Geneva" charset="0"/>
                <a:cs typeface="Arial Unicode MS" charset="0"/>
              </a:defRPr>
            </a:lvl1pPr>
            <a:lvl2pPr marL="742950" indent="-285750">
              <a:defRPr sz="1400" b="1">
                <a:solidFill>
                  <a:schemeClr val="bg1"/>
                </a:solidFill>
                <a:latin typeface="Arial" charset="0"/>
                <a:ea typeface="Arial Unicode MS" charset="0"/>
                <a:cs typeface="Arial Unicode MS" charset="0"/>
              </a:defRPr>
            </a:lvl2pPr>
            <a:lvl3pPr marL="1143000" indent="-228600">
              <a:defRPr sz="1400" b="1">
                <a:solidFill>
                  <a:schemeClr val="bg1"/>
                </a:solidFill>
                <a:latin typeface="Arial" charset="0"/>
                <a:ea typeface="Arial Unicode MS" charset="0"/>
                <a:cs typeface="Arial Unicode MS" charset="0"/>
              </a:defRPr>
            </a:lvl3pPr>
            <a:lvl4pPr marL="1600200" indent="-228600">
              <a:defRPr sz="1400" b="1">
                <a:solidFill>
                  <a:schemeClr val="bg1"/>
                </a:solidFill>
                <a:latin typeface="Arial" charset="0"/>
                <a:ea typeface="Arial Unicode MS" charset="0"/>
                <a:cs typeface="Arial Unicode MS" charset="0"/>
              </a:defRPr>
            </a:lvl4pPr>
            <a:lvl5pPr marL="2057400" indent="-228600">
              <a:defRPr sz="1400" b="1">
                <a:solidFill>
                  <a:schemeClr val="bg1"/>
                </a:solidFill>
                <a:latin typeface="Arial" charset="0"/>
                <a:ea typeface="Arial Unicode MS" charset="0"/>
                <a:cs typeface="Arial Unicode MS" charset="0"/>
              </a:defRPr>
            </a:lvl5pPr>
            <a:lvl6pPr marL="25146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6pPr>
            <a:lvl7pPr marL="29718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7pPr>
            <a:lvl8pPr marL="34290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8pPr>
            <a:lvl9pPr marL="38862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9pPr>
          </a:lstStyle>
          <a:p>
            <a:pPr eaLnBrk="0" hangingPunct="0">
              <a:defRPr/>
            </a:pPr>
            <a:r>
              <a:rPr lang="en-US" sz="700" b="0" dirty="0">
                <a:solidFill>
                  <a:srgbClr val="63666A"/>
                </a:solidFill>
              </a:rPr>
              <a:t>Propriety and Confidential. Do not distribute.</a:t>
            </a:r>
          </a:p>
        </p:txBody>
      </p:sp>
    </p:spTree>
    <p:extLst>
      <p:ext uri="{BB962C8B-B14F-4D97-AF65-F5344CB8AC3E}">
        <p14:creationId xmlns:p14="http://schemas.microsoft.com/office/powerpoint/2010/main" val="3924998687"/>
      </p:ext>
    </p:extLst>
  </p:cSld>
  <p:clrMap bg1="lt1" tx1="dk1" bg2="lt2" tx2="dk2" accent1="accent1" accent2="accent2" accent3="accent3" accent4="accent4" accent5="accent5" accent6="accent6" hlink="hlink" folHlink="folHlink"/>
  <p:transition>
    <p:fade/>
  </p:transition>
  <p:txStyles>
    <p:title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p:titleStyle>
    <p:bodyStyle>
      <a:lvl1pPr marL="342900" indent="-342900" algn="l" rtl="0" eaLnBrk="1" fontAlgn="base" hangingPunct="1">
        <a:lnSpc>
          <a:spcPct val="95000"/>
        </a:lnSpc>
        <a:spcBef>
          <a:spcPct val="0"/>
        </a:spcBef>
        <a:spcAft>
          <a:spcPct val="35000"/>
        </a:spcAft>
        <a:buClr>
          <a:schemeClr val="accent1"/>
        </a:buClr>
        <a:defRPr sz="1400">
          <a:solidFill>
            <a:schemeClr val="tx1"/>
          </a:solidFill>
          <a:latin typeface="+mn-lt"/>
          <a:ea typeface="Geneva" charset="0"/>
          <a:cs typeface="+mn-cs"/>
        </a:defRPr>
      </a:lvl1pPr>
      <a:lvl2pPr marL="152400" indent="-150813" algn="l" rtl="0" eaLnBrk="1" fontAlgn="base" hangingPunct="1">
        <a:lnSpc>
          <a:spcPct val="95000"/>
        </a:lnSpc>
        <a:spcBef>
          <a:spcPct val="0"/>
        </a:spcBef>
        <a:spcAft>
          <a:spcPct val="35000"/>
        </a:spcAft>
        <a:buClr>
          <a:schemeClr val="accent1"/>
        </a:buClr>
        <a:buSzPct val="90000"/>
        <a:buFont typeface="Arial" pitchFamily="34" charset="0"/>
        <a:buChar char="•"/>
        <a:defRPr sz="1400">
          <a:solidFill>
            <a:schemeClr val="tx1"/>
          </a:solidFill>
          <a:latin typeface="+mn-lt"/>
          <a:ea typeface="+mn-ea"/>
          <a:cs typeface="+mn-cs"/>
        </a:defRPr>
      </a:lvl2pPr>
      <a:lvl3pPr marL="355600" indent="-177800" algn="l" rtl="0" eaLnBrk="1" fontAlgn="base" hangingPunct="1">
        <a:lnSpc>
          <a:spcPct val="95000"/>
        </a:lnSpc>
        <a:spcBef>
          <a:spcPct val="0"/>
        </a:spcBef>
        <a:spcAft>
          <a:spcPct val="35000"/>
        </a:spcAft>
        <a:buChar char="–"/>
        <a:defRPr sz="1400">
          <a:solidFill>
            <a:schemeClr val="tx1"/>
          </a:solidFill>
          <a:latin typeface="+mn-lt"/>
          <a:ea typeface="+mn-ea"/>
          <a:cs typeface="+mn-cs"/>
        </a:defRPr>
      </a:lvl3pPr>
      <a:lvl4pPr marL="64135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4pPr>
      <a:lvl5pPr marL="9271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5pPr>
      <a:lvl6pPr marL="13843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6pPr>
      <a:lvl7pPr marL="18415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7pPr>
      <a:lvl8pPr marL="22987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8pPr>
      <a:lvl9pPr marL="27559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6" descr="Optum_RGB_PP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81000" y="6151563"/>
            <a:ext cx="16081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455613" y="152400"/>
            <a:ext cx="822642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t>Click to edit Master title style</a:t>
            </a:r>
          </a:p>
        </p:txBody>
      </p:sp>
      <p:sp>
        <p:nvSpPr>
          <p:cNvPr id="1028" name="Rectangle 3"/>
          <p:cNvSpPr>
            <a:spLocks noGrp="1" noChangeArrowheads="1"/>
          </p:cNvSpPr>
          <p:nvPr>
            <p:ph type="body" idx="1"/>
          </p:nvPr>
        </p:nvSpPr>
        <p:spPr bwMode="auto">
          <a:xfrm>
            <a:off x="457200" y="990600"/>
            <a:ext cx="8228013" cy="504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0" name="Rectangle 6"/>
          <p:cNvSpPr>
            <a:spLocks noGrp="1" noChangeArrowheads="1"/>
          </p:cNvSpPr>
          <p:nvPr>
            <p:ph type="sldNum" sz="quarter" idx="4"/>
          </p:nvPr>
        </p:nvSpPr>
        <p:spPr bwMode="auto">
          <a:xfrm>
            <a:off x="8382000" y="6543675"/>
            <a:ext cx="304800" cy="152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a:lnSpc>
                <a:spcPct val="100000"/>
              </a:lnSpc>
              <a:defRPr sz="800" b="0">
                <a:solidFill>
                  <a:schemeClr val="tx1"/>
                </a:solidFill>
              </a:defRPr>
            </a:lvl1pPr>
          </a:lstStyle>
          <a:p>
            <a:pPr eaLnBrk="0" fontAlgn="base" hangingPunct="0">
              <a:spcBef>
                <a:spcPct val="0"/>
              </a:spcBef>
              <a:spcAft>
                <a:spcPct val="0"/>
              </a:spcAft>
              <a:defRPr/>
            </a:pPr>
            <a:fld id="{C36ED95A-1A9A-4705-84CD-CA0538D8DA07}" type="slidenum">
              <a:rPr lang="en-US">
                <a:solidFill>
                  <a:srgbClr val="63666A"/>
                </a:solidFill>
                <a:ea typeface="Geneva" charset="-128"/>
              </a:rPr>
              <a:pPr eaLnBrk="0" fontAlgn="base" hangingPunct="0">
                <a:spcBef>
                  <a:spcPct val="0"/>
                </a:spcBef>
                <a:spcAft>
                  <a:spcPct val="0"/>
                </a:spcAft>
                <a:defRPr/>
              </a:pPr>
              <a:t>‹#›</a:t>
            </a:fld>
            <a:endParaRPr lang="en-US" dirty="0">
              <a:solidFill>
                <a:srgbClr val="63666A"/>
              </a:solidFill>
              <a:ea typeface="Geneva" charset="-128"/>
            </a:endParaRPr>
          </a:p>
        </p:txBody>
      </p:sp>
      <p:sp>
        <p:nvSpPr>
          <p:cNvPr id="2" name="Line 9"/>
          <p:cNvSpPr>
            <a:spLocks noChangeShapeType="1"/>
          </p:cNvSpPr>
          <p:nvPr userDrawn="1"/>
        </p:nvSpPr>
        <p:spPr bwMode="auto">
          <a:xfrm>
            <a:off x="457200" y="838200"/>
            <a:ext cx="82296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lnSpc>
                <a:spcPct val="95000"/>
              </a:lnSpc>
              <a:spcBef>
                <a:spcPct val="0"/>
              </a:spcBef>
              <a:spcAft>
                <a:spcPct val="0"/>
              </a:spcAft>
            </a:pPr>
            <a:endParaRPr lang="en-US" sz="1400" b="1" dirty="0">
              <a:solidFill>
                <a:srgbClr val="FFFFFF"/>
              </a:solidFill>
              <a:ea typeface="Geneva" charset="-128"/>
            </a:endParaRPr>
          </a:p>
        </p:txBody>
      </p:sp>
      <p:pic>
        <p:nvPicPr>
          <p:cNvPr id="1031" name="Picture 12" descr="Optum_ColorBand-02"/>
          <p:cNvPicPr preferRelativeResize="0">
            <a:picLocks noChangeAspect="1" noChangeArrowheads="1"/>
          </p:cNvPicPr>
          <p:nvPr userDrawn="1"/>
        </p:nvPicPr>
        <p:blipFill>
          <a:blip r:embed="rId3" cstate="print">
            <a:extLst>
              <a:ext uri="{28A0092B-C50C-407E-A947-70E740481C1C}">
                <a14:useLocalDpi xmlns:a14="http://schemas.microsoft.com/office/drawing/2010/main" val="0"/>
              </a:ext>
            </a:extLst>
          </a:blip>
          <a:srcRect t="6000"/>
          <a:stretch>
            <a:fillRect/>
          </a:stretch>
        </p:blipFill>
        <p:spPr bwMode="auto">
          <a:xfrm>
            <a:off x="2095500" y="6429375"/>
            <a:ext cx="65913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 Box 14"/>
          <p:cNvSpPr txBox="1">
            <a:spLocks noChangeArrowheads="1"/>
          </p:cNvSpPr>
          <p:nvPr userDrawn="1"/>
        </p:nvSpPr>
        <p:spPr bwMode="auto">
          <a:xfrm>
            <a:off x="6477000" y="6553200"/>
            <a:ext cx="1905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charset="0"/>
                <a:ea typeface="Geneva" charset="0"/>
                <a:cs typeface="Arial Unicode MS" charset="0"/>
              </a:defRPr>
            </a:lvl1pPr>
            <a:lvl2pPr marL="742950" indent="-285750">
              <a:defRPr sz="1400" b="1">
                <a:solidFill>
                  <a:schemeClr val="bg1"/>
                </a:solidFill>
                <a:latin typeface="Arial" charset="0"/>
                <a:ea typeface="Arial Unicode MS" charset="0"/>
                <a:cs typeface="Arial Unicode MS" charset="0"/>
              </a:defRPr>
            </a:lvl2pPr>
            <a:lvl3pPr marL="1143000" indent="-228600">
              <a:defRPr sz="1400" b="1">
                <a:solidFill>
                  <a:schemeClr val="bg1"/>
                </a:solidFill>
                <a:latin typeface="Arial" charset="0"/>
                <a:ea typeface="Arial Unicode MS" charset="0"/>
                <a:cs typeface="Arial Unicode MS" charset="0"/>
              </a:defRPr>
            </a:lvl3pPr>
            <a:lvl4pPr marL="1600200" indent="-228600">
              <a:defRPr sz="1400" b="1">
                <a:solidFill>
                  <a:schemeClr val="bg1"/>
                </a:solidFill>
                <a:latin typeface="Arial" charset="0"/>
                <a:ea typeface="Arial Unicode MS" charset="0"/>
                <a:cs typeface="Arial Unicode MS" charset="0"/>
              </a:defRPr>
            </a:lvl4pPr>
            <a:lvl5pPr marL="2057400" indent="-228600">
              <a:defRPr sz="1400" b="1">
                <a:solidFill>
                  <a:schemeClr val="bg1"/>
                </a:solidFill>
                <a:latin typeface="Arial" charset="0"/>
                <a:ea typeface="Arial Unicode MS" charset="0"/>
                <a:cs typeface="Arial Unicode MS" charset="0"/>
              </a:defRPr>
            </a:lvl5pPr>
            <a:lvl6pPr marL="25146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6pPr>
            <a:lvl7pPr marL="29718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7pPr>
            <a:lvl8pPr marL="34290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8pPr>
            <a:lvl9pPr marL="38862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9pPr>
          </a:lstStyle>
          <a:p>
            <a:pPr eaLnBrk="0" fontAlgn="base" hangingPunct="0">
              <a:spcBef>
                <a:spcPct val="0"/>
              </a:spcBef>
              <a:spcAft>
                <a:spcPct val="0"/>
              </a:spcAft>
              <a:defRPr/>
            </a:pPr>
            <a:r>
              <a:rPr lang="en-US" sz="700" b="0" dirty="0">
                <a:solidFill>
                  <a:srgbClr val="63666A"/>
                </a:solidFill>
              </a:rPr>
              <a:t>Propriety and Confidential. Do not distribute.</a:t>
            </a:r>
          </a:p>
        </p:txBody>
      </p:sp>
    </p:spTree>
    <p:extLst>
      <p:ext uri="{BB962C8B-B14F-4D97-AF65-F5344CB8AC3E}">
        <p14:creationId xmlns:p14="http://schemas.microsoft.com/office/powerpoint/2010/main" val="518862573"/>
      </p:ext>
    </p:extLst>
  </p:cSld>
  <p:clrMap bg1="lt1" tx1="dk1" bg2="lt2" tx2="dk2" accent1="accent1" accent2="accent2" accent3="accent3" accent4="accent4" accent5="accent5" accent6="accent6" hlink="hlink" folHlink="folHlink"/>
  <p:transition>
    <p:fade/>
  </p:transition>
  <p:hf hdr="0" dt="0"/>
  <p:txStyles>
    <p:titleStyle>
      <a:lvl1pPr algn="l" rtl="0" eaLnBrk="0" fontAlgn="base" hangingPunct="0">
        <a:spcBef>
          <a:spcPct val="0"/>
        </a:spcBef>
        <a:spcAft>
          <a:spcPct val="0"/>
        </a:spcAft>
        <a:defRPr>
          <a:solidFill>
            <a:schemeClr val="tx1"/>
          </a:solidFill>
          <a:latin typeface="+mj-lt"/>
          <a:ea typeface="Geneva" charset="0"/>
          <a:cs typeface="+mj-cs"/>
        </a:defRPr>
      </a:lvl1pPr>
      <a:lvl2pPr algn="l" rtl="0" eaLnBrk="0" fontAlgn="base" hangingPunct="0">
        <a:spcBef>
          <a:spcPct val="0"/>
        </a:spcBef>
        <a:spcAft>
          <a:spcPct val="0"/>
        </a:spcAft>
        <a:defRPr>
          <a:solidFill>
            <a:schemeClr val="tx1"/>
          </a:solidFill>
          <a:latin typeface="Arial" charset="0"/>
          <a:ea typeface="Geneva" charset="0"/>
          <a:cs typeface="Arial Unicode MS" charset="0"/>
        </a:defRPr>
      </a:lvl2pPr>
      <a:lvl3pPr algn="l" rtl="0" eaLnBrk="0" fontAlgn="base" hangingPunct="0">
        <a:spcBef>
          <a:spcPct val="0"/>
        </a:spcBef>
        <a:spcAft>
          <a:spcPct val="0"/>
        </a:spcAft>
        <a:defRPr>
          <a:solidFill>
            <a:schemeClr val="tx1"/>
          </a:solidFill>
          <a:latin typeface="Arial" charset="0"/>
          <a:ea typeface="Geneva" charset="0"/>
          <a:cs typeface="Arial Unicode MS" charset="0"/>
        </a:defRPr>
      </a:lvl3pPr>
      <a:lvl4pPr algn="l" rtl="0" eaLnBrk="0" fontAlgn="base" hangingPunct="0">
        <a:spcBef>
          <a:spcPct val="0"/>
        </a:spcBef>
        <a:spcAft>
          <a:spcPct val="0"/>
        </a:spcAft>
        <a:defRPr>
          <a:solidFill>
            <a:schemeClr val="tx1"/>
          </a:solidFill>
          <a:latin typeface="Arial" charset="0"/>
          <a:ea typeface="Geneva" charset="0"/>
          <a:cs typeface="Arial Unicode MS" charset="0"/>
        </a:defRPr>
      </a:lvl4pPr>
      <a:lvl5pPr algn="l" rtl="0" eaLnBrk="0" fontAlgn="base" hangingPunct="0">
        <a:spcBef>
          <a:spcPct val="0"/>
        </a:spcBef>
        <a:spcAft>
          <a:spcPct val="0"/>
        </a:spcAft>
        <a:defRPr>
          <a:solidFill>
            <a:schemeClr val="tx1"/>
          </a:solidFill>
          <a:latin typeface="Arial" charset="0"/>
          <a:ea typeface="Geneva" charset="0"/>
          <a:cs typeface="Arial Unicode MS" charset="0"/>
        </a:defRPr>
      </a:lvl5pPr>
      <a:lvl6pPr marL="457200" algn="l" rtl="0" fontAlgn="base">
        <a:spcBef>
          <a:spcPct val="0"/>
        </a:spcBef>
        <a:spcAft>
          <a:spcPct val="0"/>
        </a:spcAft>
        <a:defRPr>
          <a:solidFill>
            <a:schemeClr val="tx1"/>
          </a:solidFill>
          <a:latin typeface="Arial" charset="0"/>
          <a:ea typeface="Arial Unicode MS" charset="0"/>
          <a:cs typeface="Arial Unicode MS" charset="0"/>
        </a:defRPr>
      </a:lvl6pPr>
      <a:lvl7pPr marL="914400" algn="l" rtl="0" fontAlgn="base">
        <a:spcBef>
          <a:spcPct val="0"/>
        </a:spcBef>
        <a:spcAft>
          <a:spcPct val="0"/>
        </a:spcAft>
        <a:defRPr>
          <a:solidFill>
            <a:schemeClr val="tx1"/>
          </a:solidFill>
          <a:latin typeface="Arial" charset="0"/>
          <a:ea typeface="Arial Unicode MS" charset="0"/>
          <a:cs typeface="Arial Unicode MS" charset="0"/>
        </a:defRPr>
      </a:lvl7pPr>
      <a:lvl8pPr marL="1371600" algn="l" rtl="0" fontAlgn="base">
        <a:spcBef>
          <a:spcPct val="0"/>
        </a:spcBef>
        <a:spcAft>
          <a:spcPct val="0"/>
        </a:spcAft>
        <a:defRPr>
          <a:solidFill>
            <a:schemeClr val="tx1"/>
          </a:solidFill>
          <a:latin typeface="Arial" charset="0"/>
          <a:ea typeface="Arial Unicode MS" charset="0"/>
          <a:cs typeface="Arial Unicode MS" charset="0"/>
        </a:defRPr>
      </a:lvl8pPr>
      <a:lvl9pPr marL="1828800" algn="l" rtl="0" fontAlgn="base">
        <a:spcBef>
          <a:spcPct val="0"/>
        </a:spcBef>
        <a:spcAft>
          <a:spcPct val="0"/>
        </a:spcAft>
        <a:defRPr>
          <a:solidFill>
            <a:schemeClr val="tx1"/>
          </a:solidFill>
          <a:latin typeface="Arial" charset="0"/>
          <a:ea typeface="Arial Unicode MS" charset="0"/>
          <a:cs typeface="Arial Unicode MS" charset="0"/>
        </a:defRPr>
      </a:lvl9pPr>
    </p:titleStyle>
    <p:bodyStyle>
      <a:lvl1pPr marL="342900" indent="-342900" algn="l" rtl="0" eaLnBrk="0" fontAlgn="base" hangingPunct="0">
        <a:lnSpc>
          <a:spcPct val="95000"/>
        </a:lnSpc>
        <a:spcBef>
          <a:spcPct val="0"/>
        </a:spcBef>
        <a:spcAft>
          <a:spcPct val="35000"/>
        </a:spcAft>
        <a:buClr>
          <a:schemeClr val="accent1"/>
        </a:buClr>
        <a:defRPr sz="1400">
          <a:solidFill>
            <a:schemeClr val="tx1"/>
          </a:solidFill>
          <a:latin typeface="+mn-lt"/>
          <a:ea typeface="Geneva" charset="0"/>
          <a:cs typeface="+mn-cs"/>
        </a:defRPr>
      </a:lvl1pPr>
      <a:lvl2pPr marL="152400" indent="-150813" algn="l" rtl="0" eaLnBrk="0" fontAlgn="base" hangingPunct="0">
        <a:lnSpc>
          <a:spcPct val="95000"/>
        </a:lnSpc>
        <a:spcBef>
          <a:spcPct val="0"/>
        </a:spcBef>
        <a:spcAft>
          <a:spcPct val="35000"/>
        </a:spcAft>
        <a:buClr>
          <a:schemeClr val="accent1"/>
        </a:buClr>
        <a:buSzPct val="90000"/>
        <a:buFont typeface="Arial" pitchFamily="34" charset="0"/>
        <a:buChar char="•"/>
        <a:defRPr sz="1400">
          <a:solidFill>
            <a:schemeClr val="tx1"/>
          </a:solidFill>
          <a:latin typeface="+mn-lt"/>
          <a:ea typeface="+mn-ea"/>
          <a:cs typeface="+mn-cs"/>
        </a:defRPr>
      </a:lvl2pPr>
      <a:lvl3pPr marL="355600" indent="-177800" algn="l" rtl="0" eaLnBrk="0" fontAlgn="base" hangingPunct="0">
        <a:lnSpc>
          <a:spcPct val="95000"/>
        </a:lnSpc>
        <a:spcBef>
          <a:spcPct val="0"/>
        </a:spcBef>
        <a:spcAft>
          <a:spcPct val="35000"/>
        </a:spcAft>
        <a:buChar char="–"/>
        <a:defRPr sz="1400">
          <a:solidFill>
            <a:schemeClr val="tx1"/>
          </a:solidFill>
          <a:latin typeface="+mn-lt"/>
          <a:ea typeface="+mn-ea"/>
          <a:cs typeface="+mn-cs"/>
        </a:defRPr>
      </a:lvl3pPr>
      <a:lvl4pPr marL="641350" indent="-171450" algn="l" rtl="0" eaLnBrk="0" fontAlgn="base" hangingPunct="0">
        <a:lnSpc>
          <a:spcPct val="95000"/>
        </a:lnSpc>
        <a:spcBef>
          <a:spcPct val="0"/>
        </a:spcBef>
        <a:spcAft>
          <a:spcPct val="35000"/>
        </a:spcAft>
        <a:buChar char="–"/>
        <a:defRPr sz="1400">
          <a:solidFill>
            <a:schemeClr val="tx1"/>
          </a:solidFill>
          <a:latin typeface="+mn-lt"/>
          <a:ea typeface="+mn-ea"/>
          <a:cs typeface="+mn-cs"/>
        </a:defRPr>
      </a:lvl4pPr>
      <a:lvl5pPr marL="927100" indent="-171450" algn="l" rtl="0" eaLnBrk="0" fontAlgn="base" hangingPunct="0">
        <a:lnSpc>
          <a:spcPct val="95000"/>
        </a:lnSpc>
        <a:spcBef>
          <a:spcPct val="0"/>
        </a:spcBef>
        <a:spcAft>
          <a:spcPct val="35000"/>
        </a:spcAft>
        <a:buChar char="»"/>
        <a:defRPr sz="1400">
          <a:solidFill>
            <a:schemeClr val="tx1"/>
          </a:solidFill>
          <a:latin typeface="+mn-lt"/>
          <a:ea typeface="+mn-ea"/>
          <a:cs typeface="+mn-cs"/>
        </a:defRPr>
      </a:lvl5pPr>
      <a:lvl6pPr marL="1384300" indent="-171450" algn="l" rtl="0" fontAlgn="base">
        <a:lnSpc>
          <a:spcPct val="95000"/>
        </a:lnSpc>
        <a:spcBef>
          <a:spcPct val="0"/>
        </a:spcBef>
        <a:spcAft>
          <a:spcPct val="35000"/>
        </a:spcAft>
        <a:buChar char="»"/>
        <a:defRPr sz="1400">
          <a:solidFill>
            <a:schemeClr val="tx1"/>
          </a:solidFill>
          <a:latin typeface="+mn-lt"/>
          <a:ea typeface="+mn-ea"/>
          <a:cs typeface="+mn-cs"/>
        </a:defRPr>
      </a:lvl6pPr>
      <a:lvl7pPr marL="1841500" indent="-171450" algn="l" rtl="0" fontAlgn="base">
        <a:lnSpc>
          <a:spcPct val="95000"/>
        </a:lnSpc>
        <a:spcBef>
          <a:spcPct val="0"/>
        </a:spcBef>
        <a:spcAft>
          <a:spcPct val="35000"/>
        </a:spcAft>
        <a:buChar char="»"/>
        <a:defRPr sz="1400">
          <a:solidFill>
            <a:schemeClr val="tx1"/>
          </a:solidFill>
          <a:latin typeface="+mn-lt"/>
          <a:ea typeface="+mn-ea"/>
          <a:cs typeface="+mn-cs"/>
        </a:defRPr>
      </a:lvl7pPr>
      <a:lvl8pPr marL="2298700" indent="-171450" algn="l" rtl="0" fontAlgn="base">
        <a:lnSpc>
          <a:spcPct val="95000"/>
        </a:lnSpc>
        <a:spcBef>
          <a:spcPct val="0"/>
        </a:spcBef>
        <a:spcAft>
          <a:spcPct val="35000"/>
        </a:spcAft>
        <a:buChar char="»"/>
        <a:defRPr sz="1400">
          <a:solidFill>
            <a:schemeClr val="tx1"/>
          </a:solidFill>
          <a:latin typeface="+mn-lt"/>
          <a:ea typeface="+mn-ea"/>
          <a:cs typeface="+mn-cs"/>
        </a:defRPr>
      </a:lvl8pPr>
      <a:lvl9pPr marL="2755900" indent="-171450" algn="l" rtl="0" fontAlgn="base">
        <a:lnSpc>
          <a:spcPct val="95000"/>
        </a:lnSpc>
        <a:spcBef>
          <a:spcPct val="0"/>
        </a:spcBef>
        <a:spcAft>
          <a:spcPct val="35000"/>
        </a:spcAft>
        <a:buChar char="»"/>
        <a:defRPr sz="14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8" Type="http://schemas.openxmlformats.org/officeDocument/2006/relationships/hyperlink" Target="https://eandt.theiet.org/content/articles/2016/11/the-trouble-with-quantum-computing/" TargetMode="External"/><Relationship Id="rId3" Type="http://schemas.openxmlformats.org/officeDocument/2006/relationships/hyperlink" Target="https://www.technologyreview.com/s/427174/einsteins-spooky-action-at-a-distance-paradox-older-than-thought/" TargetMode="External"/><Relationship Id="rId7" Type="http://schemas.openxmlformats.org/officeDocument/2006/relationships/hyperlink" Target="https://arxiv.org/ftp/cs/papers/0602/0602096.pdf" TargetMode="External"/><Relationship Id="rId2" Type="http://schemas.openxmlformats.org/officeDocument/2006/relationships/hyperlink" Target="https://www.futurelearn.com/courses/intro-to-quantum-computing" TargetMode="External"/><Relationship Id="rId1" Type="http://schemas.openxmlformats.org/officeDocument/2006/relationships/slideLayout" Target="../slideLayouts/slideLayout3.xml"/><Relationship Id="rId6" Type="http://schemas.openxmlformats.org/officeDocument/2006/relationships/hyperlink" Target="https://en.wikipedia.org/wiki/Quantum_entanglement" TargetMode="External"/><Relationship Id="rId11" Type="http://schemas.openxmlformats.org/officeDocument/2006/relationships/hyperlink" Target="http://vlsicad.eecs.umich.edu/BK/Slots/cache/www.eecs.umich.edu/~jhayes/JPH_DACslides_Jun03.pdf" TargetMode="External"/><Relationship Id="rId5" Type="http://schemas.openxmlformats.org/officeDocument/2006/relationships/hyperlink" Target="https://phys.org/news/2015-11-nist-team-spooky-action-distance.html" TargetMode="External"/><Relationship Id="rId10" Type="http://schemas.openxmlformats.org/officeDocument/2006/relationships/hyperlink" Target="https://singularityhub.com/2017/06/25/6-things-quantum-computers-will-be-incredibly-useful-for/" TargetMode="External"/><Relationship Id="rId4" Type="http://schemas.openxmlformats.org/officeDocument/2006/relationships/hyperlink" Target="https://www.theatlantic.com/science/archive/2017/02/spooky-action-at-a-distance/516201/" TargetMode="External"/><Relationship Id="rId9" Type="http://schemas.openxmlformats.org/officeDocument/2006/relationships/hyperlink" Target="https://blogs.gartner.com/smarterwithgartner/files/2017/11/PR_338248_CIOsGuideToQuantumComputing_Graphics.jpg" TargetMode="External"/></Relationships>
</file>

<file path=ppt/slides/_rels/slide45.xml.rels><?xml version="1.0" encoding="UTF-8" standalone="yes"?>
<Relationships xmlns="http://schemas.openxmlformats.org/package/2006/relationships"><Relationship Id="rId8" Type="http://schemas.openxmlformats.org/officeDocument/2006/relationships/hyperlink" Target="https://www.nextplatform.com/2018/05/03/intel-teaches-quantum-computing-101/" TargetMode="External"/><Relationship Id="rId3" Type="http://schemas.openxmlformats.org/officeDocument/2006/relationships/hyperlink" Target="https://www.khanacademy.org/science/physics/quantum-physics/atoms-and-electrons/v/quantum-wavefunction?utm_campaignID=1338362387&amp;utm_campaignname=&amp;utm_keyword=&amp;utm_device=c&amp;gclid=Cj0KCQjw0a7YBRDnARIsAJgsF3Ou3Us1_ounuEaJtDb1y4-wlYH1t5CpLJAsl256II9DQLKpxNP3juIaAqRzEALw_wcB" TargetMode="External"/><Relationship Id="rId7" Type="http://schemas.openxmlformats.org/officeDocument/2006/relationships/hyperlink" Target="https://hacked.com/chinese-canadian-scientists-step-closer-secure-quantum-internet/" TargetMode="External"/><Relationship Id="rId2" Type="http://schemas.openxmlformats.org/officeDocument/2006/relationships/hyperlink" Target="https://www.quora.com/Does-the-quantum-computer-exist-today" TargetMode="External"/><Relationship Id="rId1" Type="http://schemas.openxmlformats.org/officeDocument/2006/relationships/slideLayout" Target="../slideLayouts/slideLayout3.xml"/><Relationship Id="rId6" Type="http://schemas.openxmlformats.org/officeDocument/2006/relationships/hyperlink" Target="http://www.mysearch.org.uk/website1/html/549.Collapse.html" TargetMode="External"/><Relationship Id="rId5" Type="http://schemas.openxmlformats.org/officeDocument/2006/relationships/hyperlink" Target="https://www.autodesk.com/products/eagle/blog/future-computing-quantum-qubits/" TargetMode="External"/><Relationship Id="rId10" Type="http://schemas.openxmlformats.org/officeDocument/2006/relationships/hyperlink" Target="https://www.youtube.com/watch?v=v7b4J2INq9c" TargetMode="External"/><Relationship Id="rId4" Type="http://schemas.openxmlformats.org/officeDocument/2006/relationships/hyperlink" Target="https://scottamyx.com/2017/08/24/quantum-computing-part-8-decoherence/" TargetMode="External"/><Relationship Id="rId9" Type="http://schemas.openxmlformats.org/officeDocument/2006/relationships/hyperlink" Target="https://www.c-sharpcorner.com/article/getting-started-with-q-programming/" TargetMode="External"/></Relationships>
</file>

<file path=ppt/slides/_rels/slide46.xml.rels><?xml version="1.0" encoding="UTF-8" standalone="yes"?>
<Relationships xmlns="http://schemas.openxmlformats.org/package/2006/relationships"><Relationship Id="rId8" Type="http://schemas.openxmlformats.org/officeDocument/2006/relationships/hyperlink" Target="https://docs.microsoft.com/en-us/quantum/quantum-qr-intro?view=qsharp-preview" TargetMode="External"/><Relationship Id="rId3" Type="http://schemas.openxmlformats.org/officeDocument/2006/relationships/hyperlink" Target="https://medium.com/qiskitters/how-to-program-a-quantum-computer-982a9329ed02" TargetMode="External"/><Relationship Id="rId7" Type="http://schemas.openxmlformats.org/officeDocument/2006/relationships/hyperlink" Target="https://www.forbes.com/sites/fredcampbell/2017/12/18/microsofts-quantum-computing-vaporware/" TargetMode="External"/><Relationship Id="rId2" Type="http://schemas.openxmlformats.org/officeDocument/2006/relationships/hyperlink" Target="https://www.allaboutcircuits.com/news/q-is-for-quantum-computing-programming-language-Microsoft/" TargetMode="External"/><Relationship Id="rId1" Type="http://schemas.openxmlformats.org/officeDocument/2006/relationships/slideLayout" Target="../slideLayouts/slideLayout3.xml"/><Relationship Id="rId6" Type="http://schemas.openxmlformats.org/officeDocument/2006/relationships/hyperlink" Target="https://freestartupkits.com/articles/technology/tech-tips-and-tricks/how-to-write-in-q-microsofts-quantum-computing-code/" TargetMode="External"/><Relationship Id="rId11" Type="http://schemas.openxmlformats.org/officeDocument/2006/relationships/hyperlink" Target="https://www.sciencedirect.com/science/book/9780444522276" TargetMode="External"/><Relationship Id="rId5" Type="http://schemas.openxmlformats.org/officeDocument/2006/relationships/hyperlink" Target="http://www.i-programmer.info/news/105-artificial-intelligence/11383-microsoft-q-quantum-language-and-toolkit.html" TargetMode="External"/><Relationship Id="rId10" Type="http://schemas.openxmlformats.org/officeDocument/2006/relationships/hyperlink" Target="https://study.com/academy/lesson/what-is-quantum-chemistry.html" TargetMode="External"/><Relationship Id="rId4" Type="http://schemas.openxmlformats.org/officeDocument/2006/relationships/hyperlink" Target="https://arxiv.org/ftp/arxiv/papers/1302/1302.5133.pdf" TargetMode="External"/><Relationship Id="rId9" Type="http://schemas.openxmlformats.org/officeDocument/2006/relationships/hyperlink" Target="http://www.msg.ameslab.gov/tutorials/quantumintro.pdf"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people.cs.umass.edu/~strubell/doc/quantum_tutorial.pdf" TargetMode="External"/><Relationship Id="rId3" Type="http://schemas.openxmlformats.org/officeDocument/2006/relationships/hyperlink" Target="https://www.quantiki.org/wiki/list-qc-simulators" TargetMode="External"/><Relationship Id="rId7" Type="http://schemas.openxmlformats.org/officeDocument/2006/relationships/hyperlink" Target="https://arxiv.org/pdf/quant-ph/9809016.pdf" TargetMode="External"/><Relationship Id="rId12" Type="http://schemas.openxmlformats.org/officeDocument/2006/relationships/hyperlink" Target="https://blogs.msdn.microsoft.com/uk_faculty_connection/2018/02/06/a-beginners-guide-to-quantum-computing-and-q/" TargetMode="External"/><Relationship Id="rId2" Type="http://schemas.openxmlformats.org/officeDocument/2006/relationships/hyperlink" Target="https://www.scottaaronson.com/blog/?m=201802" TargetMode="External"/><Relationship Id="rId1" Type="http://schemas.openxmlformats.org/officeDocument/2006/relationships/slideLayout" Target="../slideLayouts/slideLayout3.xml"/><Relationship Id="rId6" Type="http://schemas.openxmlformats.org/officeDocument/2006/relationships/hyperlink" Target="http://physlab.org/wp-content/uploads/2016/03/Abdullah-Khalid.pdf" TargetMode="External"/><Relationship Id="rId11" Type="http://schemas.openxmlformats.org/officeDocument/2006/relationships/hyperlink" Target="https://code.msdn.microsoft.com/An-Introduction-To-Quantum-62671688" TargetMode="External"/><Relationship Id="rId5" Type="http://schemas.openxmlformats.org/officeDocument/2006/relationships/hyperlink" Target="https://arxiv.org/pdf/0708.0261.pdf" TargetMode="External"/><Relationship Id="rId10" Type="http://schemas.openxmlformats.org/officeDocument/2006/relationships/hyperlink" Target="https://blogs.msdn.microsoft.com/uk_faculty_connection/2018/02/06/introduction-to-quantum-computing/" TargetMode="External"/><Relationship Id="rId4" Type="http://schemas.openxmlformats.org/officeDocument/2006/relationships/hyperlink" Target="https://www.youtube.com/watch?v=pBh7Xqbh5JQ" TargetMode="External"/><Relationship Id="rId9" Type="http://schemas.openxmlformats.org/officeDocument/2006/relationships/hyperlink" Target="https://pdfs.semanticscholar.org/3d1f/7de876b57952fded28adfbb74d5cd4249b02.pdf" TargetMode="External"/></Relationships>
</file>

<file path=ppt/slides/_rels/slide48.xml.rels><?xml version="1.0" encoding="UTF-8" standalone="yes"?>
<Relationships xmlns="http://schemas.openxmlformats.org/package/2006/relationships"><Relationship Id="rId8" Type="http://schemas.openxmlformats.org/officeDocument/2006/relationships/hyperlink" Target="https://www.washingtonpost.com/news/innovations/wp/2018/02/05/quantum-computers-may-be-more-of-an-imminent-threat-than-ai/?noredirect=on&amp;utm_term=.8f6d64db298a" TargetMode="External"/><Relationship Id="rId3" Type="http://schemas.openxmlformats.org/officeDocument/2006/relationships/hyperlink" Target="https://dajbych.net/q-introduction-to-quantum-computing" TargetMode="External"/><Relationship Id="rId7" Type="http://schemas.openxmlformats.org/officeDocument/2006/relationships/hyperlink" Target="https://research.google.com/pubs/QuantumAI.html" TargetMode="External"/><Relationship Id="rId2" Type="http://schemas.openxmlformats.org/officeDocument/2006/relationships/hyperlink" Target="https://artofengineer.com/articles/programming/microsoft-q-sharp-programming-introduction-for-quantum-computing/" TargetMode="External"/><Relationship Id="rId1" Type="http://schemas.openxmlformats.org/officeDocument/2006/relationships/slideLayout" Target="../slideLayouts/slideLayout3.xml"/><Relationship Id="rId6" Type="http://schemas.openxmlformats.org/officeDocument/2006/relationships/hyperlink" Target="https://www.forbes.com/sites/bernardmarr/2017/09/05/how-quantum-computers-will-revolutionize-artificial-intelligence-machine-learning-and-big-data/" TargetMode="External"/><Relationship Id="rId5" Type="http://schemas.openxmlformats.org/officeDocument/2006/relationships/hyperlink" Target="https://www.technologyreview.com/s/609804/a-startup-uses-quantum-computing-to-boost-machine-learning/" TargetMode="External"/><Relationship Id="rId10" Type="http://schemas.openxmlformats.org/officeDocument/2006/relationships/hyperlink" Target="https://www.quantamagazine.org/gil-kalais-argument-against-quantum-computers-20180207/" TargetMode="External"/><Relationship Id="rId4" Type="http://schemas.openxmlformats.org/officeDocument/2006/relationships/hyperlink" Target="http://ffmgu.ru/images/2/24/Holzner_Steve_-_Quantum_Physics_For_Dummies.pdf" TargetMode="External"/><Relationship Id="rId9" Type="http://schemas.openxmlformats.org/officeDocument/2006/relationships/hyperlink" Target="https://www.quantamagazine.org/job-one-for-quantum-computers-boost-artificial-intelligence-20180129/" TargetMode="External"/></Relationships>
</file>

<file path=ppt/slides/_rels/slide49.xml.rels><?xml version="1.0" encoding="UTF-8" standalone="yes"?>
<Relationships xmlns="http://schemas.openxmlformats.org/package/2006/relationships"><Relationship Id="rId8" Type="http://schemas.openxmlformats.org/officeDocument/2006/relationships/hyperlink" Target="https://en.wikipedia.org/wiki/Timeline_of_quantum_computing" TargetMode="External"/><Relationship Id="rId3" Type="http://schemas.openxmlformats.org/officeDocument/2006/relationships/hyperlink" Target="http://slideplayer.com/slide/6495021/" TargetMode="External"/><Relationship Id="rId7" Type="http://schemas.openxmlformats.org/officeDocument/2006/relationships/hyperlink" Target="https://www.livescience.com/20718-computer-history.html" TargetMode="External"/><Relationship Id="rId12" Type="http://schemas.openxmlformats.org/officeDocument/2006/relationships/hyperlink" Target="https://news.stanford.edu/2017/05/09/new-materials-bring-quantum-computing-closer-reality/" TargetMode="External"/><Relationship Id="rId2" Type="http://schemas.openxmlformats.org/officeDocument/2006/relationships/hyperlink" Target="https://en.wikipedia.org/wiki/Quantum_Artificial_Intelligence_Lab" TargetMode="External"/><Relationship Id="rId1" Type="http://schemas.openxmlformats.org/officeDocument/2006/relationships/slideLayout" Target="../slideLayouts/slideLayout3.xml"/><Relationship Id="rId6" Type="http://schemas.openxmlformats.org/officeDocument/2006/relationships/hyperlink" Target="https://en.wikipedia.org/wiki/History_of_computer_science" TargetMode="External"/><Relationship Id="rId11" Type="http://schemas.openxmlformats.org/officeDocument/2006/relationships/hyperlink" Target="https://www.london-nano.com/research-and-facilities/highlight/new-material-for-quantum-computing-discovered-out-of-the-blue" TargetMode="External"/><Relationship Id="rId5" Type="http://schemas.openxmlformats.org/officeDocument/2006/relationships/hyperlink" Target="https://people.maths.bris.ac.uk/~csxam/teaching/history.pdf" TargetMode="External"/><Relationship Id="rId10" Type="http://schemas.openxmlformats.org/officeDocument/2006/relationships/hyperlink" Target="https://physicsandcake.files.wordpress.com/2010/02/qc_for_beginners.pdf" TargetMode="External"/><Relationship Id="rId4" Type="http://schemas.openxmlformats.org/officeDocument/2006/relationships/hyperlink" Target="https://disruptionhub.com/wp-content/uploads/2016/02/PUB_CQC_Cambridge_Quantum_Computing_Explained_lg.png" TargetMode="External"/><Relationship Id="rId9" Type="http://schemas.openxmlformats.org/officeDocument/2006/relationships/hyperlink" Target="http://www.ftf.lth.se/fileadmin/ftf/Course_pages/FAFA55/2015/foerelaesning/15_Ga__stlektion_Kvantinformation.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8" Type="http://schemas.openxmlformats.org/officeDocument/2006/relationships/hyperlink" Target="https://www.doc.ic.ac.uk/~ig415/ErrorCorrection.html" TargetMode="External"/><Relationship Id="rId13" Type="http://schemas.openxmlformats.org/officeDocument/2006/relationships/hyperlink" Target="https://www.dwavesys.com/tutorials/background-reading-series/quantum-computing-primer" TargetMode="External"/><Relationship Id="rId3" Type="http://schemas.openxmlformats.org/officeDocument/2006/relationships/hyperlink" Target="https://www.clerro.com/guide/580/quantum-computing-explained" TargetMode="External"/><Relationship Id="rId7" Type="http://schemas.openxmlformats.org/officeDocument/2006/relationships/hyperlink" Target="https://theconversation.com/error-correcting-the-things-that-go-wrong-at-the-quantum-computing-scale-84846" TargetMode="External"/><Relationship Id="rId12" Type="http://schemas.openxmlformats.org/officeDocument/2006/relationships/hyperlink" Target="http://qeg.mit.edu/images/QuantumComputing.pdf" TargetMode="External"/><Relationship Id="rId2" Type="http://schemas.openxmlformats.org/officeDocument/2006/relationships/hyperlink" Target="https://towardsdatascience.com/the-need-promise-and-reality-of-quantum-computing-4264ce15c6c0" TargetMode="External"/><Relationship Id="rId1" Type="http://schemas.openxmlformats.org/officeDocument/2006/relationships/slideLayout" Target="../slideLayouts/slideLayout3.xml"/><Relationship Id="rId6" Type="http://schemas.openxmlformats.org/officeDocument/2006/relationships/hyperlink" Target="https://www.microsoft.com/en-us/research/wp-content/uploads/2016/02/10Svore-Cross-Aho-Chuang-Markov.pdf" TargetMode="External"/><Relationship Id="rId11" Type="http://schemas.openxmlformats.org/officeDocument/2006/relationships/hyperlink" Target="https://www.slideshare.net/MirandaGhrist/quantum-computers-quantum-key-distribution-quantum-networks-61635700" TargetMode="External"/><Relationship Id="rId5" Type="http://schemas.openxmlformats.org/officeDocument/2006/relationships/hyperlink" Target="https://homes.cs.washington.edu/~oskin/Oskin-A-Practical-Architecture-for-Reliable-Quantum-Computers.pdf" TargetMode="External"/><Relationship Id="rId10" Type="http://schemas.openxmlformats.org/officeDocument/2006/relationships/hyperlink" Target="http://www.visualcapitalist.com/three-types-quantum-computers/" TargetMode="External"/><Relationship Id="rId4" Type="http://schemas.openxmlformats.org/officeDocument/2006/relationships/hyperlink" Target="https://www.nii.ac.jp/qis/first-quantum/symposium/2011/pdf/van02_summerSchool2011.pdf" TargetMode="External"/><Relationship Id="rId9" Type="http://schemas.openxmlformats.org/officeDocument/2006/relationships/hyperlink" Target="http://news.mit.edu/2015/quantum-error-correction-0526" TargetMode="External"/></Relationships>
</file>

<file path=ppt/slides/_rels/slide51.xml.rels><?xml version="1.0" encoding="UTF-8" standalone="yes"?>
<Relationships xmlns="http://schemas.openxmlformats.org/package/2006/relationships"><Relationship Id="rId8" Type="http://schemas.openxmlformats.org/officeDocument/2006/relationships/hyperlink" Target="https://docs.microsoft.com/en-us/quantum/quantum-writeaquantumprogram?view=qsharp-preview&amp;tabs=tabid-vs2017" TargetMode="External"/><Relationship Id="rId3" Type="http://schemas.openxmlformats.org/officeDocument/2006/relationships/hyperlink" Target="https://www.ibm.com/developerworks/library/l-quant/index.html" TargetMode="External"/><Relationship Id="rId7" Type="http://schemas.openxmlformats.org/officeDocument/2006/relationships/hyperlink" Target="https://github.com/QISKit/qiskit-tutorial/blob/master/INSTALL.md" TargetMode="External"/><Relationship Id="rId12" Type="http://schemas.openxmlformats.org/officeDocument/2006/relationships/hyperlink" Target="https://hackaday.com/2018/01/24/quantum-weirdness-in-your-browser/" TargetMode="External"/><Relationship Id="rId2" Type="http://schemas.openxmlformats.org/officeDocument/2006/relationships/hyperlink" Target="https://www-users.cs.york.ac.uk/schmuel/comp/comp.html" TargetMode="External"/><Relationship Id="rId1" Type="http://schemas.openxmlformats.org/officeDocument/2006/relationships/slideLayout" Target="../slideLayouts/slideLayout3.xml"/><Relationship Id="rId6" Type="http://schemas.openxmlformats.org/officeDocument/2006/relationships/hyperlink" Target="https://github.com/QISKit/qiskit-tutorial" TargetMode="External"/><Relationship Id="rId11" Type="http://schemas.openxmlformats.org/officeDocument/2006/relationships/hyperlink" Target="http://helper.ipam.ucla.edu/publications/nanotut/nanotut_1865.pdf" TargetMode="External"/><Relationship Id="rId5" Type="http://schemas.openxmlformats.org/officeDocument/2006/relationships/hyperlink" Target="https://github.com/quantumjim/qiskit-tutorial/blob/master/reference/games/battleships_with_partial_NOT_gates.ipynb" TargetMode="External"/><Relationship Id="rId10" Type="http://schemas.openxmlformats.org/officeDocument/2006/relationships/hyperlink" Target="http://www.quantumplayground.net/" TargetMode="External"/><Relationship Id="rId4" Type="http://schemas.openxmlformats.org/officeDocument/2006/relationships/hyperlink" Target="https://medium.com/qiskitters/how-to-program-a-quantum-computer-982a9329ed02" TargetMode="External"/><Relationship Id="rId9" Type="http://schemas.openxmlformats.org/officeDocument/2006/relationships/hyperlink" Target="https://blogs.msdn.microsoft.com/uk_faculty_connection/2018/02/06/a-beginners-guide-to-quantum-computing-and-q/" TargetMode="External"/></Relationships>
</file>

<file path=ppt/slides/_rels/slide52.xml.rels><?xml version="1.0" encoding="UTF-8" standalone="yes"?>
<Relationships xmlns="http://schemas.openxmlformats.org/package/2006/relationships"><Relationship Id="rId8" Type="http://schemas.openxmlformats.org/officeDocument/2006/relationships/hyperlink" Target="https://www.csail.mit.edu/news/does-googles-quantum-computer-live-hype" TargetMode="External"/><Relationship Id="rId3" Type="http://schemas.openxmlformats.org/officeDocument/2006/relationships/hyperlink" Target="http://nbviewer.jupyter.org/github/qutip/qutip-notebooks/tree/master/development/" TargetMode="External"/><Relationship Id="rId7" Type="http://schemas.openxmlformats.org/officeDocument/2006/relationships/hyperlink" Target="https://www.wired.com/2014/05/quantum-computing/" TargetMode="External"/><Relationship Id="rId2" Type="http://schemas.openxmlformats.org/officeDocument/2006/relationships/hyperlink" Target="http://qutip.org/tutorials.html" TargetMode="External"/><Relationship Id="rId1" Type="http://schemas.openxmlformats.org/officeDocument/2006/relationships/slideLayout" Target="../slideLayouts/slideLayout3.xml"/><Relationship Id="rId6" Type="http://schemas.openxmlformats.org/officeDocument/2006/relationships/hyperlink" Target="https://www.dwavesys.com/tutorials/background-reading-series/introduction-d-wave-quantum-hardware" TargetMode="External"/><Relationship Id="rId5" Type="http://schemas.openxmlformats.org/officeDocument/2006/relationships/hyperlink" Target="https://www.amazon.com/s/?ie=UTF8&amp;keywords=quantum+computation+information&amp;tag=googhydr-20&amp;index=stripbooks&amp;hvadid=241631576157&amp;hvpos=1o2&amp;hvnetw=g&amp;hvrand=11535703295688676539&amp;hvpone=&amp;hvptwo=&amp;hvqmt=b&amp;hvdev=c&amp;hvdvcmdl=&amp;hvlocint=&amp;hvlocphy=9019698&amp;hvtargid=kwd-363208936699&amp;ref=pd_sl_71qexwnay6_b_p37" TargetMode="External"/><Relationship Id="rId10" Type="http://schemas.openxmlformats.org/officeDocument/2006/relationships/hyperlink" Target="http://www.lanl.gov/discover/publications/1663/2016-july/_assets/docs/1663_JULY-2016-Not-Magic-Quantum.pdf" TargetMode="External"/><Relationship Id="rId4" Type="http://schemas.openxmlformats.org/officeDocument/2006/relationships/hyperlink" Target="https://hackernoon.com/quantum-computing-explained-a114999299ca" TargetMode="External"/><Relationship Id="rId9" Type="http://schemas.openxmlformats.org/officeDocument/2006/relationships/hyperlink" Target="https://www2.deloitte.com/insights/us/en/focus/signals-for-strategists/quantum-computing-enterprise-applications.html?id=us:2ps:3gl:lookagainfy18:eng:greendot:111617:nonem:na:zX4NySth:1079921058:270789361564:b:RLSA_Innovation:RLSA_Quantum_Computing_BMM:nb" TargetMode="External"/></Relationships>
</file>

<file path=ppt/slides/_rels/slide53.xml.rels><?xml version="1.0" encoding="UTF-8" standalone="yes"?>
<Relationships xmlns="http://schemas.openxmlformats.org/package/2006/relationships"><Relationship Id="rId8" Type="http://schemas.openxmlformats.org/officeDocument/2006/relationships/hyperlink" Target="https://futurism.com/worlds-leading-physicist-says-quantum-computers-are-tools-of-destruction-not-creation/" TargetMode="External"/><Relationship Id="rId3" Type="http://schemas.openxmlformats.org/officeDocument/2006/relationships/hyperlink" Target="https://www.non-newz.com/the-rise-of-quantum-computers-and-the-ensuing-disruption/" TargetMode="External"/><Relationship Id="rId7" Type="http://schemas.openxmlformats.org/officeDocument/2006/relationships/hyperlink" Target="https://www.forbes.com/sites/jasonbloomberg/2017/08/11/this-is-why-quantum-computing-is-more-dangerous-than-you-realize/" TargetMode="External"/><Relationship Id="rId2" Type="http://schemas.openxmlformats.org/officeDocument/2006/relationships/hyperlink" Target="https://singularityhub.com/2016/10/10/massive-disruption-quantum-computing/" TargetMode="External"/><Relationship Id="rId1" Type="http://schemas.openxmlformats.org/officeDocument/2006/relationships/slideLayout" Target="../slideLayouts/slideLayout3.xml"/><Relationship Id="rId6" Type="http://schemas.openxmlformats.org/officeDocument/2006/relationships/hyperlink" Target="https://www.gartner.com/smarterwithgartner/the-cios-guide-to-quantum-computing/" TargetMode="External"/><Relationship Id="rId5" Type="http://schemas.openxmlformats.org/officeDocument/2006/relationships/hyperlink" Target="https://www.nature.com/news/quantum-computers-ready-to-leap-out-of-the-lab-in-2017-1.21239" TargetMode="External"/><Relationship Id="rId4" Type="http://schemas.openxmlformats.org/officeDocument/2006/relationships/hyperlink" Target="https://www.technologyreview.com/s/610250/hello-quantum-world/" TargetMode="External"/><Relationship Id="rId9" Type="http://schemas.openxmlformats.org/officeDocument/2006/relationships/hyperlink" Target="http://www.newsweek.com/2017/04/21/quantum-computing-ibm-580751.html" TargetMode="External"/></Relationships>
</file>

<file path=ppt/slides/_rels/slide54.xml.rels><?xml version="1.0" encoding="UTF-8" standalone="yes"?>
<Relationships xmlns="http://schemas.openxmlformats.org/package/2006/relationships"><Relationship Id="rId8" Type="http://schemas.openxmlformats.org/officeDocument/2006/relationships/hyperlink" Target="https://www.newstatesman.com/science-tech/technology/2017/12/how-quantum-computing-will-change-world" TargetMode="External"/><Relationship Id="rId3" Type="http://schemas.openxmlformats.org/officeDocument/2006/relationships/hyperlink" Target="https://www.scientificamerican.com/article/quantum-computers-compete-for-supremacy/" TargetMode="External"/><Relationship Id="rId7" Type="http://schemas.openxmlformats.org/officeDocument/2006/relationships/hyperlink" Target="https://techcrunch.com/2018/01/05/the-quantum-computing-apocalypse-is-imminent/" TargetMode="External"/><Relationship Id="rId2" Type="http://schemas.openxmlformats.org/officeDocument/2006/relationships/hyperlink" Target="https://www.wired.com/2017/03/quantum-computers-used-hard-drives-made-dna/" TargetMode="External"/><Relationship Id="rId1" Type="http://schemas.openxmlformats.org/officeDocument/2006/relationships/slideLayout" Target="../slideLayouts/slideLayout3.xml"/><Relationship Id="rId6" Type="http://schemas.openxmlformats.org/officeDocument/2006/relationships/hyperlink" Target="https://www.livescience.com/61054-quantum-computer-50-qubits.html" TargetMode="External"/><Relationship Id="rId5" Type="http://schemas.openxmlformats.org/officeDocument/2006/relationships/hyperlink" Target="https://futurism.com/quantum-computing-qa/" TargetMode="External"/><Relationship Id="rId4" Type="http://schemas.openxmlformats.org/officeDocument/2006/relationships/hyperlink" Target="https://www.fastcompany.com/3045708/big-tiny-problems-for-quantum-computing" TargetMode="External"/></Relationships>
</file>

<file path=ppt/slides/_rels/slide55.xml.rels><?xml version="1.0" encoding="UTF-8" standalone="yes"?>
<Relationships xmlns="http://schemas.openxmlformats.org/package/2006/relationships"><Relationship Id="rId8" Type="http://schemas.openxmlformats.org/officeDocument/2006/relationships/hyperlink" Target="http://oc.acm.org/docs/qc-state-of-play.pdf" TargetMode="External"/><Relationship Id="rId3" Type="http://schemas.openxmlformats.org/officeDocument/2006/relationships/hyperlink" Target="https://phys.org/news/2017-08-hype-cash-muddying-quantum.html" TargetMode="External"/><Relationship Id="rId7" Type="http://schemas.openxmlformats.org/officeDocument/2006/relationships/hyperlink" Target="https://quantum-journal.org/papers/q-2018-01-31-49/pdf/" TargetMode="External"/><Relationship Id="rId2" Type="http://schemas.openxmlformats.org/officeDocument/2006/relationships/hyperlink" Target="https://www.information-management.com/news/quantum-computing-is-coming-quantum-computing-is-coming" TargetMode="External"/><Relationship Id="rId1" Type="http://schemas.openxmlformats.org/officeDocument/2006/relationships/slideLayout" Target="../slideLayouts/slideLayout3.xml"/><Relationship Id="rId6" Type="http://schemas.openxmlformats.org/officeDocument/2006/relationships/hyperlink" Target="http://qutip.org/news/Commercial_Prospects_for_Quantum_Computing_Dec_2016.pdf" TargetMode="External"/><Relationship Id="rId5" Type="http://schemas.openxmlformats.org/officeDocument/2006/relationships/hyperlink" Target="https://medium.com/@decodoku/how-good-are-todays-quantum-c" TargetMode="External"/><Relationship Id="rId4" Type="http://schemas.openxmlformats.org/officeDocument/2006/relationships/hyperlink" Target="https://www.engadget.com/2018/02/23/ibm-q-quantum-computer-experiments/"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hyperlink" Target="mailto:careers@improving.com"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hyperlink" Target="mailto:careers@improving.com" TargetMode="External"/></Relationships>
</file>

<file path=ppt/slides/_rels/slide6.xml.rels><?xml version="1.0" encoding="UTF-8" standalone="yes"?>
<Relationships xmlns="http://schemas.openxmlformats.org/package/2006/relationships"><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tags" Target="../tags/tag27.xml"/><Relationship Id="rId39" Type="http://schemas.openxmlformats.org/officeDocument/2006/relationships/tags" Target="../tags/tag40.xml"/><Relationship Id="rId21" Type="http://schemas.openxmlformats.org/officeDocument/2006/relationships/tags" Target="../tags/tag22.xml"/><Relationship Id="rId34" Type="http://schemas.openxmlformats.org/officeDocument/2006/relationships/tags" Target="../tags/tag35.xml"/><Relationship Id="rId42" Type="http://schemas.openxmlformats.org/officeDocument/2006/relationships/tags" Target="../tags/tag43.xml"/><Relationship Id="rId47" Type="http://schemas.openxmlformats.org/officeDocument/2006/relationships/tags" Target="../tags/tag48.xml"/><Relationship Id="rId50" Type="http://schemas.openxmlformats.org/officeDocument/2006/relationships/tags" Target="../tags/tag51.xml"/><Relationship Id="rId55" Type="http://schemas.openxmlformats.org/officeDocument/2006/relationships/tags" Target="../tags/tag56.xml"/><Relationship Id="rId63" Type="http://schemas.openxmlformats.org/officeDocument/2006/relationships/tags" Target="../tags/tag64.xml"/><Relationship Id="rId68" Type="http://schemas.openxmlformats.org/officeDocument/2006/relationships/slideLayout" Target="../slideLayouts/slideLayout4.xml"/><Relationship Id="rId7" Type="http://schemas.openxmlformats.org/officeDocument/2006/relationships/tags" Target="../tags/tag8.xml"/><Relationship Id="rId2" Type="http://schemas.openxmlformats.org/officeDocument/2006/relationships/tags" Target="../tags/tag3.xml"/><Relationship Id="rId16" Type="http://schemas.openxmlformats.org/officeDocument/2006/relationships/tags" Target="../tags/tag17.xml"/><Relationship Id="rId29" Type="http://schemas.openxmlformats.org/officeDocument/2006/relationships/tags" Target="../tags/tag30.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tags" Target="../tags/tag25.xml"/><Relationship Id="rId32" Type="http://schemas.openxmlformats.org/officeDocument/2006/relationships/tags" Target="../tags/tag33.xml"/><Relationship Id="rId37" Type="http://schemas.openxmlformats.org/officeDocument/2006/relationships/tags" Target="../tags/tag38.xml"/><Relationship Id="rId40" Type="http://schemas.openxmlformats.org/officeDocument/2006/relationships/tags" Target="../tags/tag41.xml"/><Relationship Id="rId45" Type="http://schemas.openxmlformats.org/officeDocument/2006/relationships/tags" Target="../tags/tag46.xml"/><Relationship Id="rId53" Type="http://schemas.openxmlformats.org/officeDocument/2006/relationships/tags" Target="../tags/tag54.xml"/><Relationship Id="rId58" Type="http://schemas.openxmlformats.org/officeDocument/2006/relationships/tags" Target="../tags/tag59.xml"/><Relationship Id="rId66" Type="http://schemas.openxmlformats.org/officeDocument/2006/relationships/tags" Target="../tags/tag67.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tags" Target="../tags/tag24.xml"/><Relationship Id="rId28" Type="http://schemas.openxmlformats.org/officeDocument/2006/relationships/tags" Target="../tags/tag29.xml"/><Relationship Id="rId36" Type="http://schemas.openxmlformats.org/officeDocument/2006/relationships/tags" Target="../tags/tag37.xml"/><Relationship Id="rId49" Type="http://schemas.openxmlformats.org/officeDocument/2006/relationships/tags" Target="../tags/tag50.xml"/><Relationship Id="rId57" Type="http://schemas.openxmlformats.org/officeDocument/2006/relationships/tags" Target="../tags/tag58.xml"/><Relationship Id="rId61" Type="http://schemas.openxmlformats.org/officeDocument/2006/relationships/tags" Target="../tags/tag62.xml"/><Relationship Id="rId10" Type="http://schemas.openxmlformats.org/officeDocument/2006/relationships/tags" Target="../tags/tag11.xml"/><Relationship Id="rId19" Type="http://schemas.openxmlformats.org/officeDocument/2006/relationships/tags" Target="../tags/tag20.xml"/><Relationship Id="rId31" Type="http://schemas.openxmlformats.org/officeDocument/2006/relationships/tags" Target="../tags/tag32.xml"/><Relationship Id="rId44" Type="http://schemas.openxmlformats.org/officeDocument/2006/relationships/tags" Target="../tags/tag45.xml"/><Relationship Id="rId52" Type="http://schemas.openxmlformats.org/officeDocument/2006/relationships/tags" Target="../tags/tag53.xml"/><Relationship Id="rId60" Type="http://schemas.openxmlformats.org/officeDocument/2006/relationships/tags" Target="../tags/tag61.xml"/><Relationship Id="rId65" Type="http://schemas.openxmlformats.org/officeDocument/2006/relationships/tags" Target="../tags/tag66.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 Id="rId27" Type="http://schemas.openxmlformats.org/officeDocument/2006/relationships/tags" Target="../tags/tag28.xml"/><Relationship Id="rId30" Type="http://schemas.openxmlformats.org/officeDocument/2006/relationships/tags" Target="../tags/tag31.xml"/><Relationship Id="rId35" Type="http://schemas.openxmlformats.org/officeDocument/2006/relationships/tags" Target="../tags/tag36.xml"/><Relationship Id="rId43" Type="http://schemas.openxmlformats.org/officeDocument/2006/relationships/tags" Target="../tags/tag44.xml"/><Relationship Id="rId48" Type="http://schemas.openxmlformats.org/officeDocument/2006/relationships/tags" Target="../tags/tag49.xml"/><Relationship Id="rId56" Type="http://schemas.openxmlformats.org/officeDocument/2006/relationships/tags" Target="../tags/tag57.xml"/><Relationship Id="rId64" Type="http://schemas.openxmlformats.org/officeDocument/2006/relationships/tags" Target="../tags/tag65.xml"/><Relationship Id="rId8" Type="http://schemas.openxmlformats.org/officeDocument/2006/relationships/tags" Target="../tags/tag9.xml"/><Relationship Id="rId51" Type="http://schemas.openxmlformats.org/officeDocument/2006/relationships/tags" Target="../tags/tag52.xml"/><Relationship Id="rId3" Type="http://schemas.openxmlformats.org/officeDocument/2006/relationships/tags" Target="../tags/tag4.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tags" Target="../tags/tag26.xml"/><Relationship Id="rId33" Type="http://schemas.openxmlformats.org/officeDocument/2006/relationships/tags" Target="../tags/tag34.xml"/><Relationship Id="rId38" Type="http://schemas.openxmlformats.org/officeDocument/2006/relationships/tags" Target="../tags/tag39.xml"/><Relationship Id="rId46" Type="http://schemas.openxmlformats.org/officeDocument/2006/relationships/tags" Target="../tags/tag47.xml"/><Relationship Id="rId59" Type="http://schemas.openxmlformats.org/officeDocument/2006/relationships/tags" Target="../tags/tag60.xml"/><Relationship Id="rId67" Type="http://schemas.openxmlformats.org/officeDocument/2006/relationships/tags" Target="../tags/tag68.xml"/><Relationship Id="rId20" Type="http://schemas.openxmlformats.org/officeDocument/2006/relationships/tags" Target="../tags/tag21.xml"/><Relationship Id="rId41" Type="http://schemas.openxmlformats.org/officeDocument/2006/relationships/tags" Target="../tags/tag42.xml"/><Relationship Id="rId54" Type="http://schemas.openxmlformats.org/officeDocument/2006/relationships/tags" Target="../tags/tag55.xml"/><Relationship Id="rId62" Type="http://schemas.openxmlformats.org/officeDocument/2006/relationships/tags" Target="../tags/tag63.xml"/></Relationships>
</file>

<file path=ppt/slides/_rels/slide7.xml.rels><?xml version="1.0" encoding="UTF-8" standalone="yes"?>
<Relationships xmlns="http://schemas.openxmlformats.org/package/2006/relationships"><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image" Target="../media/image11.png"/><Relationship Id="rId5" Type="http://schemas.openxmlformats.org/officeDocument/2006/relationships/slideLayout" Target="../slideLayouts/slideLayout4.xml"/><Relationship Id="rId4" Type="http://schemas.openxmlformats.org/officeDocument/2006/relationships/tags" Target="../tags/tag72.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75.xml"/><Relationship Id="rId7" Type="http://schemas.openxmlformats.org/officeDocument/2006/relationships/image" Target="../media/image13.pn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image" Target="../media/image12.png"/><Relationship Id="rId5" Type="http://schemas.openxmlformats.org/officeDocument/2006/relationships/slideLayout" Target="../slideLayouts/slideLayout4.xml"/><Relationship Id="rId4" Type="http://schemas.openxmlformats.org/officeDocument/2006/relationships/tags" Target="../tags/tag76.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265820" y="1361262"/>
            <a:ext cx="8554835" cy="4082607"/>
          </a:xfrm>
          <a:prstGeom prst="rect">
            <a:avLst/>
          </a:prstGeom>
          <a:noFill/>
          <a:ln w="9525">
            <a:noFill/>
            <a:miter lim="800000"/>
            <a:headEnd/>
            <a:tailEnd/>
          </a:ln>
        </p:spPr>
      </p:pic>
      <p:sp>
        <p:nvSpPr>
          <p:cNvPr id="5" name="Rectangle 4"/>
          <p:cNvSpPr/>
          <p:nvPr/>
        </p:nvSpPr>
        <p:spPr>
          <a:xfrm>
            <a:off x="3166534" y="6094571"/>
            <a:ext cx="2624666" cy="492443"/>
          </a:xfrm>
          <a:prstGeom prst="rect">
            <a:avLst/>
          </a:prstGeom>
        </p:spPr>
        <p:txBody>
          <a:bodyPr wrap="square">
            <a:spAutoFit/>
          </a:bodyPr>
          <a:lstStyle/>
          <a:p>
            <a:r>
              <a:rPr lang="en-US" dirty="0"/>
              <a:t>	Ronald Wang</a:t>
            </a:r>
          </a:p>
          <a:p>
            <a:endParaRPr lang="en-US" sz="800" dirty="0"/>
          </a:p>
        </p:txBody>
      </p:sp>
    </p:spTree>
    <p:extLst>
      <p:ext uri="{BB962C8B-B14F-4D97-AF65-F5344CB8AC3E}">
        <p14:creationId xmlns:p14="http://schemas.microsoft.com/office/powerpoint/2010/main" val="377458167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531626" y="402229"/>
            <a:ext cx="7942523" cy="434975"/>
          </a:xfrm>
          <a:prstGeom prst="rect">
            <a:avLst/>
          </a:prstGeom>
        </p:spPr>
        <p:txBody>
          <a:bodyPr vert="horz" lIns="91440" tIns="45720" rIns="91440" bIns="45720" rtlCol="0" anchor="b" anchorCtr="0">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itchFamily="34" charset="0"/>
                <a:ea typeface="+mj-ea"/>
                <a:cs typeface="Arial" pitchFamily="34" charset="0"/>
              </a:rPr>
              <a:t>Creating Context</a:t>
            </a:r>
            <a:r>
              <a:rPr kumimoji="0" lang="en-US" sz="2000" b="0" i="0" u="none" strike="noStrike" kern="1200" cap="none" spc="0" normalizeH="0" baseline="0" noProof="0" dirty="0">
                <a:ln>
                  <a:noFill/>
                </a:ln>
                <a:solidFill>
                  <a:schemeClr val="tx1"/>
                </a:solidFill>
                <a:effectLst/>
                <a:uLnTx/>
                <a:uFillTx/>
                <a:latin typeface="Arial" pitchFamily="34" charset="0"/>
                <a:ea typeface="+mj-ea"/>
                <a:cs typeface="Arial" pitchFamily="34" charset="0"/>
              </a:rPr>
              <a:t>:  Maturity of </a:t>
            </a:r>
            <a:r>
              <a:rPr kumimoji="0" lang="en-US" sz="2000" b="1" i="0" u="none" strike="noStrike" kern="1200" cap="none" spc="0" normalizeH="0" baseline="0" noProof="0" dirty="0">
                <a:ln>
                  <a:noFill/>
                </a:ln>
                <a:solidFill>
                  <a:srgbClr val="00549F"/>
                </a:solidFill>
                <a:effectLst/>
                <a:uLnTx/>
                <a:uFillTx/>
                <a:latin typeface="Arial" pitchFamily="34" charset="0"/>
                <a:ea typeface="+mj-ea"/>
                <a:cs typeface="Arial" pitchFamily="34" charset="0"/>
              </a:rPr>
              <a:t>Quantum Mechanics Theory</a:t>
            </a:r>
          </a:p>
        </p:txBody>
      </p:sp>
      <p:sp>
        <p:nvSpPr>
          <p:cNvPr id="6" name="Title 2"/>
          <p:cNvSpPr txBox="1">
            <a:spLocks/>
          </p:cNvSpPr>
          <p:nvPr/>
        </p:nvSpPr>
        <p:spPr>
          <a:xfrm>
            <a:off x="630863" y="1320173"/>
            <a:ext cx="7322290" cy="4166227"/>
          </a:xfrm>
          <a:prstGeom prst="rect">
            <a:avLst/>
          </a:prstGeom>
        </p:spPr>
        <p:txBody>
          <a:bodyPr vert="horz" lIns="91440" tIns="45720" rIns="91440" bIns="45720" rtlCol="0" anchor="t" anchorCtr="0">
            <a:noAutofit/>
          </a:bodyPr>
          <a:lstStyle/>
          <a:p>
            <a:pPr lvl="0">
              <a:lnSpc>
                <a:spcPct val="90000"/>
              </a:lnSpc>
              <a:spcBef>
                <a:spcPct val="0"/>
              </a:spcBef>
            </a:pPr>
            <a:r>
              <a:rPr lang="en-US" sz="2000" dirty="0"/>
              <a:t>Key Aspects of intellectual Disagreements persists …..</a:t>
            </a:r>
          </a:p>
          <a:p>
            <a:pPr lvl="0">
              <a:lnSpc>
                <a:spcPct val="90000"/>
              </a:lnSpc>
              <a:spcBef>
                <a:spcPct val="0"/>
              </a:spcBef>
            </a:pPr>
            <a:endParaRPr lang="en-US" sz="800" dirty="0"/>
          </a:p>
          <a:p>
            <a:pPr lvl="0">
              <a:lnSpc>
                <a:spcPct val="90000"/>
              </a:lnSpc>
              <a:spcBef>
                <a:spcPct val="0"/>
              </a:spcBef>
            </a:pPr>
            <a:r>
              <a:rPr lang="en-US" sz="1400" b="1" dirty="0"/>
              <a:t>Quantum Entanglement:</a:t>
            </a:r>
          </a:p>
          <a:p>
            <a:pPr lvl="0">
              <a:lnSpc>
                <a:spcPct val="90000"/>
              </a:lnSpc>
              <a:spcBef>
                <a:spcPct val="0"/>
              </a:spcBef>
            </a:pPr>
            <a:endParaRPr lang="en-US" sz="1400" dirty="0"/>
          </a:p>
          <a:p>
            <a:pPr lvl="1">
              <a:lnSpc>
                <a:spcPct val="90000"/>
              </a:lnSpc>
              <a:spcBef>
                <a:spcPct val="0"/>
              </a:spcBef>
              <a:buFont typeface="Arial" pitchFamily="34" charset="0"/>
              <a:buChar char="•"/>
            </a:pPr>
            <a:r>
              <a:rPr lang="en-US" sz="1400" dirty="0"/>
              <a:t>This phenomena was the subject of a </a:t>
            </a:r>
            <a:r>
              <a:rPr lang="en-US" sz="1400" b="1" dirty="0"/>
              <a:t>1935</a:t>
            </a:r>
            <a:r>
              <a:rPr lang="en-US" sz="1400" dirty="0"/>
              <a:t> paper by Albert Einstein, Boris </a:t>
            </a:r>
            <a:r>
              <a:rPr lang="en-US" sz="1400" dirty="0" err="1"/>
              <a:t>Podolsky</a:t>
            </a:r>
            <a:r>
              <a:rPr lang="en-US" sz="1400" dirty="0"/>
              <a:t>, and Nathan Rosen, (and several papers by Erwin Schrödinger shortly thereafter), describing what came to be known as the </a:t>
            </a:r>
            <a:r>
              <a:rPr lang="en-US" sz="1400" b="1" dirty="0"/>
              <a:t>EPR paradox</a:t>
            </a:r>
            <a:r>
              <a:rPr lang="en-US" sz="1400" dirty="0"/>
              <a:t>. </a:t>
            </a:r>
          </a:p>
          <a:p>
            <a:pPr lvl="1">
              <a:lnSpc>
                <a:spcPct val="90000"/>
              </a:lnSpc>
              <a:spcBef>
                <a:spcPct val="0"/>
              </a:spcBef>
            </a:pPr>
            <a:endParaRPr lang="en-US" sz="1400" dirty="0"/>
          </a:p>
          <a:p>
            <a:pPr lvl="1">
              <a:lnSpc>
                <a:spcPct val="90000"/>
              </a:lnSpc>
              <a:spcBef>
                <a:spcPct val="0"/>
              </a:spcBef>
              <a:buFont typeface="Arial" pitchFamily="34" charset="0"/>
              <a:buChar char="•"/>
            </a:pPr>
            <a:r>
              <a:rPr lang="en-US" sz="1400" dirty="0"/>
              <a:t>Einstein and others considered such behavior to be </a:t>
            </a:r>
            <a:r>
              <a:rPr lang="en-US" sz="1400" b="1" dirty="0"/>
              <a:t>impossible</a:t>
            </a:r>
            <a:r>
              <a:rPr lang="en-US" sz="1400" dirty="0"/>
              <a:t>, as it </a:t>
            </a:r>
            <a:r>
              <a:rPr lang="en-US" sz="1400" u="sng" dirty="0">
                <a:solidFill>
                  <a:srgbClr val="FF0000"/>
                </a:solidFill>
              </a:rPr>
              <a:t>violated the local realist view of causality</a:t>
            </a:r>
            <a:r>
              <a:rPr lang="en-US" sz="1400" dirty="0"/>
              <a:t> (Einstein referring to it as "</a:t>
            </a:r>
            <a:r>
              <a:rPr lang="en-US" sz="1400" b="1" dirty="0">
                <a:solidFill>
                  <a:srgbClr val="00549F"/>
                </a:solidFill>
              </a:rPr>
              <a:t>spooky action at a distance</a:t>
            </a:r>
            <a:r>
              <a:rPr lang="en-US" sz="1400" dirty="0"/>
              <a:t>") and argued that the accepted formulation of quantum mechanics must therefore be </a:t>
            </a:r>
            <a:r>
              <a:rPr lang="en-US" sz="1400" dirty="0">
                <a:solidFill>
                  <a:srgbClr val="FF0000"/>
                </a:solidFill>
              </a:rPr>
              <a:t>incomplete</a:t>
            </a:r>
            <a:r>
              <a:rPr lang="en-US" sz="1400" dirty="0"/>
              <a:t>.</a:t>
            </a:r>
          </a:p>
          <a:p>
            <a:pPr lvl="1">
              <a:lnSpc>
                <a:spcPct val="90000"/>
              </a:lnSpc>
              <a:spcBef>
                <a:spcPct val="0"/>
              </a:spcBef>
            </a:pPr>
            <a:endParaRPr lang="en-US" sz="1400" dirty="0"/>
          </a:p>
          <a:p>
            <a:pPr lvl="1">
              <a:lnSpc>
                <a:spcPct val="90000"/>
              </a:lnSpc>
              <a:spcBef>
                <a:spcPct val="0"/>
              </a:spcBef>
              <a:buFont typeface="Arial" pitchFamily="34" charset="0"/>
              <a:buChar char="•"/>
            </a:pPr>
            <a:r>
              <a:rPr lang="en-US" sz="1400" dirty="0"/>
              <a:t>Later, however, the counter-intuitive </a:t>
            </a:r>
            <a:r>
              <a:rPr lang="en-US" sz="1400" b="1" dirty="0"/>
              <a:t>predictions</a:t>
            </a:r>
            <a:r>
              <a:rPr lang="en-US" sz="1400" dirty="0"/>
              <a:t> of quantum mechanics were verified experimentally in tests where the polarization or spin of entangled particles were measured at separate locations, statistically violating Bell's inequality, demonstrating that the classical conception of "</a:t>
            </a:r>
            <a:r>
              <a:rPr lang="en-US" sz="1400" dirty="0">
                <a:solidFill>
                  <a:srgbClr val="FF0000"/>
                </a:solidFill>
              </a:rPr>
              <a:t>local realism" cannot be correct.</a:t>
            </a:r>
          </a:p>
          <a:p>
            <a:pPr lvl="0">
              <a:lnSpc>
                <a:spcPct val="90000"/>
              </a:lnSpc>
              <a:spcBef>
                <a:spcPct val="0"/>
              </a:spcBef>
            </a:pPr>
            <a:endParaRPr lang="en-US" sz="1400" dirty="0"/>
          </a:p>
          <a:p>
            <a:pPr>
              <a:lnSpc>
                <a:spcPct val="90000"/>
              </a:lnSpc>
              <a:spcBef>
                <a:spcPct val="0"/>
              </a:spcBef>
            </a:pPr>
            <a:r>
              <a:rPr lang="en-US" sz="1400" b="1" dirty="0"/>
              <a:t>Quantum Wave Function:</a:t>
            </a:r>
          </a:p>
          <a:p>
            <a:pPr>
              <a:lnSpc>
                <a:spcPct val="90000"/>
              </a:lnSpc>
              <a:spcBef>
                <a:spcPct val="0"/>
              </a:spcBef>
            </a:pPr>
            <a:endParaRPr lang="en-US" sz="1400" dirty="0"/>
          </a:p>
          <a:p>
            <a:pPr lvl="1">
              <a:lnSpc>
                <a:spcPct val="90000"/>
              </a:lnSpc>
              <a:spcBef>
                <a:spcPct val="0"/>
              </a:spcBef>
              <a:buFont typeface="Arial" pitchFamily="34" charset="0"/>
              <a:buChar char="•"/>
            </a:pPr>
            <a:r>
              <a:rPr lang="en-US" sz="1400" dirty="0"/>
              <a:t> Considerable disagreement among scientists still persists.</a:t>
            </a:r>
          </a:p>
          <a:p>
            <a:pPr lvl="0">
              <a:lnSpc>
                <a:spcPct val="90000"/>
              </a:lnSpc>
              <a:spcBef>
                <a:spcPct val="0"/>
              </a:spcBef>
            </a:pPr>
            <a:endParaRPr kumimoji="0" lang="en-US" sz="2000" b="0" i="0" u="none" strike="noStrike" kern="1200" cap="none" spc="0" normalizeH="0" baseline="0" noProof="0" dirty="0">
              <a:ln>
                <a:noFill/>
              </a:ln>
              <a:solidFill>
                <a:schemeClr val="tx1"/>
              </a:solidFill>
              <a:effectLst/>
              <a:uLnTx/>
              <a:uFillTx/>
              <a:latin typeface="Arial" pitchFamily="34" charset="0"/>
              <a:ea typeface="+mj-ea"/>
              <a:cs typeface="Arial" pitchFamily="34" charset="0"/>
            </a:endParaRPr>
          </a:p>
        </p:txBody>
      </p:sp>
    </p:spTree>
    <p:extLst>
      <p:ext uri="{BB962C8B-B14F-4D97-AF65-F5344CB8AC3E}">
        <p14:creationId xmlns:p14="http://schemas.microsoft.com/office/powerpoint/2010/main" val="139463636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542258" y="53165"/>
            <a:ext cx="7942523" cy="914400"/>
          </a:xfrm>
          <a:prstGeom prst="rect">
            <a:avLst/>
          </a:prstGeom>
        </p:spPr>
        <p:txBody>
          <a:bodyPr vert="horz" lIns="91440" tIns="45720" rIns="91440" bIns="45720" rtlCol="0" anchor="b" anchorCtr="0">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itchFamily="34" charset="0"/>
                <a:ea typeface="+mj-ea"/>
                <a:cs typeface="Arial" pitchFamily="34" charset="0"/>
              </a:rPr>
              <a:t>Creating Context</a:t>
            </a:r>
            <a:r>
              <a:rPr kumimoji="0" lang="en-US" sz="2000" b="0" i="0" u="none" strike="noStrike" kern="1200" cap="none" spc="0" normalizeH="0" baseline="0" noProof="0" dirty="0">
                <a:ln>
                  <a:noFill/>
                </a:ln>
                <a:solidFill>
                  <a:schemeClr val="tx1"/>
                </a:solidFill>
                <a:effectLst/>
                <a:uLnTx/>
                <a:uFillTx/>
                <a:latin typeface="Arial" pitchFamily="34" charset="0"/>
                <a:ea typeface="+mj-ea"/>
                <a:cs typeface="Arial" pitchFamily="34" charset="0"/>
              </a:rPr>
              <a:t>:  </a:t>
            </a:r>
            <a:r>
              <a:rPr kumimoji="0" lang="en-US" sz="2000" b="1" i="0" u="none" strike="noStrike" kern="1200" cap="none" spc="0" normalizeH="0" baseline="0" noProof="0" dirty="0">
                <a:ln>
                  <a:noFill/>
                </a:ln>
                <a:solidFill>
                  <a:srgbClr val="0070C0"/>
                </a:solidFill>
                <a:effectLst/>
                <a:uLnTx/>
                <a:uFillTx/>
                <a:latin typeface="Arial" pitchFamily="34" charset="0"/>
                <a:ea typeface="+mj-ea"/>
                <a:cs typeface="Arial" pitchFamily="34" charset="0"/>
              </a:rPr>
              <a:t>Motivation for pursuing Quantum Computing</a:t>
            </a:r>
          </a:p>
          <a:p>
            <a:pPr marL="0" marR="0" lvl="0" indent="0" algn="l" defTabSz="914400" rtl="0" eaLnBrk="1" fontAlgn="auto" latinLnBrk="0" hangingPunct="1">
              <a:lnSpc>
                <a:spcPct val="90000"/>
              </a:lnSpc>
              <a:spcBef>
                <a:spcPct val="0"/>
              </a:spcBef>
              <a:spcAft>
                <a:spcPts val="0"/>
              </a:spcAft>
              <a:buClrTx/>
              <a:buSzTx/>
              <a:buFontTx/>
              <a:buNone/>
              <a:tabLst/>
              <a:defRPr/>
            </a:pPr>
            <a:endParaRPr lang="en-US" sz="800" dirty="0">
              <a:latin typeface="Arial" pitchFamily="34" charset="0"/>
              <a:ea typeface="+mj-ea"/>
              <a:cs typeface="Arial"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lang="en-US" sz="800" b="1" dirty="0">
              <a:solidFill>
                <a:srgbClr val="FF0000"/>
              </a:solidFill>
              <a:latin typeface="Arial" pitchFamily="34" charset="0"/>
              <a:ea typeface="+mj-ea"/>
              <a:cs typeface="Arial" pitchFamily="34" charset="0"/>
            </a:endParaRPr>
          </a:p>
          <a:p>
            <a:pPr>
              <a:lnSpc>
                <a:spcPct val="90000"/>
              </a:lnSpc>
              <a:spcBef>
                <a:spcPct val="0"/>
              </a:spcBef>
            </a:pPr>
            <a:r>
              <a:rPr lang="en-US" sz="1600" b="1" dirty="0">
                <a:solidFill>
                  <a:srgbClr val="FF0000"/>
                </a:solidFill>
              </a:rPr>
              <a:t>Computationally Hard Problems …..</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800" b="0" i="0" u="none" strike="noStrike" kern="1200" cap="none" spc="0" normalizeH="0" baseline="0" noProof="0" dirty="0">
              <a:ln>
                <a:noFill/>
              </a:ln>
              <a:solidFill>
                <a:schemeClr val="tx1"/>
              </a:solidFill>
              <a:effectLst/>
              <a:uLnTx/>
              <a:uFillTx/>
              <a:latin typeface="Arial" pitchFamily="34" charset="0"/>
              <a:ea typeface="+mj-ea"/>
              <a:cs typeface="Arial" pitchFamily="34" charset="0"/>
            </a:endParaRPr>
          </a:p>
        </p:txBody>
      </p:sp>
      <p:pic>
        <p:nvPicPr>
          <p:cNvPr id="7170" name="Picture 2"/>
          <p:cNvPicPr>
            <a:picLocks noChangeAspect="1" noChangeArrowheads="1"/>
          </p:cNvPicPr>
          <p:nvPr/>
        </p:nvPicPr>
        <p:blipFill>
          <a:blip r:embed="rId2"/>
          <a:srcRect/>
          <a:stretch>
            <a:fillRect/>
          </a:stretch>
        </p:blipFill>
        <p:spPr bwMode="auto">
          <a:xfrm>
            <a:off x="60249" y="1163680"/>
            <a:ext cx="4469221" cy="3482753"/>
          </a:xfrm>
          <a:prstGeom prst="rect">
            <a:avLst/>
          </a:prstGeom>
          <a:noFill/>
          <a:ln w="9525">
            <a:noFill/>
            <a:miter lim="800000"/>
            <a:headEnd/>
            <a:tailEnd/>
          </a:ln>
        </p:spPr>
      </p:pic>
      <p:pic>
        <p:nvPicPr>
          <p:cNvPr id="7171" name="Picture 3"/>
          <p:cNvPicPr>
            <a:picLocks noChangeAspect="1" noChangeArrowheads="1"/>
          </p:cNvPicPr>
          <p:nvPr/>
        </p:nvPicPr>
        <p:blipFill>
          <a:blip r:embed="rId3"/>
          <a:srcRect/>
          <a:stretch>
            <a:fillRect/>
          </a:stretch>
        </p:blipFill>
        <p:spPr bwMode="auto">
          <a:xfrm>
            <a:off x="4275205" y="2275367"/>
            <a:ext cx="4858162" cy="3668676"/>
          </a:xfrm>
          <a:prstGeom prst="rect">
            <a:avLst/>
          </a:prstGeom>
          <a:noFill/>
          <a:ln w="9525">
            <a:noFill/>
            <a:miter lim="800000"/>
            <a:headEnd/>
            <a:tailEnd/>
          </a:ln>
        </p:spPr>
      </p:pic>
      <p:sp>
        <p:nvSpPr>
          <p:cNvPr id="7" name="Title 2"/>
          <p:cNvSpPr txBox="1">
            <a:spLocks/>
          </p:cNvSpPr>
          <p:nvPr/>
        </p:nvSpPr>
        <p:spPr>
          <a:xfrm>
            <a:off x="5085905" y="1222744"/>
            <a:ext cx="3228755" cy="609602"/>
          </a:xfrm>
          <a:prstGeom prst="rect">
            <a:avLst/>
          </a:prstGeom>
        </p:spPr>
        <p:txBody>
          <a:bodyPr vert="horz" lIns="91440" tIns="45720" rIns="91440" bIns="45720" rtlCol="0" anchor="b" anchorCtr="0">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itchFamily="34" charset="0"/>
                <a:ea typeface="+mj-ea"/>
                <a:cs typeface="Arial" pitchFamily="34" charset="0"/>
              </a:rPr>
              <a:t>Factorization and</a:t>
            </a:r>
            <a:r>
              <a:rPr kumimoji="0" lang="en-US" sz="2000" b="1" i="0" u="none" strike="noStrike" kern="1200" cap="none" spc="0" normalizeH="0" noProof="0" dirty="0">
                <a:ln>
                  <a:noFill/>
                </a:ln>
                <a:solidFill>
                  <a:schemeClr val="tx1"/>
                </a:solidFill>
                <a:effectLst/>
                <a:uLnTx/>
                <a:uFillTx/>
                <a:latin typeface="Arial" pitchFamily="34" charset="0"/>
                <a:ea typeface="+mj-ea"/>
                <a:cs typeface="Arial" pitchFamily="34" charset="0"/>
              </a:rPr>
              <a:t> Search</a:t>
            </a:r>
            <a:endParaRPr lang="en-US" sz="1600" dirty="0"/>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800" b="0" i="0" u="none" strike="noStrike" kern="1200" cap="none" spc="0" normalizeH="0" baseline="0" noProof="0" dirty="0">
              <a:ln>
                <a:noFill/>
              </a:ln>
              <a:solidFill>
                <a:schemeClr val="tx1"/>
              </a:solidFill>
              <a:effectLst/>
              <a:uLnTx/>
              <a:uFillTx/>
              <a:latin typeface="Arial" pitchFamily="34" charset="0"/>
              <a:ea typeface="+mj-ea"/>
              <a:cs typeface="Arial" pitchFamily="34" charset="0"/>
            </a:endParaRPr>
          </a:p>
        </p:txBody>
      </p:sp>
    </p:spTree>
    <p:extLst>
      <p:ext uri="{BB962C8B-B14F-4D97-AF65-F5344CB8AC3E}">
        <p14:creationId xmlns:p14="http://schemas.microsoft.com/office/powerpoint/2010/main" val="139463636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542258" y="53165"/>
            <a:ext cx="7942523" cy="914400"/>
          </a:xfrm>
          <a:prstGeom prst="rect">
            <a:avLst/>
          </a:prstGeom>
        </p:spPr>
        <p:txBody>
          <a:bodyPr vert="horz" lIns="91440" tIns="45720" rIns="91440" bIns="45720" rtlCol="0" anchor="b" anchorCtr="0">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itchFamily="34" charset="0"/>
                <a:ea typeface="+mj-ea"/>
                <a:cs typeface="Arial" pitchFamily="34" charset="0"/>
              </a:rPr>
              <a:t>Creating Context</a:t>
            </a:r>
            <a:r>
              <a:rPr kumimoji="0" lang="en-US" sz="2000" b="0" i="0" u="none" strike="noStrike" kern="1200" cap="none" spc="0" normalizeH="0" baseline="0" noProof="0" dirty="0">
                <a:ln>
                  <a:noFill/>
                </a:ln>
                <a:solidFill>
                  <a:schemeClr val="tx1"/>
                </a:solidFill>
                <a:effectLst/>
                <a:uLnTx/>
                <a:uFillTx/>
                <a:latin typeface="Arial" pitchFamily="34" charset="0"/>
                <a:ea typeface="+mj-ea"/>
                <a:cs typeface="Arial" pitchFamily="34" charset="0"/>
              </a:rPr>
              <a:t>:  </a:t>
            </a:r>
            <a:r>
              <a:rPr kumimoji="0" lang="en-US" sz="2000" b="1" i="0" u="none" strike="noStrike" kern="1200" cap="none" spc="0" normalizeH="0" baseline="0" noProof="0" dirty="0">
                <a:ln>
                  <a:noFill/>
                </a:ln>
                <a:solidFill>
                  <a:srgbClr val="0070C0"/>
                </a:solidFill>
                <a:effectLst/>
                <a:uLnTx/>
                <a:uFillTx/>
                <a:latin typeface="Arial" pitchFamily="34" charset="0"/>
                <a:ea typeface="+mj-ea"/>
                <a:cs typeface="Arial" pitchFamily="34" charset="0"/>
              </a:rPr>
              <a:t>Motivation for pursuing Quantum Computing</a:t>
            </a:r>
          </a:p>
          <a:p>
            <a:pPr marL="0" marR="0" lvl="0" indent="0" algn="l" defTabSz="914400" rtl="0" eaLnBrk="1" fontAlgn="auto" latinLnBrk="0" hangingPunct="1">
              <a:lnSpc>
                <a:spcPct val="90000"/>
              </a:lnSpc>
              <a:spcBef>
                <a:spcPct val="0"/>
              </a:spcBef>
              <a:spcAft>
                <a:spcPts val="0"/>
              </a:spcAft>
              <a:buClrTx/>
              <a:buSzTx/>
              <a:buFontTx/>
              <a:buNone/>
              <a:tabLst/>
              <a:defRPr/>
            </a:pPr>
            <a:endParaRPr lang="en-US" sz="800" dirty="0">
              <a:latin typeface="Arial" pitchFamily="34" charset="0"/>
              <a:ea typeface="+mj-ea"/>
              <a:cs typeface="Arial"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lang="en-US" sz="800" b="1" dirty="0">
              <a:solidFill>
                <a:srgbClr val="FF0000"/>
              </a:solidFill>
              <a:latin typeface="Arial" pitchFamily="34" charset="0"/>
              <a:ea typeface="+mj-ea"/>
              <a:cs typeface="Arial" pitchFamily="34" charset="0"/>
            </a:endParaRPr>
          </a:p>
          <a:p>
            <a:pPr>
              <a:lnSpc>
                <a:spcPct val="90000"/>
              </a:lnSpc>
              <a:spcBef>
                <a:spcPct val="0"/>
              </a:spcBef>
            </a:pPr>
            <a:r>
              <a:rPr lang="en-US" sz="1600" b="1" dirty="0">
                <a:solidFill>
                  <a:srgbClr val="FF0000"/>
                </a:solidFill>
              </a:rPr>
              <a:t>Quantum Parallelism…..</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800" b="0" i="0" u="none" strike="noStrike" kern="1200" cap="none" spc="0" normalizeH="0" baseline="0" noProof="0" dirty="0">
              <a:ln>
                <a:noFill/>
              </a:ln>
              <a:solidFill>
                <a:schemeClr val="tx1"/>
              </a:solidFill>
              <a:effectLst/>
              <a:uLnTx/>
              <a:uFillTx/>
              <a:latin typeface="Arial" pitchFamily="34" charset="0"/>
              <a:ea typeface="+mj-ea"/>
              <a:cs typeface="Arial" pitchFamily="34" charset="0"/>
            </a:endParaRPr>
          </a:p>
        </p:txBody>
      </p:sp>
      <p:pic>
        <p:nvPicPr>
          <p:cNvPr id="8194" name="Picture 2"/>
          <p:cNvPicPr>
            <a:picLocks noChangeAspect="1" noChangeArrowheads="1"/>
          </p:cNvPicPr>
          <p:nvPr/>
        </p:nvPicPr>
        <p:blipFill>
          <a:blip r:embed="rId2"/>
          <a:srcRect/>
          <a:stretch>
            <a:fillRect/>
          </a:stretch>
        </p:blipFill>
        <p:spPr bwMode="auto">
          <a:xfrm>
            <a:off x="21266" y="1177555"/>
            <a:ext cx="4704492" cy="3957973"/>
          </a:xfrm>
          <a:prstGeom prst="rect">
            <a:avLst/>
          </a:prstGeom>
          <a:noFill/>
          <a:ln w="9525">
            <a:noFill/>
            <a:miter lim="800000"/>
            <a:headEnd/>
            <a:tailEnd/>
          </a:ln>
        </p:spPr>
      </p:pic>
      <p:pic>
        <p:nvPicPr>
          <p:cNvPr id="8195" name="Picture 3"/>
          <p:cNvPicPr>
            <a:picLocks noChangeAspect="1" noChangeArrowheads="1"/>
          </p:cNvPicPr>
          <p:nvPr/>
        </p:nvPicPr>
        <p:blipFill>
          <a:blip r:embed="rId3"/>
          <a:srcRect/>
          <a:stretch>
            <a:fillRect/>
          </a:stretch>
        </p:blipFill>
        <p:spPr bwMode="auto">
          <a:xfrm>
            <a:off x="4686114" y="2542303"/>
            <a:ext cx="4436620" cy="3425510"/>
          </a:xfrm>
          <a:prstGeom prst="rect">
            <a:avLst/>
          </a:prstGeom>
          <a:noFill/>
          <a:ln w="9525">
            <a:noFill/>
            <a:miter lim="800000"/>
            <a:headEnd/>
            <a:tailEnd/>
          </a:ln>
        </p:spPr>
      </p:pic>
    </p:spTree>
    <p:extLst>
      <p:ext uri="{BB962C8B-B14F-4D97-AF65-F5344CB8AC3E}">
        <p14:creationId xmlns:p14="http://schemas.microsoft.com/office/powerpoint/2010/main" val="139463636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542258" y="53165"/>
            <a:ext cx="7942523" cy="914400"/>
          </a:xfrm>
          <a:prstGeom prst="rect">
            <a:avLst/>
          </a:prstGeom>
        </p:spPr>
        <p:txBody>
          <a:bodyPr vert="horz" lIns="91440" tIns="45720" rIns="91440" bIns="45720" rtlCol="0" anchor="b" anchorCtr="0">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itchFamily="34" charset="0"/>
                <a:ea typeface="+mj-ea"/>
                <a:cs typeface="Arial" pitchFamily="34" charset="0"/>
              </a:rPr>
              <a:t>Creating Context</a:t>
            </a:r>
            <a:r>
              <a:rPr kumimoji="0" lang="en-US" sz="2000" b="0" i="0" u="none" strike="noStrike" kern="1200" cap="none" spc="0" normalizeH="0" baseline="0" noProof="0" dirty="0">
                <a:ln>
                  <a:noFill/>
                </a:ln>
                <a:solidFill>
                  <a:schemeClr val="tx1"/>
                </a:solidFill>
                <a:effectLst/>
                <a:uLnTx/>
                <a:uFillTx/>
                <a:latin typeface="Arial" pitchFamily="34" charset="0"/>
                <a:ea typeface="+mj-ea"/>
                <a:cs typeface="Arial" pitchFamily="34" charset="0"/>
              </a:rPr>
              <a:t>:  </a:t>
            </a:r>
            <a:r>
              <a:rPr kumimoji="0" lang="en-US" sz="2000" b="1" i="0" u="none" strike="noStrike" kern="1200" cap="none" spc="0" normalizeH="0" baseline="0" noProof="0" dirty="0">
                <a:ln>
                  <a:noFill/>
                </a:ln>
                <a:solidFill>
                  <a:srgbClr val="0070C0"/>
                </a:solidFill>
                <a:effectLst/>
                <a:uLnTx/>
                <a:uFillTx/>
                <a:latin typeface="Arial" pitchFamily="34" charset="0"/>
                <a:ea typeface="+mj-ea"/>
                <a:cs typeface="Arial" pitchFamily="34" charset="0"/>
              </a:rPr>
              <a:t>Motivation for pursuing Quantum Computing</a:t>
            </a:r>
          </a:p>
          <a:p>
            <a:pPr marL="0" marR="0" lvl="0" indent="0" algn="l" defTabSz="914400" rtl="0" eaLnBrk="1" fontAlgn="auto" latinLnBrk="0" hangingPunct="1">
              <a:lnSpc>
                <a:spcPct val="90000"/>
              </a:lnSpc>
              <a:spcBef>
                <a:spcPct val="0"/>
              </a:spcBef>
              <a:spcAft>
                <a:spcPts val="0"/>
              </a:spcAft>
              <a:buClrTx/>
              <a:buSzTx/>
              <a:buFontTx/>
              <a:buNone/>
              <a:tabLst/>
              <a:defRPr/>
            </a:pPr>
            <a:endParaRPr lang="en-US" sz="800" dirty="0">
              <a:latin typeface="Arial" pitchFamily="34" charset="0"/>
              <a:ea typeface="+mj-ea"/>
              <a:cs typeface="Arial"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lang="en-US" sz="800" b="1" dirty="0">
              <a:solidFill>
                <a:srgbClr val="FF0000"/>
              </a:solidFill>
              <a:latin typeface="Arial" pitchFamily="34" charset="0"/>
              <a:ea typeface="+mj-ea"/>
              <a:cs typeface="Arial" pitchFamily="34" charset="0"/>
            </a:endParaRPr>
          </a:p>
          <a:p>
            <a:pPr>
              <a:lnSpc>
                <a:spcPct val="90000"/>
              </a:lnSpc>
              <a:spcBef>
                <a:spcPct val="0"/>
              </a:spcBef>
            </a:pPr>
            <a:r>
              <a:rPr lang="en-US" sz="1600" b="1" dirty="0">
                <a:solidFill>
                  <a:srgbClr val="FF0000"/>
                </a:solidFill>
              </a:rPr>
              <a:t>Quantum Parallelism…..</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800" b="0" i="0" u="none" strike="noStrike" kern="1200" cap="none" spc="0" normalizeH="0" baseline="0" noProof="0" dirty="0">
              <a:ln>
                <a:noFill/>
              </a:ln>
              <a:solidFill>
                <a:schemeClr val="tx1"/>
              </a:solidFill>
              <a:effectLst/>
              <a:uLnTx/>
              <a:uFillTx/>
              <a:latin typeface="Arial" pitchFamily="34" charset="0"/>
              <a:ea typeface="+mj-ea"/>
              <a:cs typeface="Arial" pitchFamily="34" charset="0"/>
            </a:endParaRPr>
          </a:p>
        </p:txBody>
      </p:sp>
      <p:pic>
        <p:nvPicPr>
          <p:cNvPr id="49154" name="Picture 2"/>
          <p:cNvPicPr>
            <a:picLocks noChangeAspect="1" noChangeArrowheads="1"/>
          </p:cNvPicPr>
          <p:nvPr/>
        </p:nvPicPr>
        <p:blipFill>
          <a:blip r:embed="rId2"/>
          <a:srcRect/>
          <a:stretch>
            <a:fillRect/>
          </a:stretch>
        </p:blipFill>
        <p:spPr bwMode="auto">
          <a:xfrm>
            <a:off x="713242" y="1169585"/>
            <a:ext cx="7729009" cy="4814927"/>
          </a:xfrm>
          <a:prstGeom prst="rect">
            <a:avLst/>
          </a:prstGeom>
          <a:noFill/>
          <a:ln w="9525">
            <a:noFill/>
            <a:miter lim="800000"/>
            <a:headEnd/>
            <a:tailEnd/>
          </a:ln>
        </p:spPr>
      </p:pic>
    </p:spTree>
    <p:extLst>
      <p:ext uri="{BB962C8B-B14F-4D97-AF65-F5344CB8AC3E}">
        <p14:creationId xmlns:p14="http://schemas.microsoft.com/office/powerpoint/2010/main" val="139463636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542258" y="53165"/>
            <a:ext cx="7942523" cy="914400"/>
          </a:xfrm>
          <a:prstGeom prst="rect">
            <a:avLst/>
          </a:prstGeom>
        </p:spPr>
        <p:txBody>
          <a:bodyPr vert="horz" lIns="91440" tIns="45720" rIns="91440" bIns="45720" rtlCol="0" anchor="b" anchorCtr="0">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itchFamily="34" charset="0"/>
                <a:ea typeface="+mj-ea"/>
                <a:cs typeface="Arial" pitchFamily="34" charset="0"/>
              </a:rPr>
              <a:t>Creating Context</a:t>
            </a:r>
            <a:r>
              <a:rPr kumimoji="0" lang="en-US" sz="2000" b="0" i="0" u="none" strike="noStrike" kern="1200" cap="none" spc="0" normalizeH="0" baseline="0" noProof="0" dirty="0">
                <a:ln>
                  <a:noFill/>
                </a:ln>
                <a:solidFill>
                  <a:schemeClr val="tx1"/>
                </a:solidFill>
                <a:effectLst/>
                <a:uLnTx/>
                <a:uFillTx/>
                <a:latin typeface="Arial" pitchFamily="34" charset="0"/>
                <a:ea typeface="+mj-ea"/>
                <a:cs typeface="Arial" pitchFamily="34" charset="0"/>
              </a:rPr>
              <a:t>:  </a:t>
            </a:r>
            <a:r>
              <a:rPr kumimoji="0" lang="en-US" sz="2000" b="1" i="0" u="none" strike="noStrike" kern="1200" cap="none" spc="0" normalizeH="0" baseline="0" noProof="0" dirty="0">
                <a:ln>
                  <a:noFill/>
                </a:ln>
                <a:solidFill>
                  <a:srgbClr val="0070C0"/>
                </a:solidFill>
                <a:effectLst/>
                <a:uLnTx/>
                <a:uFillTx/>
                <a:latin typeface="Arial" pitchFamily="34" charset="0"/>
                <a:ea typeface="+mj-ea"/>
                <a:cs typeface="Arial" pitchFamily="34" charset="0"/>
              </a:rPr>
              <a:t>Motivation for pursuing Quantum Computing</a:t>
            </a:r>
          </a:p>
          <a:p>
            <a:pPr marL="0" marR="0" lvl="0" indent="0" algn="l" defTabSz="914400" rtl="0" eaLnBrk="1" fontAlgn="auto" latinLnBrk="0" hangingPunct="1">
              <a:lnSpc>
                <a:spcPct val="90000"/>
              </a:lnSpc>
              <a:spcBef>
                <a:spcPct val="0"/>
              </a:spcBef>
              <a:spcAft>
                <a:spcPts val="0"/>
              </a:spcAft>
              <a:buClrTx/>
              <a:buSzTx/>
              <a:buFontTx/>
              <a:buNone/>
              <a:tabLst/>
              <a:defRPr/>
            </a:pPr>
            <a:endParaRPr lang="en-US" sz="800" dirty="0">
              <a:latin typeface="Arial" pitchFamily="34" charset="0"/>
              <a:ea typeface="+mj-ea"/>
              <a:cs typeface="Arial"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lang="en-US" sz="800" dirty="0">
              <a:latin typeface="Arial" pitchFamily="34" charset="0"/>
              <a:ea typeface="+mj-ea"/>
              <a:cs typeface="Arial" pitchFamily="34" charset="0"/>
            </a:endParaRPr>
          </a:p>
          <a:p>
            <a:pPr>
              <a:lnSpc>
                <a:spcPct val="90000"/>
              </a:lnSpc>
              <a:spcBef>
                <a:spcPct val="0"/>
              </a:spcBef>
            </a:pPr>
            <a:r>
              <a:rPr lang="en-US" sz="1600" b="1" dirty="0">
                <a:solidFill>
                  <a:srgbClr val="FF0000"/>
                </a:solidFill>
              </a:rPr>
              <a:t>Quantum Simulators …..</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800" b="0" i="0" u="none" strike="noStrike" kern="1200" cap="none" spc="0" normalizeH="0" baseline="0" noProof="0" dirty="0">
              <a:ln>
                <a:noFill/>
              </a:ln>
              <a:solidFill>
                <a:schemeClr val="tx1"/>
              </a:solidFill>
              <a:effectLst/>
              <a:uLnTx/>
              <a:uFillTx/>
              <a:latin typeface="Arial" pitchFamily="34" charset="0"/>
              <a:ea typeface="+mj-ea"/>
              <a:cs typeface="Arial" pitchFamily="34" charset="0"/>
            </a:endParaRPr>
          </a:p>
        </p:txBody>
      </p:sp>
      <p:sp>
        <p:nvSpPr>
          <p:cNvPr id="7" name="Title 2"/>
          <p:cNvSpPr txBox="1">
            <a:spLocks/>
          </p:cNvSpPr>
          <p:nvPr/>
        </p:nvSpPr>
        <p:spPr>
          <a:xfrm>
            <a:off x="5489940" y="1360971"/>
            <a:ext cx="3228755" cy="903769"/>
          </a:xfrm>
          <a:prstGeom prst="rect">
            <a:avLst/>
          </a:prstGeom>
        </p:spPr>
        <p:txBody>
          <a:bodyPr vert="horz" lIns="91440" tIns="45720" rIns="91440" bIns="45720" rtlCol="0" anchor="b" anchorCtr="0">
            <a:noAutofit/>
          </a:bodyPr>
          <a:lstStyle/>
          <a:p>
            <a:pPr lvl="0">
              <a:lnSpc>
                <a:spcPct val="90000"/>
              </a:lnSpc>
              <a:spcBef>
                <a:spcPct val="0"/>
              </a:spcBef>
            </a:pPr>
            <a:r>
              <a:rPr lang="en-US" sz="1600" dirty="0">
                <a:latin typeface="Calibri" pitchFamily="34" charset="0"/>
                <a:ea typeface="+mj-ea"/>
                <a:cs typeface="Calibri" pitchFamily="34" charset="0"/>
              </a:rPr>
              <a:t>Quantum Computers can simulate many-particle systems much faster than any classical computer.</a:t>
            </a:r>
            <a:endParaRPr kumimoji="0" lang="en-US" sz="1600" i="0" u="none" strike="noStrike" kern="1200" cap="none" spc="0" normalizeH="0" baseline="0" noProof="0" dirty="0">
              <a:ln>
                <a:noFill/>
              </a:ln>
              <a:solidFill>
                <a:schemeClr val="tx1"/>
              </a:solidFill>
              <a:effectLst/>
              <a:uLnTx/>
              <a:uFillTx/>
              <a:latin typeface="Calibri" pitchFamily="34" charset="0"/>
              <a:ea typeface="+mj-ea"/>
              <a:cs typeface="Calibri" pitchFamily="34" charset="0"/>
            </a:endParaRPr>
          </a:p>
        </p:txBody>
      </p:sp>
      <p:sp>
        <p:nvSpPr>
          <p:cNvPr id="6" name="Title 2"/>
          <p:cNvSpPr txBox="1">
            <a:spLocks/>
          </p:cNvSpPr>
          <p:nvPr/>
        </p:nvSpPr>
        <p:spPr>
          <a:xfrm>
            <a:off x="5539571" y="2222204"/>
            <a:ext cx="3806456" cy="2349795"/>
          </a:xfrm>
          <a:prstGeom prst="rect">
            <a:avLst/>
          </a:prstGeom>
        </p:spPr>
        <p:txBody>
          <a:bodyPr vert="horz" lIns="91440" tIns="45720" rIns="91440" bIns="45720" rtlCol="0" anchor="b" anchorCtr="0">
            <a:noAutofit/>
          </a:bodyPr>
          <a:lstStyle/>
          <a:p>
            <a:pPr marL="342900" indent="-342900">
              <a:buFont typeface="+mj-lt"/>
              <a:buAutoNum type="arabicPeriod"/>
            </a:pPr>
            <a:r>
              <a:rPr lang="en-US" sz="1400" dirty="0"/>
              <a:t>Particle Physics</a:t>
            </a:r>
          </a:p>
          <a:p>
            <a:pPr marL="342900" indent="-342900">
              <a:buFont typeface="+mj-lt"/>
              <a:buAutoNum type="arabicPeriod"/>
            </a:pPr>
            <a:r>
              <a:rPr lang="en-US" sz="1400" dirty="0"/>
              <a:t>Chemical</a:t>
            </a:r>
          </a:p>
          <a:p>
            <a:pPr marL="342900" indent="-342900">
              <a:buFont typeface="+mj-lt"/>
              <a:buAutoNum type="arabicPeriod"/>
            </a:pPr>
            <a:r>
              <a:rPr lang="en-US" sz="1400" dirty="0"/>
              <a:t>Materials Science</a:t>
            </a:r>
          </a:p>
          <a:p>
            <a:pPr marL="342900" indent="-342900">
              <a:buFont typeface="+mj-lt"/>
              <a:buAutoNum type="arabicPeriod"/>
            </a:pPr>
            <a:r>
              <a:rPr lang="en-US" sz="1400" dirty="0"/>
              <a:t>Optimization</a:t>
            </a:r>
          </a:p>
          <a:p>
            <a:pPr marL="342900" indent="-342900">
              <a:buFont typeface="+mj-lt"/>
              <a:buAutoNum type="arabicPeriod"/>
            </a:pPr>
            <a:r>
              <a:rPr lang="en-US" sz="1400" dirty="0"/>
              <a:t>Genetic</a:t>
            </a:r>
          </a:p>
          <a:p>
            <a:pPr marL="342900" indent="-342900">
              <a:buFont typeface="+mj-lt"/>
              <a:buAutoNum type="arabicPeriod"/>
            </a:pPr>
            <a:r>
              <a:rPr lang="en-US" sz="1400" dirty="0"/>
              <a:t>Artificial Intelligence / Machine Learning</a:t>
            </a:r>
          </a:p>
          <a:p>
            <a:pPr marL="342900" indent="-342900">
              <a:buFont typeface="+mj-lt"/>
              <a:buAutoNum type="arabicPeriod"/>
            </a:pPr>
            <a:r>
              <a:rPr lang="en-US" sz="1400" dirty="0"/>
              <a:t>Molecular Modeling</a:t>
            </a:r>
          </a:p>
          <a:p>
            <a:pPr marL="342900" indent="-342900">
              <a:buFont typeface="+mj-lt"/>
              <a:buAutoNum type="arabicPeriod"/>
            </a:pPr>
            <a:r>
              <a:rPr lang="en-US" sz="1400" dirty="0"/>
              <a:t>Cryptography</a:t>
            </a:r>
          </a:p>
          <a:p>
            <a:pPr marL="342900" indent="-342900">
              <a:buFont typeface="+mj-lt"/>
              <a:buAutoNum type="arabicPeriod"/>
            </a:pPr>
            <a:r>
              <a:rPr lang="en-US" sz="1400" dirty="0"/>
              <a:t>Financial Modeling</a:t>
            </a:r>
          </a:p>
          <a:p>
            <a:pPr marL="342900" indent="-342900">
              <a:buFont typeface="+mj-lt"/>
              <a:buAutoNum type="arabicPeriod"/>
            </a:pPr>
            <a:r>
              <a:rPr lang="en-US" sz="1400" dirty="0"/>
              <a:t>Weather Forecasting</a:t>
            </a:r>
          </a:p>
        </p:txBody>
      </p:sp>
      <p:pic>
        <p:nvPicPr>
          <p:cNvPr id="9218" name="Picture 2"/>
          <p:cNvPicPr>
            <a:picLocks noChangeAspect="1" noChangeArrowheads="1"/>
          </p:cNvPicPr>
          <p:nvPr/>
        </p:nvPicPr>
        <p:blipFill>
          <a:blip r:embed="rId2"/>
          <a:srcRect/>
          <a:stretch>
            <a:fillRect/>
          </a:stretch>
        </p:blipFill>
        <p:spPr bwMode="auto">
          <a:xfrm>
            <a:off x="149298" y="1532875"/>
            <a:ext cx="5169765" cy="4442638"/>
          </a:xfrm>
          <a:prstGeom prst="rect">
            <a:avLst/>
          </a:prstGeom>
          <a:noFill/>
          <a:ln w="9525">
            <a:noFill/>
            <a:miter lim="800000"/>
            <a:headEnd/>
            <a:tailEnd/>
          </a:ln>
        </p:spPr>
      </p:pic>
      <p:sp>
        <p:nvSpPr>
          <p:cNvPr id="8" name="Title 2"/>
          <p:cNvSpPr txBox="1">
            <a:spLocks/>
          </p:cNvSpPr>
          <p:nvPr/>
        </p:nvSpPr>
        <p:spPr>
          <a:xfrm>
            <a:off x="81510" y="1137683"/>
            <a:ext cx="2449035" cy="350875"/>
          </a:xfrm>
          <a:prstGeom prst="rect">
            <a:avLst/>
          </a:prstGeom>
        </p:spPr>
        <p:txBody>
          <a:bodyPr vert="horz" lIns="91440" tIns="45720" rIns="91440" bIns="45720" rtlCol="0" anchor="b" anchorCtr="0">
            <a:noAutofit/>
          </a:bodyPr>
          <a:lstStyle/>
          <a:p>
            <a:pPr lvl="0">
              <a:lnSpc>
                <a:spcPct val="90000"/>
              </a:lnSpc>
              <a:spcBef>
                <a:spcPct val="0"/>
              </a:spcBef>
            </a:pPr>
            <a:r>
              <a:rPr lang="en-US" sz="1600" dirty="0">
                <a:latin typeface="Calibri" pitchFamily="34" charset="0"/>
                <a:ea typeface="+mj-ea"/>
                <a:cs typeface="Calibri" pitchFamily="34" charset="0"/>
              </a:rPr>
              <a:t>Particle Physics Simulator:</a:t>
            </a:r>
            <a:endParaRPr kumimoji="0" lang="en-US" sz="1600" i="0" u="none" strike="noStrike" kern="1200" cap="none" spc="0" normalizeH="0" baseline="0" noProof="0" dirty="0">
              <a:ln>
                <a:noFill/>
              </a:ln>
              <a:solidFill>
                <a:schemeClr val="tx1"/>
              </a:solidFill>
              <a:effectLst/>
              <a:uLnTx/>
              <a:uFillTx/>
              <a:latin typeface="Calibri" pitchFamily="34" charset="0"/>
              <a:ea typeface="+mj-ea"/>
              <a:cs typeface="Calibri" pitchFamily="34" charset="0"/>
            </a:endParaRPr>
          </a:p>
        </p:txBody>
      </p:sp>
    </p:spTree>
    <p:extLst>
      <p:ext uri="{BB962C8B-B14F-4D97-AF65-F5344CB8AC3E}">
        <p14:creationId xmlns:p14="http://schemas.microsoft.com/office/powerpoint/2010/main" val="139463636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542258" y="53165"/>
            <a:ext cx="7942523" cy="914400"/>
          </a:xfrm>
          <a:prstGeom prst="rect">
            <a:avLst/>
          </a:prstGeom>
        </p:spPr>
        <p:txBody>
          <a:bodyPr vert="horz" lIns="91440" tIns="45720" rIns="91440" bIns="45720" rtlCol="0" anchor="b" anchorCtr="0">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itchFamily="34" charset="0"/>
                <a:ea typeface="+mj-ea"/>
                <a:cs typeface="Arial" pitchFamily="34" charset="0"/>
              </a:rPr>
              <a:t>Creating Context</a:t>
            </a:r>
            <a:r>
              <a:rPr kumimoji="0" lang="en-US" sz="2000" b="0" i="0" u="none" strike="noStrike" kern="1200" cap="none" spc="0" normalizeH="0" baseline="0" noProof="0" dirty="0">
                <a:ln>
                  <a:noFill/>
                </a:ln>
                <a:solidFill>
                  <a:schemeClr val="tx1"/>
                </a:solidFill>
                <a:effectLst/>
                <a:uLnTx/>
                <a:uFillTx/>
                <a:latin typeface="Arial" pitchFamily="34" charset="0"/>
                <a:ea typeface="+mj-ea"/>
                <a:cs typeface="Arial" pitchFamily="34" charset="0"/>
              </a:rPr>
              <a:t>:  </a:t>
            </a:r>
            <a:r>
              <a:rPr kumimoji="0" lang="en-US" sz="2000" b="1" i="0" u="none" strike="noStrike" kern="1200" cap="none" spc="0" normalizeH="0" baseline="0" noProof="0" dirty="0">
                <a:ln>
                  <a:noFill/>
                </a:ln>
                <a:solidFill>
                  <a:srgbClr val="0070C0"/>
                </a:solidFill>
                <a:effectLst/>
                <a:uLnTx/>
                <a:uFillTx/>
                <a:latin typeface="Arial" pitchFamily="34" charset="0"/>
                <a:ea typeface="+mj-ea"/>
                <a:cs typeface="Arial" pitchFamily="34" charset="0"/>
              </a:rPr>
              <a:t>Motivation for pursuing Quantum Computing</a:t>
            </a:r>
          </a:p>
          <a:p>
            <a:pPr marL="0" marR="0" lvl="0" indent="0" algn="l" defTabSz="914400" rtl="0" eaLnBrk="1" fontAlgn="auto" latinLnBrk="0" hangingPunct="1">
              <a:lnSpc>
                <a:spcPct val="90000"/>
              </a:lnSpc>
              <a:spcBef>
                <a:spcPct val="0"/>
              </a:spcBef>
              <a:spcAft>
                <a:spcPts val="0"/>
              </a:spcAft>
              <a:buClrTx/>
              <a:buSzTx/>
              <a:buFontTx/>
              <a:buNone/>
              <a:tabLst/>
              <a:defRPr/>
            </a:pPr>
            <a:endParaRPr lang="en-US" sz="800" dirty="0">
              <a:latin typeface="Arial" pitchFamily="34" charset="0"/>
              <a:ea typeface="+mj-ea"/>
              <a:cs typeface="Arial"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800" b="0" i="0" u="none" strike="noStrike" kern="1200" cap="none" spc="0" normalizeH="0" baseline="0" noProof="0" dirty="0">
              <a:ln>
                <a:noFill/>
              </a:ln>
              <a:solidFill>
                <a:schemeClr val="tx1"/>
              </a:solidFill>
              <a:effectLst/>
              <a:uLnTx/>
              <a:uFillTx/>
              <a:latin typeface="Arial" pitchFamily="34" charset="0"/>
              <a:ea typeface="+mj-ea"/>
              <a:cs typeface="Arial"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lang="en-US" sz="800" dirty="0">
              <a:latin typeface="Arial" pitchFamily="34" charset="0"/>
              <a:ea typeface="+mj-ea"/>
              <a:cs typeface="Arial"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800" b="0" i="0" u="none" strike="noStrike" kern="1200" cap="none" spc="0" normalizeH="0" baseline="0" noProof="0" dirty="0">
              <a:ln>
                <a:noFill/>
              </a:ln>
              <a:solidFill>
                <a:schemeClr val="tx1"/>
              </a:solidFill>
              <a:effectLst/>
              <a:uLnTx/>
              <a:uFillTx/>
              <a:latin typeface="Arial" pitchFamily="34" charset="0"/>
              <a:ea typeface="+mj-ea"/>
              <a:cs typeface="Arial"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800" b="0" i="0" u="none" strike="noStrike" kern="1200" cap="none" spc="0" normalizeH="0" baseline="0" noProof="0" dirty="0">
              <a:ln>
                <a:noFill/>
              </a:ln>
              <a:solidFill>
                <a:schemeClr val="tx1"/>
              </a:solidFill>
              <a:effectLst/>
              <a:uLnTx/>
              <a:uFillTx/>
              <a:latin typeface="Arial" pitchFamily="34" charset="0"/>
              <a:ea typeface="+mj-ea"/>
              <a:cs typeface="Arial" pitchFamily="34" charset="0"/>
            </a:endParaRPr>
          </a:p>
        </p:txBody>
      </p:sp>
      <p:pic>
        <p:nvPicPr>
          <p:cNvPr id="5122" name="Picture 2"/>
          <p:cNvPicPr>
            <a:picLocks noChangeAspect="1" noChangeArrowheads="1"/>
          </p:cNvPicPr>
          <p:nvPr/>
        </p:nvPicPr>
        <p:blipFill>
          <a:blip r:embed="rId2"/>
          <a:srcRect/>
          <a:stretch>
            <a:fillRect/>
          </a:stretch>
        </p:blipFill>
        <p:spPr bwMode="auto">
          <a:xfrm>
            <a:off x="1888846" y="546696"/>
            <a:ext cx="6153150" cy="6019800"/>
          </a:xfrm>
          <a:prstGeom prst="rect">
            <a:avLst/>
          </a:prstGeom>
          <a:noFill/>
          <a:ln w="9525">
            <a:noFill/>
            <a:miter lim="800000"/>
            <a:headEnd/>
            <a:tailEnd/>
          </a:ln>
        </p:spPr>
      </p:pic>
    </p:spTree>
    <p:extLst>
      <p:ext uri="{BB962C8B-B14F-4D97-AF65-F5344CB8AC3E}">
        <p14:creationId xmlns:p14="http://schemas.microsoft.com/office/powerpoint/2010/main" val="139463636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393395" y="202019"/>
            <a:ext cx="5209961" cy="404038"/>
          </a:xfrm>
          <a:prstGeom prst="rect">
            <a:avLst/>
          </a:prstGeom>
        </p:spPr>
        <p:txBody>
          <a:bodyPr vert="horz" lIns="91440" tIns="45720" rIns="91440" bIns="45720" rtlCol="0" anchor="b" anchorCtr="0">
            <a:noAutofit/>
          </a:bodyPr>
          <a:lstStyle/>
          <a:p>
            <a:pPr lvl="0">
              <a:lnSpc>
                <a:spcPct val="90000"/>
              </a:lnSpc>
              <a:spcBef>
                <a:spcPct val="0"/>
              </a:spcBef>
              <a:defRPr/>
            </a:pPr>
            <a:r>
              <a:rPr kumimoji="0" lang="en-US" sz="2000" i="0" u="none" strike="noStrike" kern="1200" cap="none" spc="0" normalizeH="0" baseline="0" noProof="0" dirty="0">
                <a:ln>
                  <a:noFill/>
                </a:ln>
                <a:solidFill>
                  <a:schemeClr val="tx1"/>
                </a:solidFill>
                <a:effectLst/>
                <a:uLnTx/>
                <a:uFillTx/>
                <a:latin typeface="Arial" pitchFamily="34" charset="0"/>
                <a:ea typeface="+mj-ea"/>
                <a:cs typeface="Arial" pitchFamily="34" charset="0"/>
              </a:rPr>
              <a:t>Creating Context:     </a:t>
            </a:r>
            <a:r>
              <a:rPr lang="en-US" sz="2000" b="1" dirty="0">
                <a:solidFill>
                  <a:srgbClr val="0070C0"/>
                </a:solidFill>
                <a:latin typeface="Arial" pitchFamily="34" charset="0"/>
                <a:cs typeface="Arial" pitchFamily="34" charset="0"/>
              </a:rPr>
              <a:t>State of the Art…..</a:t>
            </a:r>
            <a:endParaRPr kumimoji="0" lang="en-US" sz="2000" b="1" i="0" u="none" strike="noStrike" kern="1200" cap="none" spc="0" normalizeH="0" baseline="0" noProof="0" dirty="0">
              <a:ln>
                <a:noFill/>
              </a:ln>
              <a:solidFill>
                <a:srgbClr val="0070C0"/>
              </a:solidFill>
              <a:effectLst/>
              <a:uLnTx/>
              <a:uFillTx/>
              <a:latin typeface="Arial" pitchFamily="34" charset="0"/>
              <a:ea typeface="+mj-ea"/>
              <a:cs typeface="Arial" pitchFamily="34" charset="0"/>
            </a:endParaRPr>
          </a:p>
        </p:txBody>
      </p:sp>
      <p:pic>
        <p:nvPicPr>
          <p:cNvPr id="11266" name="Picture 2"/>
          <p:cNvPicPr>
            <a:picLocks noChangeAspect="1" noChangeArrowheads="1"/>
          </p:cNvPicPr>
          <p:nvPr/>
        </p:nvPicPr>
        <p:blipFill>
          <a:blip r:embed="rId2"/>
          <a:srcRect/>
          <a:stretch>
            <a:fillRect/>
          </a:stretch>
        </p:blipFill>
        <p:spPr bwMode="auto">
          <a:xfrm>
            <a:off x="1658672" y="3045942"/>
            <a:ext cx="5026870" cy="3812057"/>
          </a:xfrm>
          <a:prstGeom prst="rect">
            <a:avLst/>
          </a:prstGeom>
          <a:noFill/>
          <a:ln w="9525">
            <a:noFill/>
            <a:miter lim="800000"/>
            <a:headEnd/>
            <a:tailEnd/>
          </a:ln>
        </p:spPr>
      </p:pic>
      <p:pic>
        <p:nvPicPr>
          <p:cNvPr id="11267" name="Picture 3"/>
          <p:cNvPicPr>
            <a:picLocks noChangeAspect="1" noChangeArrowheads="1"/>
          </p:cNvPicPr>
          <p:nvPr/>
        </p:nvPicPr>
        <p:blipFill>
          <a:blip r:embed="rId3"/>
          <a:srcRect/>
          <a:stretch>
            <a:fillRect/>
          </a:stretch>
        </p:blipFill>
        <p:spPr bwMode="auto">
          <a:xfrm>
            <a:off x="457200" y="838493"/>
            <a:ext cx="8272130" cy="2234316"/>
          </a:xfrm>
          <a:prstGeom prst="rect">
            <a:avLst/>
          </a:prstGeom>
          <a:noFill/>
          <a:ln w="9525">
            <a:noFill/>
            <a:miter lim="800000"/>
            <a:headEnd/>
            <a:tailEnd/>
          </a:ln>
        </p:spPr>
      </p:pic>
      <p:sp useBgFill="1">
        <p:nvSpPr>
          <p:cNvPr id="6" name="Rectangle 5"/>
          <p:cNvSpPr/>
          <p:nvPr/>
        </p:nvSpPr>
        <p:spPr>
          <a:xfrm>
            <a:off x="6602820" y="3721695"/>
            <a:ext cx="2317897" cy="2062103"/>
          </a:xfrm>
          <a:prstGeom prst="rect">
            <a:avLst/>
          </a:prstGeom>
          <a:ln>
            <a:solidFill>
              <a:schemeClr val="tx1"/>
            </a:solidFill>
          </a:ln>
        </p:spPr>
        <p:txBody>
          <a:bodyPr wrap="square">
            <a:spAutoFit/>
          </a:bodyPr>
          <a:lstStyle/>
          <a:p>
            <a:r>
              <a:rPr lang="en-US" sz="1600" dirty="0">
                <a:latin typeface="Calibri" pitchFamily="34" charset="0"/>
                <a:cs typeface="Calibri" pitchFamily="34" charset="0"/>
              </a:rPr>
              <a:t>The promise of quantum computation is </a:t>
            </a:r>
            <a:r>
              <a:rPr lang="en-US" sz="1600" b="1" dirty="0">
                <a:solidFill>
                  <a:srgbClr val="FF0000"/>
                </a:solidFill>
                <a:latin typeface="Calibri" pitchFamily="34" charset="0"/>
                <a:cs typeface="Calibri" pitchFamily="34" charset="0"/>
              </a:rPr>
              <a:t>real</a:t>
            </a:r>
            <a:r>
              <a:rPr lang="en-US" sz="1600" dirty="0">
                <a:latin typeface="Calibri" pitchFamily="34" charset="0"/>
                <a:cs typeface="Calibri" pitchFamily="34" charset="0"/>
              </a:rPr>
              <a:t>, but </a:t>
            </a:r>
            <a:r>
              <a:rPr lang="en-US" sz="1600" b="1" dirty="0">
                <a:latin typeface="Calibri" pitchFamily="34" charset="0"/>
                <a:cs typeface="Calibri" pitchFamily="34" charset="0"/>
              </a:rPr>
              <a:t>the technological hurdles are </a:t>
            </a:r>
            <a:r>
              <a:rPr lang="en-US" sz="1600" b="1" dirty="0">
                <a:solidFill>
                  <a:srgbClr val="FF0000"/>
                </a:solidFill>
                <a:latin typeface="Calibri" pitchFamily="34" charset="0"/>
                <a:cs typeface="Calibri" pitchFamily="34" charset="0"/>
              </a:rPr>
              <a:t>huge</a:t>
            </a:r>
            <a:r>
              <a:rPr lang="en-US" sz="1600" dirty="0">
                <a:latin typeface="Calibri" pitchFamily="34" charset="0"/>
                <a:cs typeface="Calibri" pitchFamily="34" charset="0"/>
              </a:rPr>
              <a:t>. There seems to be </a:t>
            </a:r>
            <a:r>
              <a:rPr lang="en-US" sz="1600" b="1" dirty="0">
                <a:solidFill>
                  <a:srgbClr val="FF0000"/>
                </a:solidFill>
                <a:latin typeface="Calibri" pitchFamily="34" charset="0"/>
                <a:cs typeface="Calibri" pitchFamily="34" charset="0"/>
              </a:rPr>
              <a:t>no clear or obvious champion </a:t>
            </a:r>
            <a:r>
              <a:rPr lang="en-US" sz="1600" dirty="0">
                <a:latin typeface="Calibri" pitchFamily="34" charset="0"/>
                <a:cs typeface="Calibri" pitchFamily="34" charset="0"/>
              </a:rPr>
              <a:t>in the race to </a:t>
            </a:r>
            <a:r>
              <a:rPr lang="en-US" sz="1600" i="1" dirty="0">
                <a:latin typeface="Calibri" pitchFamily="34" charset="0"/>
                <a:cs typeface="Calibri" pitchFamily="34" charset="0"/>
              </a:rPr>
              <a:t>achieve fault tolerant quantum computation</a:t>
            </a:r>
            <a:r>
              <a:rPr lang="en-US" sz="1600" dirty="0">
                <a:latin typeface="Calibri" pitchFamily="34" charset="0"/>
                <a:cs typeface="Calibri" pitchFamily="34" charset="0"/>
              </a:rPr>
              <a:t>. </a:t>
            </a:r>
          </a:p>
        </p:txBody>
      </p:sp>
    </p:spTree>
    <p:extLst>
      <p:ext uri="{BB962C8B-B14F-4D97-AF65-F5344CB8AC3E}">
        <p14:creationId xmlns:p14="http://schemas.microsoft.com/office/powerpoint/2010/main" val="139463636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457198" y="148859"/>
            <a:ext cx="5422607" cy="914400"/>
          </a:xfrm>
          <a:prstGeom prst="rect">
            <a:avLst/>
          </a:prstGeom>
        </p:spPr>
        <p:txBody>
          <a:bodyPr vert="horz" lIns="91440" tIns="45720" rIns="91440" bIns="45720" rtlCol="0" anchor="t" anchorCtr="0">
            <a:noAutofit/>
          </a:bodyPr>
          <a:lstStyle/>
          <a:p>
            <a:pPr lvl="0">
              <a:lnSpc>
                <a:spcPct val="90000"/>
              </a:lnSpc>
              <a:spcBef>
                <a:spcPct val="0"/>
              </a:spcBef>
            </a:pPr>
            <a:r>
              <a:rPr lang="en-US" sz="2000" dirty="0">
                <a:latin typeface="Arial" pitchFamily="34" charset="0"/>
                <a:cs typeface="Arial" pitchFamily="34" charset="0"/>
              </a:rPr>
              <a:t>Quantum Computing </a:t>
            </a:r>
            <a:r>
              <a:rPr lang="en-US" sz="2000" b="1" dirty="0">
                <a:solidFill>
                  <a:srgbClr val="0070C0"/>
                </a:solidFill>
                <a:latin typeface="Arial" pitchFamily="34" charset="0"/>
                <a:cs typeface="Arial" pitchFamily="34" charset="0"/>
              </a:rPr>
              <a:t>Theory / Concepts</a:t>
            </a:r>
            <a:endParaRPr lang="en-US" sz="800" b="1" dirty="0">
              <a:solidFill>
                <a:srgbClr val="0070C0"/>
              </a:solidFill>
              <a:latin typeface="Arial" pitchFamily="34" charset="0"/>
              <a:ea typeface="+mj-ea"/>
              <a:cs typeface="Arial"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lang="en-US" sz="800" dirty="0">
              <a:latin typeface="Arial" pitchFamily="34" charset="0"/>
              <a:ea typeface="+mj-ea"/>
              <a:cs typeface="Arial"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tx1"/>
                </a:solidFill>
                <a:effectLst/>
                <a:uLnTx/>
                <a:uFillTx/>
                <a:latin typeface="Calibri" pitchFamily="34" charset="0"/>
                <a:ea typeface="+mj-ea"/>
                <a:cs typeface="Calibri" pitchFamily="34" charset="0"/>
              </a:rPr>
              <a:t>Physics</a:t>
            </a:r>
          </a:p>
        </p:txBody>
      </p:sp>
      <p:pic>
        <p:nvPicPr>
          <p:cNvPr id="12291" name="Picture 3"/>
          <p:cNvPicPr>
            <a:picLocks noChangeAspect="1" noChangeArrowheads="1"/>
          </p:cNvPicPr>
          <p:nvPr/>
        </p:nvPicPr>
        <p:blipFill>
          <a:blip r:embed="rId2"/>
          <a:srcRect/>
          <a:stretch>
            <a:fillRect/>
          </a:stretch>
        </p:blipFill>
        <p:spPr bwMode="auto">
          <a:xfrm>
            <a:off x="1389321" y="1123945"/>
            <a:ext cx="6446874" cy="4674958"/>
          </a:xfrm>
          <a:prstGeom prst="rect">
            <a:avLst/>
          </a:prstGeom>
          <a:noFill/>
          <a:ln w="9525">
            <a:noFill/>
            <a:miter lim="800000"/>
            <a:headEnd/>
            <a:tailEnd/>
          </a:ln>
        </p:spPr>
      </p:pic>
    </p:spTree>
    <p:extLst>
      <p:ext uri="{BB962C8B-B14F-4D97-AF65-F5344CB8AC3E}">
        <p14:creationId xmlns:p14="http://schemas.microsoft.com/office/powerpoint/2010/main" val="139463636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457198" y="148859"/>
            <a:ext cx="5422607" cy="914400"/>
          </a:xfrm>
          <a:prstGeom prst="rect">
            <a:avLst/>
          </a:prstGeom>
        </p:spPr>
        <p:txBody>
          <a:bodyPr vert="horz" lIns="91440" tIns="45720" rIns="91440" bIns="45720" rtlCol="0" anchor="t" anchorCtr="0">
            <a:noAutofit/>
          </a:bodyPr>
          <a:lstStyle/>
          <a:p>
            <a:pPr lvl="0">
              <a:lnSpc>
                <a:spcPct val="90000"/>
              </a:lnSpc>
              <a:spcBef>
                <a:spcPct val="0"/>
              </a:spcBef>
            </a:pPr>
            <a:r>
              <a:rPr lang="en-US" sz="2000" dirty="0">
                <a:latin typeface="Arial" pitchFamily="34" charset="0"/>
                <a:cs typeface="Arial" pitchFamily="34" charset="0"/>
              </a:rPr>
              <a:t>Quantum Computing Theory / Concepts</a:t>
            </a:r>
            <a:endParaRPr lang="en-US" sz="800" dirty="0">
              <a:latin typeface="Arial" pitchFamily="34" charset="0"/>
              <a:ea typeface="+mj-ea"/>
              <a:cs typeface="Arial"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lang="en-US" sz="800" dirty="0">
              <a:latin typeface="Arial" pitchFamily="34" charset="0"/>
              <a:ea typeface="+mj-ea"/>
              <a:cs typeface="Arial"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tx1"/>
                </a:solidFill>
                <a:effectLst/>
                <a:uLnTx/>
                <a:uFillTx/>
                <a:latin typeface="Calibri" pitchFamily="34" charset="0"/>
                <a:ea typeface="+mj-ea"/>
                <a:cs typeface="Calibri" pitchFamily="34" charset="0"/>
              </a:rPr>
              <a:t>Physics – Quantum Mechanics</a:t>
            </a:r>
          </a:p>
        </p:txBody>
      </p:sp>
      <p:pic>
        <p:nvPicPr>
          <p:cNvPr id="59396" name="Picture 4"/>
          <p:cNvPicPr>
            <a:picLocks noChangeAspect="1" noChangeArrowheads="1"/>
          </p:cNvPicPr>
          <p:nvPr/>
        </p:nvPicPr>
        <p:blipFill>
          <a:blip r:embed="rId2"/>
          <a:srcRect/>
          <a:stretch>
            <a:fillRect/>
          </a:stretch>
        </p:blipFill>
        <p:spPr bwMode="auto">
          <a:xfrm>
            <a:off x="382718" y="2808006"/>
            <a:ext cx="5597636" cy="3202648"/>
          </a:xfrm>
          <a:prstGeom prst="rect">
            <a:avLst/>
          </a:prstGeom>
          <a:noFill/>
          <a:ln w="9525">
            <a:noFill/>
            <a:miter lim="800000"/>
            <a:headEnd/>
            <a:tailEnd/>
          </a:ln>
        </p:spPr>
      </p:pic>
      <p:pic>
        <p:nvPicPr>
          <p:cNvPr id="59397" name="Picture 5"/>
          <p:cNvPicPr>
            <a:picLocks noChangeAspect="1" noChangeArrowheads="1"/>
          </p:cNvPicPr>
          <p:nvPr/>
        </p:nvPicPr>
        <p:blipFill>
          <a:blip r:embed="rId3"/>
          <a:srcRect/>
          <a:stretch>
            <a:fillRect/>
          </a:stretch>
        </p:blipFill>
        <p:spPr bwMode="auto">
          <a:xfrm>
            <a:off x="423813" y="1104014"/>
            <a:ext cx="7593013" cy="1524000"/>
          </a:xfrm>
          <a:prstGeom prst="rect">
            <a:avLst/>
          </a:prstGeom>
          <a:noFill/>
          <a:ln w="9525">
            <a:noFill/>
            <a:miter lim="800000"/>
            <a:headEnd/>
            <a:tailEnd/>
          </a:ln>
        </p:spPr>
      </p:pic>
      <p:sp>
        <p:nvSpPr>
          <p:cNvPr id="8" name="Rectangle 7"/>
          <p:cNvSpPr/>
          <p:nvPr/>
        </p:nvSpPr>
        <p:spPr>
          <a:xfrm>
            <a:off x="6422065" y="2806466"/>
            <a:ext cx="2721935" cy="2800767"/>
          </a:xfrm>
          <a:prstGeom prst="rect">
            <a:avLst/>
          </a:prstGeom>
        </p:spPr>
        <p:txBody>
          <a:bodyPr wrap="square">
            <a:spAutoFit/>
          </a:bodyPr>
          <a:lstStyle/>
          <a:p>
            <a:r>
              <a:rPr lang="en-US" sz="1600" b="1" dirty="0">
                <a:solidFill>
                  <a:srgbClr val="FF0000"/>
                </a:solidFill>
                <a:latin typeface="Calibri" pitchFamily="34" charset="0"/>
                <a:cs typeface="Calibri" pitchFamily="34" charset="0"/>
              </a:rPr>
              <a:t>Quantum</a:t>
            </a:r>
            <a:r>
              <a:rPr lang="en-US" sz="1600" dirty="0">
                <a:latin typeface="Calibri" pitchFamily="34" charset="0"/>
                <a:cs typeface="Calibri" pitchFamily="34" charset="0"/>
              </a:rPr>
              <a:t> is the Latin word for amount and, in modern understanding, </a:t>
            </a:r>
            <a:r>
              <a:rPr lang="en-US" sz="1600" b="1" dirty="0">
                <a:solidFill>
                  <a:srgbClr val="00549F"/>
                </a:solidFill>
                <a:latin typeface="Calibri" pitchFamily="34" charset="0"/>
                <a:cs typeface="Calibri" pitchFamily="34" charset="0"/>
              </a:rPr>
              <a:t>means the smallest possible discrete unit of any physical property</a:t>
            </a:r>
            <a:r>
              <a:rPr lang="en-US" sz="1600" dirty="0">
                <a:latin typeface="Calibri" pitchFamily="34" charset="0"/>
                <a:cs typeface="Calibri" pitchFamily="34" charset="0"/>
              </a:rPr>
              <a:t>, such as energy or matter. Quantum came into the latter usage in 1900, when the physicist Max Planck used it in a presentation to the German Physical Society.</a:t>
            </a:r>
          </a:p>
        </p:txBody>
      </p:sp>
      <p:sp>
        <p:nvSpPr>
          <p:cNvPr id="9" name="Rectangle 8"/>
          <p:cNvSpPr/>
          <p:nvPr/>
        </p:nvSpPr>
        <p:spPr>
          <a:xfrm>
            <a:off x="1616150" y="6066171"/>
            <a:ext cx="3615066" cy="738664"/>
          </a:xfrm>
          <a:prstGeom prst="rect">
            <a:avLst/>
          </a:prstGeom>
        </p:spPr>
        <p:txBody>
          <a:bodyPr wrap="square">
            <a:spAutoFit/>
          </a:bodyPr>
          <a:lstStyle/>
          <a:p>
            <a:pPr>
              <a:buFont typeface="Arial" pitchFamily="34" charset="0"/>
              <a:buChar char="•"/>
            </a:pPr>
            <a:r>
              <a:rPr lang="en-US" sz="1400" dirty="0">
                <a:latin typeface="Calibri" pitchFamily="34" charset="0"/>
                <a:cs typeface="Calibri" pitchFamily="34" charset="0"/>
              </a:rPr>
              <a:t> Everything Is Made Of </a:t>
            </a:r>
            <a:r>
              <a:rPr lang="en-US" sz="1400" b="1" dirty="0">
                <a:latin typeface="Calibri" pitchFamily="34" charset="0"/>
                <a:cs typeface="Calibri" pitchFamily="34" charset="0"/>
              </a:rPr>
              <a:t>Waves</a:t>
            </a:r>
            <a:r>
              <a:rPr lang="en-US" sz="1400" dirty="0">
                <a:latin typeface="Calibri" pitchFamily="34" charset="0"/>
                <a:cs typeface="Calibri" pitchFamily="34" charset="0"/>
              </a:rPr>
              <a:t>; Also, </a:t>
            </a:r>
            <a:r>
              <a:rPr lang="en-US" sz="1400" b="1" dirty="0">
                <a:latin typeface="Calibri" pitchFamily="34" charset="0"/>
                <a:cs typeface="Calibri" pitchFamily="34" charset="0"/>
              </a:rPr>
              <a:t>Particles</a:t>
            </a:r>
          </a:p>
          <a:p>
            <a:pPr>
              <a:buFont typeface="Arial" pitchFamily="34" charset="0"/>
              <a:buChar char="•"/>
            </a:pPr>
            <a:r>
              <a:rPr lang="en-US" sz="1400" dirty="0">
                <a:latin typeface="Calibri" pitchFamily="34" charset="0"/>
                <a:cs typeface="Calibri" pitchFamily="34" charset="0"/>
              </a:rPr>
              <a:t> Quantum Physics Is </a:t>
            </a:r>
            <a:r>
              <a:rPr lang="en-US" sz="1400" b="1" dirty="0">
                <a:latin typeface="Calibri" pitchFamily="34" charset="0"/>
                <a:cs typeface="Calibri" pitchFamily="34" charset="0"/>
              </a:rPr>
              <a:t>Discrete</a:t>
            </a:r>
          </a:p>
          <a:p>
            <a:pPr>
              <a:buFont typeface="Arial" pitchFamily="34" charset="0"/>
              <a:buChar char="•"/>
            </a:pPr>
            <a:r>
              <a:rPr lang="en-US" sz="1400" dirty="0">
                <a:latin typeface="Calibri" pitchFamily="34" charset="0"/>
                <a:cs typeface="Calibri" pitchFamily="34" charset="0"/>
              </a:rPr>
              <a:t> Quantum Physics Is </a:t>
            </a:r>
            <a:r>
              <a:rPr lang="en-US" sz="1400" b="1" dirty="0">
                <a:latin typeface="Calibri" pitchFamily="34" charset="0"/>
                <a:cs typeface="Calibri" pitchFamily="34" charset="0"/>
              </a:rPr>
              <a:t>Probabilistic</a:t>
            </a:r>
          </a:p>
        </p:txBody>
      </p:sp>
      <p:sp>
        <p:nvSpPr>
          <p:cNvPr id="10" name="Rectangle 9"/>
          <p:cNvSpPr/>
          <p:nvPr/>
        </p:nvSpPr>
        <p:spPr>
          <a:xfrm>
            <a:off x="5188686" y="6072045"/>
            <a:ext cx="3189767" cy="738664"/>
          </a:xfrm>
          <a:prstGeom prst="rect">
            <a:avLst/>
          </a:prstGeom>
        </p:spPr>
        <p:txBody>
          <a:bodyPr wrap="square">
            <a:spAutoFit/>
          </a:bodyPr>
          <a:lstStyle/>
          <a:p>
            <a:pPr>
              <a:buFont typeface="Arial" pitchFamily="34" charset="0"/>
              <a:buChar char="•"/>
            </a:pPr>
            <a:r>
              <a:rPr lang="en-US" sz="1400" dirty="0">
                <a:latin typeface="Calibri" pitchFamily="34" charset="0"/>
                <a:cs typeface="Calibri" pitchFamily="34" charset="0"/>
              </a:rPr>
              <a:t> Quantum Physics Is </a:t>
            </a:r>
            <a:r>
              <a:rPr lang="en-US" sz="1400" b="1" dirty="0">
                <a:latin typeface="Calibri" pitchFamily="34" charset="0"/>
                <a:cs typeface="Calibri" pitchFamily="34" charset="0"/>
              </a:rPr>
              <a:t>Non-Local</a:t>
            </a:r>
          </a:p>
          <a:p>
            <a:pPr>
              <a:buFont typeface="Arial" pitchFamily="34" charset="0"/>
              <a:buChar char="•"/>
            </a:pPr>
            <a:r>
              <a:rPr lang="en-US" sz="1400" dirty="0">
                <a:latin typeface="Calibri" pitchFamily="34" charset="0"/>
                <a:cs typeface="Calibri" pitchFamily="34" charset="0"/>
              </a:rPr>
              <a:t> Quantum Physics Is (Mostly) </a:t>
            </a:r>
            <a:r>
              <a:rPr lang="en-US" sz="1400" b="1" dirty="0">
                <a:latin typeface="Calibri" pitchFamily="34" charset="0"/>
                <a:cs typeface="Calibri" pitchFamily="34" charset="0"/>
              </a:rPr>
              <a:t>Very Small</a:t>
            </a:r>
          </a:p>
          <a:p>
            <a:pPr>
              <a:buFont typeface="Arial" pitchFamily="34" charset="0"/>
              <a:buChar char="•"/>
            </a:pPr>
            <a:r>
              <a:rPr lang="en-US" sz="1400" dirty="0">
                <a:latin typeface="Calibri" pitchFamily="34" charset="0"/>
                <a:cs typeface="Calibri" pitchFamily="34" charset="0"/>
              </a:rPr>
              <a:t> Quantum Physics Is </a:t>
            </a:r>
            <a:r>
              <a:rPr lang="en-US" sz="1400" b="1" dirty="0">
                <a:latin typeface="Calibri" pitchFamily="34" charset="0"/>
                <a:cs typeface="Calibri" pitchFamily="34" charset="0"/>
              </a:rPr>
              <a:t>Not Magic</a:t>
            </a:r>
          </a:p>
        </p:txBody>
      </p:sp>
    </p:spTree>
    <p:extLst>
      <p:ext uri="{BB962C8B-B14F-4D97-AF65-F5344CB8AC3E}">
        <p14:creationId xmlns:p14="http://schemas.microsoft.com/office/powerpoint/2010/main" val="139463636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457198" y="148859"/>
            <a:ext cx="5422607" cy="914400"/>
          </a:xfrm>
          <a:prstGeom prst="rect">
            <a:avLst/>
          </a:prstGeom>
        </p:spPr>
        <p:txBody>
          <a:bodyPr vert="horz" lIns="91440" tIns="45720" rIns="91440" bIns="45720" rtlCol="0" anchor="t" anchorCtr="0">
            <a:noAutofit/>
          </a:bodyPr>
          <a:lstStyle/>
          <a:p>
            <a:pPr lvl="0">
              <a:lnSpc>
                <a:spcPct val="90000"/>
              </a:lnSpc>
              <a:spcBef>
                <a:spcPct val="0"/>
              </a:spcBef>
            </a:pPr>
            <a:r>
              <a:rPr lang="en-US" sz="2000" dirty="0">
                <a:latin typeface="Arial" pitchFamily="34" charset="0"/>
                <a:cs typeface="Arial" pitchFamily="34" charset="0"/>
              </a:rPr>
              <a:t>Quantum Computing </a:t>
            </a:r>
            <a:r>
              <a:rPr lang="en-US" sz="2000" b="1" dirty="0">
                <a:solidFill>
                  <a:srgbClr val="0070C0"/>
                </a:solidFill>
                <a:latin typeface="Arial" pitchFamily="34" charset="0"/>
                <a:cs typeface="Arial" pitchFamily="34" charset="0"/>
              </a:rPr>
              <a:t>Theory / Concepts</a:t>
            </a:r>
            <a:endParaRPr lang="en-US" sz="800" b="1" dirty="0">
              <a:solidFill>
                <a:srgbClr val="0070C0"/>
              </a:solidFill>
              <a:latin typeface="Arial" pitchFamily="34" charset="0"/>
              <a:ea typeface="+mj-ea"/>
              <a:cs typeface="Arial"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lang="en-US" sz="800" dirty="0">
              <a:latin typeface="Arial" pitchFamily="34" charset="0"/>
              <a:ea typeface="+mj-ea"/>
              <a:cs typeface="Arial"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Calibri" pitchFamily="34" charset="0"/>
                <a:ea typeface="+mj-ea"/>
                <a:cs typeface="Calibri" pitchFamily="34" charset="0"/>
              </a:rPr>
              <a:t>Architecture</a:t>
            </a:r>
          </a:p>
        </p:txBody>
      </p:sp>
      <p:pic>
        <p:nvPicPr>
          <p:cNvPr id="12290" name="Picture 2"/>
          <p:cNvPicPr>
            <a:picLocks noChangeAspect="1" noChangeArrowheads="1"/>
          </p:cNvPicPr>
          <p:nvPr/>
        </p:nvPicPr>
        <p:blipFill>
          <a:blip r:embed="rId2"/>
          <a:srcRect/>
          <a:stretch>
            <a:fillRect/>
          </a:stretch>
        </p:blipFill>
        <p:spPr bwMode="auto">
          <a:xfrm>
            <a:off x="3858290" y="2536308"/>
            <a:ext cx="4934836" cy="2741576"/>
          </a:xfrm>
          <a:prstGeom prst="rect">
            <a:avLst/>
          </a:prstGeom>
          <a:noFill/>
          <a:ln w="9525">
            <a:noFill/>
            <a:miter lim="800000"/>
            <a:headEnd/>
            <a:tailEnd/>
          </a:ln>
        </p:spPr>
      </p:pic>
      <p:sp>
        <p:nvSpPr>
          <p:cNvPr id="6" name="Rectangle 5"/>
          <p:cNvSpPr/>
          <p:nvPr/>
        </p:nvSpPr>
        <p:spPr>
          <a:xfrm>
            <a:off x="382772" y="1176923"/>
            <a:ext cx="4572000" cy="4524315"/>
          </a:xfrm>
          <a:prstGeom prst="rect">
            <a:avLst/>
          </a:prstGeom>
        </p:spPr>
        <p:txBody>
          <a:bodyPr>
            <a:spAutoFit/>
          </a:bodyPr>
          <a:lstStyle/>
          <a:p>
            <a:r>
              <a:rPr lang="en-US" dirty="0">
                <a:latin typeface="Calibri" pitchFamily="34" charset="0"/>
                <a:cs typeface="Calibri" pitchFamily="34" charset="0"/>
              </a:rPr>
              <a:t>(Think Co-Processor, </a:t>
            </a:r>
            <a:r>
              <a:rPr lang="en-US" dirty="0">
                <a:solidFill>
                  <a:srgbClr val="FF0000"/>
                </a:solidFill>
                <a:latin typeface="Calibri" pitchFamily="34" charset="0"/>
                <a:cs typeface="Calibri" pitchFamily="34" charset="0"/>
              </a:rPr>
              <a:t>not</a:t>
            </a:r>
            <a:r>
              <a:rPr lang="en-US" dirty="0">
                <a:latin typeface="Calibri" pitchFamily="34" charset="0"/>
                <a:cs typeface="Calibri" pitchFamily="34" charset="0"/>
              </a:rPr>
              <a:t> entire computer)</a:t>
            </a:r>
          </a:p>
          <a:p>
            <a:endParaRPr lang="en-US" dirty="0">
              <a:latin typeface="Calibri" pitchFamily="34" charset="0"/>
              <a:cs typeface="Calibri" pitchFamily="34" charset="0"/>
            </a:endParaRPr>
          </a:p>
          <a:p>
            <a:r>
              <a:rPr lang="en-US" dirty="0">
                <a:latin typeface="Calibri" pitchFamily="34" charset="0"/>
                <a:cs typeface="Calibri" pitchFamily="34" charset="0"/>
              </a:rPr>
              <a:t>A quantum computer has both </a:t>
            </a:r>
            <a:r>
              <a:rPr lang="en-US" b="1" dirty="0">
                <a:latin typeface="Calibri" pitchFamily="34" charset="0"/>
                <a:cs typeface="Calibri" pitchFamily="34" charset="0"/>
              </a:rPr>
              <a:t>classical</a:t>
            </a:r>
            <a:r>
              <a:rPr lang="en-US" dirty="0">
                <a:latin typeface="Calibri" pitchFamily="34" charset="0"/>
                <a:cs typeface="Calibri" pitchFamily="34" charset="0"/>
              </a:rPr>
              <a:t> and </a:t>
            </a:r>
            <a:r>
              <a:rPr lang="en-US" b="1" dirty="0">
                <a:latin typeface="Calibri" pitchFamily="34" charset="0"/>
                <a:cs typeface="Calibri" pitchFamily="34" charset="0"/>
              </a:rPr>
              <a:t>quantum</a:t>
            </a:r>
            <a:r>
              <a:rPr lang="en-US" dirty="0">
                <a:latin typeface="Calibri" pitchFamily="34" charset="0"/>
                <a:cs typeface="Calibri" pitchFamily="34" charset="0"/>
              </a:rPr>
              <a:t> parts. The </a:t>
            </a:r>
            <a:r>
              <a:rPr lang="en-US" i="1" dirty="0">
                <a:latin typeface="Calibri" pitchFamily="34" charset="0"/>
                <a:cs typeface="Calibri" pitchFamily="34" charset="0"/>
              </a:rPr>
              <a:t>program</a:t>
            </a:r>
            <a:r>
              <a:rPr lang="en-US" dirty="0">
                <a:latin typeface="Calibri" pitchFamily="34" charset="0"/>
                <a:cs typeface="Calibri" pitchFamily="34" charset="0"/>
              </a:rPr>
              <a:t> is (at least for the moment) entirely classical, stored in a </a:t>
            </a:r>
            <a:r>
              <a:rPr lang="en-US" i="1" dirty="0">
                <a:latin typeface="Calibri" pitchFamily="34" charset="0"/>
                <a:cs typeface="Calibri" pitchFamily="34" charset="0"/>
              </a:rPr>
              <a:t>classical controller.</a:t>
            </a:r>
            <a:r>
              <a:rPr lang="en-US" dirty="0">
                <a:latin typeface="Calibri" pitchFamily="34" charset="0"/>
                <a:cs typeface="Calibri" pitchFamily="34" charset="0"/>
              </a:rPr>
              <a:t> A quantum algorithm uses </a:t>
            </a:r>
            <a:r>
              <a:rPr lang="en-US" b="1" dirty="0">
                <a:latin typeface="Calibri" pitchFamily="34" charset="0"/>
                <a:cs typeface="Calibri" pitchFamily="34" charset="0"/>
              </a:rPr>
              <a:t>both classical and quantum data.</a:t>
            </a:r>
          </a:p>
          <a:p>
            <a:endParaRPr lang="en-US" dirty="0">
              <a:latin typeface="Calibri" pitchFamily="34" charset="0"/>
              <a:cs typeface="Calibri" pitchFamily="34" charset="0"/>
            </a:endParaRPr>
          </a:p>
          <a:p>
            <a:endParaRPr lang="en-US" dirty="0">
              <a:latin typeface="Calibri" pitchFamily="34" charset="0"/>
              <a:cs typeface="Calibri" pitchFamily="34" charset="0"/>
            </a:endParaRPr>
          </a:p>
          <a:p>
            <a:r>
              <a:rPr lang="en-US" dirty="0">
                <a:latin typeface="Calibri" pitchFamily="34" charset="0"/>
                <a:cs typeface="Calibri" pitchFamily="34" charset="0"/>
              </a:rPr>
              <a:t>One way to look at the overall system is to treat the quantum part as a co-processor  to a classical system. Like the GPU (graphics processing unit) in your desktop or laptop computer, </a:t>
            </a:r>
            <a:r>
              <a:rPr lang="en-US" b="1" dirty="0">
                <a:latin typeface="Calibri" pitchFamily="34" charset="0"/>
                <a:cs typeface="Calibri" pitchFamily="34" charset="0"/>
              </a:rPr>
              <a:t>a quantum computer is used to perform specific tasks in the context of a larger program.</a:t>
            </a:r>
          </a:p>
        </p:txBody>
      </p:sp>
      <p:sp>
        <p:nvSpPr>
          <p:cNvPr id="7" name="Rectangle 6"/>
          <p:cNvSpPr/>
          <p:nvPr/>
        </p:nvSpPr>
        <p:spPr>
          <a:xfrm>
            <a:off x="1903228" y="6115424"/>
            <a:ext cx="6634716" cy="584775"/>
          </a:xfrm>
          <a:prstGeom prst="rect">
            <a:avLst/>
          </a:prstGeom>
        </p:spPr>
        <p:txBody>
          <a:bodyPr wrap="square">
            <a:spAutoFit/>
          </a:bodyPr>
          <a:lstStyle/>
          <a:p>
            <a:r>
              <a:rPr lang="en-US" sz="1600" b="1" dirty="0">
                <a:latin typeface="Calibri" pitchFamily="34" charset="0"/>
                <a:cs typeface="Calibri" pitchFamily="34" charset="0"/>
              </a:rPr>
              <a:t>Not Big Data, Nor Super Computing</a:t>
            </a:r>
            <a:r>
              <a:rPr lang="en-US" sz="1600" dirty="0">
                <a:latin typeface="Calibri" pitchFamily="34" charset="0"/>
                <a:cs typeface="Calibri" pitchFamily="34" charset="0"/>
              </a:rPr>
              <a:t>  :- </a:t>
            </a:r>
            <a:r>
              <a:rPr lang="en-US" sz="1600" b="1" dirty="0">
                <a:solidFill>
                  <a:srgbClr val="FF0000"/>
                </a:solidFill>
                <a:latin typeface="Calibri" pitchFamily="34" charset="0"/>
                <a:cs typeface="Calibri" pitchFamily="34" charset="0"/>
              </a:rPr>
              <a:t>Quantum computers do I/O very poorly</a:t>
            </a:r>
            <a:r>
              <a:rPr lang="en-US" sz="1600" dirty="0">
                <a:latin typeface="Calibri" pitchFamily="34" charset="0"/>
                <a:cs typeface="Calibri" pitchFamily="34" charset="0"/>
              </a:rPr>
              <a:t> and can't handle much data - </a:t>
            </a:r>
            <a:r>
              <a:rPr lang="en-US" sz="1600" i="1" dirty="0">
                <a:latin typeface="Calibri" pitchFamily="34" charset="0"/>
                <a:cs typeface="Calibri" pitchFamily="34" charset="0"/>
              </a:rPr>
              <a:t>so big data is out of the question</a:t>
            </a:r>
            <a:r>
              <a:rPr lang="en-US" sz="1600" dirty="0">
                <a:latin typeface="Calibri" pitchFamily="34" charset="0"/>
                <a:cs typeface="Calibri" pitchFamily="34" charset="0"/>
              </a:rPr>
              <a:t>.</a:t>
            </a:r>
          </a:p>
        </p:txBody>
      </p:sp>
    </p:spTree>
    <p:extLst>
      <p:ext uri="{BB962C8B-B14F-4D97-AF65-F5344CB8AC3E}">
        <p14:creationId xmlns:p14="http://schemas.microsoft.com/office/powerpoint/2010/main" val="139463636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57645" y="474294"/>
            <a:ext cx="4456422" cy="434975"/>
          </a:xfrm>
        </p:spPr>
        <p:txBody>
          <a:bodyPr>
            <a:noAutofit/>
          </a:bodyPr>
          <a:lstStyle/>
          <a:p>
            <a:r>
              <a:rPr lang="en-US" sz="3200" b="1" dirty="0"/>
              <a:t>Quantum Computing </a:t>
            </a:r>
          </a:p>
        </p:txBody>
      </p:sp>
      <p:pic>
        <p:nvPicPr>
          <p:cNvPr id="2050" name="Picture 2"/>
          <p:cNvPicPr>
            <a:picLocks noChangeAspect="1" noChangeArrowheads="1"/>
          </p:cNvPicPr>
          <p:nvPr/>
        </p:nvPicPr>
        <p:blipFill>
          <a:blip r:embed="rId2"/>
          <a:srcRect/>
          <a:stretch>
            <a:fillRect/>
          </a:stretch>
        </p:blipFill>
        <p:spPr bwMode="auto">
          <a:xfrm>
            <a:off x="2120900" y="2355850"/>
            <a:ext cx="4902200" cy="2146300"/>
          </a:xfrm>
          <a:prstGeom prst="rect">
            <a:avLst/>
          </a:prstGeom>
          <a:noFill/>
          <a:ln w="9525">
            <a:noFill/>
            <a:miter lim="800000"/>
            <a:headEnd/>
            <a:tailEnd/>
          </a:ln>
        </p:spPr>
      </p:pic>
      <p:sp>
        <p:nvSpPr>
          <p:cNvPr id="5" name="Title 2"/>
          <p:cNvSpPr txBox="1">
            <a:spLocks/>
          </p:cNvSpPr>
          <p:nvPr/>
        </p:nvSpPr>
        <p:spPr>
          <a:xfrm>
            <a:off x="1794539" y="1167378"/>
            <a:ext cx="6697528" cy="4835489"/>
          </a:xfrm>
          <a:prstGeom prst="rect">
            <a:avLst/>
          </a:prstGeom>
        </p:spPr>
        <p:txBody>
          <a:bodyPr vert="horz" lIns="91440" tIns="45720" rIns="91440" bIns="45720" rtlCol="0" anchor="t" anchorCtr="0">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itchFamily="34" charset="0"/>
                <a:ea typeface="+mj-ea"/>
                <a:cs typeface="Arial" pitchFamily="34" charset="0"/>
              </a:rPr>
              <a:t>Ronald Wang</a:t>
            </a:r>
          </a:p>
          <a:p>
            <a:pPr marL="0" marR="0" lvl="0" indent="0" algn="l" defTabSz="914400" rtl="0" eaLnBrk="1" fontAlgn="auto" latinLnBrk="0" hangingPunct="1">
              <a:lnSpc>
                <a:spcPct val="90000"/>
              </a:lnSpc>
              <a:spcBef>
                <a:spcPct val="0"/>
              </a:spcBef>
              <a:spcAft>
                <a:spcPts val="0"/>
              </a:spcAft>
              <a:buClrTx/>
              <a:buSzTx/>
              <a:buFontTx/>
              <a:buNone/>
              <a:tabLst/>
              <a:defRPr/>
            </a:pPr>
            <a:endParaRPr lang="en-US" sz="2000" b="1" dirty="0">
              <a:latin typeface="Arial" pitchFamily="34" charset="0"/>
              <a:ea typeface="+mj-ea"/>
              <a:cs typeface="Arial"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itchFamily="34" charset="0"/>
                <a:ea typeface="+mj-ea"/>
                <a:cs typeface="Arial" pitchFamily="34" charset="0"/>
              </a:rPr>
              <a:t>Optum Technology (United Health Group)</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chemeClr val="tx1"/>
              </a:solidFill>
              <a:effectLst/>
              <a:uLnTx/>
              <a:uFillTx/>
              <a:latin typeface="Arial" pitchFamily="34" charset="0"/>
              <a:ea typeface="+mj-ea"/>
              <a:cs typeface="Arial"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itchFamily="34" charset="0"/>
                <a:ea typeface="+mj-ea"/>
                <a:cs typeface="Arial" pitchFamily="34" charset="0"/>
              </a:rPr>
              <a:t>Developer</a:t>
            </a:r>
            <a:r>
              <a:rPr lang="en-US" sz="2000" b="1" dirty="0">
                <a:latin typeface="Arial" pitchFamily="34" charset="0"/>
                <a:ea typeface="+mj-ea"/>
                <a:cs typeface="Arial" pitchFamily="34" charset="0"/>
              </a:rPr>
              <a:t>, Architect - </a:t>
            </a:r>
            <a:r>
              <a:rPr lang="en-US" sz="2000" b="1" dirty="0" err="1">
                <a:latin typeface="Arial" pitchFamily="34" charset="0"/>
                <a:ea typeface="+mj-ea"/>
                <a:cs typeface="Arial" pitchFamily="34" charset="0"/>
              </a:rPr>
              <a:t>.Net</a:t>
            </a:r>
            <a:r>
              <a:rPr lang="en-US" sz="2000" b="1" dirty="0">
                <a:latin typeface="Arial" pitchFamily="34" charset="0"/>
                <a:ea typeface="+mj-ea"/>
                <a:cs typeface="Arial" pitchFamily="34" charset="0"/>
              </a:rPr>
              <a:t>; Java; Machine Learning</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itchFamily="34" charset="0"/>
                <a:ea typeface="+mj-ea"/>
                <a:cs typeface="Arial" pitchFamily="34" charset="0"/>
              </a:rPr>
              <a:t>TLCP</a:t>
            </a:r>
          </a:p>
          <a:p>
            <a:pPr marL="0" marR="0" lvl="0" indent="0" algn="l" defTabSz="914400" rtl="0" eaLnBrk="1" fontAlgn="auto" latinLnBrk="0" hangingPunct="1">
              <a:lnSpc>
                <a:spcPct val="90000"/>
              </a:lnSpc>
              <a:spcBef>
                <a:spcPct val="0"/>
              </a:spcBef>
              <a:spcAft>
                <a:spcPts val="0"/>
              </a:spcAft>
              <a:buClrTx/>
              <a:buSzTx/>
              <a:buFontTx/>
              <a:buNone/>
              <a:tabLst/>
              <a:defRPr/>
            </a:pPr>
            <a:endParaRPr lang="en-US" sz="2000" b="1" dirty="0">
              <a:latin typeface="Arial" pitchFamily="34" charset="0"/>
              <a:ea typeface="+mj-ea"/>
              <a:cs typeface="Arial"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lang="en-US" sz="2000" b="1" dirty="0">
              <a:latin typeface="Arial" pitchFamily="34" charset="0"/>
              <a:ea typeface="+mj-ea"/>
              <a:cs typeface="Arial"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lang="en-US" sz="2000" b="1" dirty="0">
                <a:latin typeface="Arial" pitchFamily="34" charset="0"/>
                <a:ea typeface="+mj-ea"/>
                <a:cs typeface="Arial" pitchFamily="34" charset="0"/>
              </a:rPr>
              <a:t>Graduate from OSU:</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000" b="1" dirty="0">
                <a:latin typeface="Arial" pitchFamily="34" charset="0"/>
                <a:ea typeface="+mj-ea"/>
                <a:cs typeface="Arial" pitchFamily="34" charset="0"/>
              </a:rPr>
              <a:t>MS: CS, Mechanical Eng., Applied Math</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Arial" pitchFamily="34" charset="0"/>
                <a:ea typeface="+mj-ea"/>
                <a:cs typeface="Arial" pitchFamily="34" charset="0"/>
              </a:rPr>
              <a:t>BS: Mechanics and Applied Math</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600" b="1" i="0" u="none" strike="noStrike" kern="1200" cap="none" spc="0" normalizeH="0" baseline="0" noProof="0" dirty="0">
              <a:ln>
                <a:noFill/>
              </a:ln>
              <a:solidFill>
                <a:schemeClr val="tx1"/>
              </a:solidFill>
              <a:effectLst/>
              <a:uLnTx/>
              <a:uFillTx/>
              <a:latin typeface="Arial" pitchFamily="34" charset="0"/>
              <a:ea typeface="+mj-ea"/>
              <a:cs typeface="Arial"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chemeClr val="tx1"/>
              </a:solidFill>
              <a:effectLst/>
              <a:uLnTx/>
              <a:uFillTx/>
              <a:latin typeface="Arial" pitchFamily="34" charset="0"/>
              <a:ea typeface="+mj-ea"/>
              <a:cs typeface="Arial"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lang="en-US" sz="2000" b="1" dirty="0">
                <a:latin typeface="Arial" pitchFamily="34" charset="0"/>
                <a:ea typeface="+mj-ea"/>
                <a:cs typeface="Arial" pitchFamily="34" charset="0"/>
              </a:rPr>
              <a:t>Hobby: Taiji </a:t>
            </a:r>
            <a:r>
              <a:rPr kumimoji="0" lang="en-US" sz="2000" b="1" i="0" u="none" strike="noStrike" kern="1200" cap="none" spc="0" normalizeH="0" baseline="0" noProof="0" dirty="0">
                <a:ln>
                  <a:noFill/>
                </a:ln>
                <a:solidFill>
                  <a:schemeClr val="tx1"/>
                </a:solidFill>
                <a:effectLst/>
                <a:uLnTx/>
                <a:uFillTx/>
                <a:latin typeface="Arial" pitchFamily="34" charset="0"/>
                <a:ea typeface="+mj-ea"/>
                <a:cs typeface="Arial" pitchFamily="34" charset="0"/>
              </a:rPr>
              <a:t> </a:t>
            </a:r>
          </a:p>
        </p:txBody>
      </p:sp>
    </p:spTree>
    <p:extLst>
      <p:ext uri="{BB962C8B-B14F-4D97-AF65-F5344CB8AC3E}">
        <p14:creationId xmlns:p14="http://schemas.microsoft.com/office/powerpoint/2010/main" val="139463636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457198" y="148859"/>
            <a:ext cx="5422607" cy="914400"/>
          </a:xfrm>
          <a:prstGeom prst="rect">
            <a:avLst/>
          </a:prstGeom>
        </p:spPr>
        <p:txBody>
          <a:bodyPr vert="horz" lIns="91440" tIns="45720" rIns="91440" bIns="45720" rtlCol="0" anchor="t" anchorCtr="0">
            <a:noAutofit/>
          </a:bodyPr>
          <a:lstStyle/>
          <a:p>
            <a:pPr lvl="0">
              <a:lnSpc>
                <a:spcPct val="90000"/>
              </a:lnSpc>
              <a:spcBef>
                <a:spcPct val="0"/>
              </a:spcBef>
            </a:pPr>
            <a:r>
              <a:rPr lang="en-US" sz="2000" dirty="0">
                <a:latin typeface="Arial" pitchFamily="34" charset="0"/>
                <a:cs typeface="Arial" pitchFamily="34" charset="0"/>
              </a:rPr>
              <a:t>Quantum Computing </a:t>
            </a:r>
            <a:r>
              <a:rPr lang="en-US" sz="2000" b="1" dirty="0">
                <a:solidFill>
                  <a:srgbClr val="0070C0"/>
                </a:solidFill>
                <a:latin typeface="Arial" pitchFamily="34" charset="0"/>
                <a:cs typeface="Arial" pitchFamily="34" charset="0"/>
              </a:rPr>
              <a:t>Theory / Concepts</a:t>
            </a:r>
            <a:endParaRPr lang="en-US" sz="800" b="1" dirty="0">
              <a:solidFill>
                <a:srgbClr val="0070C0"/>
              </a:solidFill>
              <a:latin typeface="Arial" pitchFamily="34" charset="0"/>
              <a:ea typeface="+mj-ea"/>
              <a:cs typeface="Arial"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lang="en-US" sz="800" dirty="0">
              <a:latin typeface="Arial" pitchFamily="34" charset="0"/>
              <a:ea typeface="+mj-ea"/>
              <a:cs typeface="Arial"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tx1"/>
                </a:solidFill>
                <a:effectLst/>
                <a:uLnTx/>
                <a:uFillTx/>
                <a:latin typeface="Calibri" pitchFamily="34" charset="0"/>
                <a:ea typeface="+mj-ea"/>
                <a:cs typeface="Calibri" pitchFamily="34" charset="0"/>
              </a:rPr>
              <a:t>Architecture(s)</a:t>
            </a:r>
            <a:r>
              <a:rPr kumimoji="0" lang="en-US" sz="2400" b="1" i="0" u="none" strike="noStrike" kern="1200" cap="none" spc="0" normalizeH="0" noProof="0" dirty="0">
                <a:ln>
                  <a:noFill/>
                </a:ln>
                <a:solidFill>
                  <a:schemeClr val="tx1"/>
                </a:solidFill>
                <a:effectLst/>
                <a:uLnTx/>
                <a:uFillTx/>
                <a:latin typeface="Calibri" pitchFamily="34" charset="0"/>
                <a:ea typeface="+mj-ea"/>
                <a:cs typeface="Calibri" pitchFamily="34" charset="0"/>
              </a:rPr>
              <a:t> - </a:t>
            </a:r>
            <a:r>
              <a:rPr kumimoji="0" lang="en-US" sz="2400" b="1" i="0" u="none" strike="noStrike" kern="1200" cap="none" spc="0" normalizeH="0" noProof="0" dirty="0">
                <a:ln>
                  <a:noFill/>
                </a:ln>
                <a:solidFill>
                  <a:srgbClr val="FF0000"/>
                </a:solidFill>
                <a:effectLst/>
                <a:uLnTx/>
                <a:uFillTx/>
                <a:latin typeface="Calibri" pitchFamily="34" charset="0"/>
                <a:ea typeface="+mj-ea"/>
                <a:cs typeface="Calibri" pitchFamily="34" charset="0"/>
              </a:rPr>
              <a:t>Comparison</a:t>
            </a:r>
            <a:endParaRPr kumimoji="0" lang="en-US" sz="2400" b="1" i="0" u="none" strike="noStrike" kern="1200" cap="none" spc="0" normalizeH="0" baseline="0" noProof="0" dirty="0">
              <a:ln>
                <a:noFill/>
              </a:ln>
              <a:solidFill>
                <a:srgbClr val="FF0000"/>
              </a:solidFill>
              <a:effectLst/>
              <a:uLnTx/>
              <a:uFillTx/>
              <a:latin typeface="Calibri" pitchFamily="34" charset="0"/>
              <a:ea typeface="+mj-ea"/>
              <a:cs typeface="Calibri" pitchFamily="34" charset="0"/>
            </a:endParaRPr>
          </a:p>
        </p:txBody>
      </p:sp>
      <p:pic>
        <p:nvPicPr>
          <p:cNvPr id="1028" name="Picture 4"/>
          <p:cNvPicPr>
            <a:picLocks noChangeAspect="1" noChangeArrowheads="1"/>
          </p:cNvPicPr>
          <p:nvPr/>
        </p:nvPicPr>
        <p:blipFill>
          <a:blip r:embed="rId2"/>
          <a:srcRect/>
          <a:stretch>
            <a:fillRect/>
          </a:stretch>
        </p:blipFill>
        <p:spPr bwMode="auto">
          <a:xfrm>
            <a:off x="127000" y="1320800"/>
            <a:ext cx="8888413" cy="4505842"/>
          </a:xfrm>
          <a:prstGeom prst="rect">
            <a:avLst/>
          </a:prstGeom>
          <a:noFill/>
          <a:ln w="9525">
            <a:noFill/>
            <a:miter lim="800000"/>
            <a:headEnd/>
            <a:tailEnd/>
          </a:ln>
        </p:spPr>
      </p:pic>
    </p:spTree>
    <p:extLst>
      <p:ext uri="{BB962C8B-B14F-4D97-AF65-F5344CB8AC3E}">
        <p14:creationId xmlns:p14="http://schemas.microsoft.com/office/powerpoint/2010/main" val="139463636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457198" y="148859"/>
            <a:ext cx="5018569" cy="914400"/>
          </a:xfrm>
          <a:prstGeom prst="rect">
            <a:avLst/>
          </a:prstGeom>
        </p:spPr>
        <p:txBody>
          <a:bodyPr vert="horz" lIns="91440" tIns="45720" rIns="91440" bIns="45720" rtlCol="0" anchor="t" anchorCtr="0">
            <a:noAutofit/>
          </a:bodyPr>
          <a:lstStyle/>
          <a:p>
            <a:pPr lvl="0">
              <a:lnSpc>
                <a:spcPct val="90000"/>
              </a:lnSpc>
              <a:spcBef>
                <a:spcPct val="0"/>
              </a:spcBef>
            </a:pPr>
            <a:r>
              <a:rPr lang="en-US" sz="2000" dirty="0">
                <a:latin typeface="Arial" pitchFamily="34" charset="0"/>
                <a:cs typeface="Arial" pitchFamily="34" charset="0"/>
              </a:rPr>
              <a:t>Quantum Computing Theory / Concepts</a:t>
            </a:r>
            <a:endParaRPr lang="en-US" sz="800" dirty="0">
              <a:latin typeface="Arial" pitchFamily="34" charset="0"/>
              <a:ea typeface="+mj-ea"/>
              <a:cs typeface="Arial"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lang="en-US" sz="800" dirty="0">
              <a:latin typeface="Arial" pitchFamily="34" charset="0"/>
              <a:ea typeface="+mj-ea"/>
              <a:cs typeface="Arial"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tx1"/>
                </a:solidFill>
                <a:effectLst/>
                <a:uLnTx/>
                <a:uFillTx/>
                <a:latin typeface="Calibri" pitchFamily="34" charset="0"/>
                <a:ea typeface="+mj-ea"/>
                <a:cs typeface="Calibri" pitchFamily="34" charset="0"/>
              </a:rPr>
              <a:t>Waves        </a:t>
            </a:r>
            <a:r>
              <a:rPr kumimoji="0" lang="en-US" sz="2400" i="0" u="none" strike="noStrike" kern="1200" cap="none" spc="0" normalizeH="0" baseline="0" noProof="0" dirty="0">
                <a:ln>
                  <a:noFill/>
                </a:ln>
                <a:solidFill>
                  <a:schemeClr val="tx1"/>
                </a:solidFill>
                <a:effectLst/>
                <a:uLnTx/>
                <a:uFillTx/>
                <a:latin typeface="Calibri" pitchFamily="34" charset="0"/>
                <a:ea typeface="+mj-ea"/>
                <a:cs typeface="Calibri" pitchFamily="34" charset="0"/>
              </a:rPr>
              <a:t>(</a:t>
            </a:r>
            <a:r>
              <a:rPr kumimoji="0" lang="en-US" sz="2000" i="0" u="none" strike="noStrike" kern="1200" cap="none" spc="0" normalizeH="0" baseline="0" noProof="0" dirty="0">
                <a:ln>
                  <a:noFill/>
                </a:ln>
                <a:solidFill>
                  <a:srgbClr val="00549F"/>
                </a:solidFill>
                <a:effectLst/>
                <a:uLnTx/>
                <a:uFillTx/>
                <a:latin typeface="Calibri" pitchFamily="34" charset="0"/>
                <a:ea typeface="+mj-ea"/>
                <a:cs typeface="Calibri" pitchFamily="34" charset="0"/>
              </a:rPr>
              <a:t>Big Problem</a:t>
            </a:r>
            <a:r>
              <a:rPr kumimoji="0" lang="en-US" sz="2000" i="0" u="none" strike="noStrike" kern="1200" cap="none" spc="0" normalizeH="0" baseline="0" noProof="0" dirty="0">
                <a:ln>
                  <a:noFill/>
                </a:ln>
                <a:effectLst/>
                <a:uLnTx/>
                <a:uFillTx/>
                <a:latin typeface="Calibri" pitchFamily="34" charset="0"/>
                <a:ea typeface="+mj-ea"/>
                <a:cs typeface="Calibri" pitchFamily="34" charset="0"/>
              </a:rPr>
              <a:t>:-</a:t>
            </a:r>
            <a:r>
              <a:rPr kumimoji="0" lang="en-US" sz="2000" i="0" u="none" strike="noStrike" kern="1200" cap="none" spc="0" normalizeH="0" baseline="0" noProof="0" dirty="0">
                <a:ln>
                  <a:noFill/>
                </a:ln>
                <a:solidFill>
                  <a:srgbClr val="FF0000"/>
                </a:solidFill>
                <a:effectLst/>
                <a:uLnTx/>
                <a:uFillTx/>
                <a:latin typeface="Calibri" pitchFamily="34" charset="0"/>
                <a:ea typeface="+mj-ea"/>
                <a:cs typeface="Calibri" pitchFamily="34" charset="0"/>
              </a:rPr>
              <a:t> Containment”</a:t>
            </a:r>
            <a:r>
              <a:rPr kumimoji="0" lang="en-US" sz="2000" i="0" u="none" strike="noStrike" kern="1200" cap="none" spc="0" normalizeH="0" baseline="0" noProof="0" dirty="0">
                <a:ln>
                  <a:noFill/>
                </a:ln>
                <a:solidFill>
                  <a:schemeClr val="tx1"/>
                </a:solidFill>
                <a:effectLst/>
                <a:uLnTx/>
                <a:uFillTx/>
                <a:latin typeface="Calibri" pitchFamily="34" charset="0"/>
                <a:ea typeface="+mj-ea"/>
                <a:cs typeface="Calibri" pitchFamily="34" charset="0"/>
              </a:rPr>
              <a:t>)</a:t>
            </a:r>
            <a:endParaRPr kumimoji="0" lang="en-US" sz="2000" b="1" i="0" u="none" strike="noStrike" kern="1200" cap="none" spc="0" normalizeH="0" baseline="0" noProof="0" dirty="0">
              <a:ln>
                <a:noFill/>
              </a:ln>
              <a:solidFill>
                <a:schemeClr val="tx1"/>
              </a:solidFill>
              <a:effectLst/>
              <a:uLnTx/>
              <a:uFillTx/>
              <a:latin typeface="Calibri" pitchFamily="34" charset="0"/>
              <a:ea typeface="+mj-ea"/>
              <a:cs typeface="Calibri" pitchFamily="34" charset="0"/>
            </a:endParaRPr>
          </a:p>
        </p:txBody>
      </p:sp>
      <p:sp>
        <p:nvSpPr>
          <p:cNvPr id="8" name="Title 2"/>
          <p:cNvSpPr txBox="1">
            <a:spLocks/>
          </p:cNvSpPr>
          <p:nvPr/>
        </p:nvSpPr>
        <p:spPr>
          <a:xfrm>
            <a:off x="5677783" y="-53166"/>
            <a:ext cx="3306728" cy="1212115"/>
          </a:xfrm>
          <a:prstGeom prst="rect">
            <a:avLst/>
          </a:prstGeom>
        </p:spPr>
        <p:txBody>
          <a:bodyPr vert="horz" lIns="91440" tIns="45720" rIns="91440" bIns="45720" rtlCol="0" anchor="t" anchorCtr="0">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Calibri" pitchFamily="34" charset="0"/>
                <a:ea typeface="+mj-ea"/>
                <a:cs typeface="Calibri" pitchFamily="34" charset="0"/>
              </a:rPr>
              <a:t>Fundamental Concepts </a:t>
            </a:r>
            <a:r>
              <a:rPr kumimoji="0" lang="en-US" sz="1600" b="1" i="0" u="none" strike="noStrike" kern="1200" cap="none" spc="0" normalizeH="0" noProof="0" dirty="0">
                <a:ln>
                  <a:noFill/>
                </a:ln>
                <a:solidFill>
                  <a:schemeClr val="tx1"/>
                </a:solidFill>
                <a:effectLst/>
                <a:uLnTx/>
                <a:uFillTx/>
                <a:latin typeface="Calibri" pitchFamily="34" charset="0"/>
                <a:ea typeface="+mj-ea"/>
                <a:cs typeface="Calibri" pitchFamily="34" charset="0"/>
              </a:rPr>
              <a:t>in QC Theory</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800" b="1" i="0" u="none" strike="noStrike" kern="1200" cap="none" spc="0" normalizeH="0" noProof="0" dirty="0">
              <a:ln>
                <a:noFill/>
              </a:ln>
              <a:solidFill>
                <a:schemeClr val="tx1"/>
              </a:solidFill>
              <a:effectLst/>
              <a:uLnTx/>
              <a:uFillTx/>
              <a:latin typeface="Calibri" pitchFamily="34" charset="0"/>
              <a:ea typeface="+mj-ea"/>
              <a:cs typeface="Calibri" pitchFamily="34" charset="0"/>
            </a:endParaRPr>
          </a:p>
          <a:p>
            <a:pPr marL="228600" marR="0" lvl="0" indent="-228600" algn="l" defTabSz="914400" rtl="0" eaLnBrk="1" fontAlgn="auto" latinLnBrk="0" hangingPunct="1">
              <a:lnSpc>
                <a:spcPct val="90000"/>
              </a:lnSpc>
              <a:spcBef>
                <a:spcPct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chemeClr val="tx1"/>
                </a:solidFill>
                <a:effectLst/>
                <a:uLnTx/>
                <a:uFillTx/>
                <a:latin typeface="Calibri" pitchFamily="34" charset="0"/>
                <a:ea typeface="+mj-ea"/>
                <a:cs typeface="Calibri" pitchFamily="34" charset="0"/>
              </a:rPr>
              <a:t> Standing Waves</a:t>
            </a:r>
          </a:p>
          <a:p>
            <a:pPr marL="228600" marR="0" lvl="0" indent="-228600" algn="l" defTabSz="914400" rtl="0" eaLnBrk="1" fontAlgn="auto" latinLnBrk="0" hangingPunct="1">
              <a:lnSpc>
                <a:spcPct val="90000"/>
              </a:lnSpc>
              <a:spcBef>
                <a:spcPct val="0"/>
              </a:spcBef>
              <a:spcAft>
                <a:spcPts val="0"/>
              </a:spcAft>
              <a:buClrTx/>
              <a:buSzTx/>
              <a:buFont typeface="+mj-lt"/>
              <a:buAutoNum type="arabicPeriod"/>
              <a:tabLst/>
              <a:defRPr/>
            </a:pPr>
            <a:r>
              <a:rPr lang="en-US" sz="1400" dirty="0">
                <a:latin typeface="Calibri" pitchFamily="34" charset="0"/>
                <a:ea typeface="+mj-ea"/>
                <a:cs typeface="Calibri" pitchFamily="34" charset="0"/>
              </a:rPr>
              <a:t> Period, Amplitude, Phase, Wavelength</a:t>
            </a:r>
          </a:p>
          <a:p>
            <a:pPr marL="228600" marR="0" lvl="0" indent="-228600" algn="l" defTabSz="914400" rtl="0" eaLnBrk="1" fontAlgn="auto" latinLnBrk="0" hangingPunct="1">
              <a:lnSpc>
                <a:spcPct val="90000"/>
              </a:lnSpc>
              <a:spcBef>
                <a:spcPct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chemeClr val="tx1"/>
                </a:solidFill>
                <a:effectLst/>
                <a:uLnTx/>
                <a:uFillTx/>
                <a:latin typeface="Calibri" pitchFamily="34" charset="0"/>
                <a:ea typeface="+mj-ea"/>
                <a:cs typeface="Calibri" pitchFamily="34" charset="0"/>
              </a:rPr>
              <a:t> Superposition</a:t>
            </a:r>
          </a:p>
          <a:p>
            <a:pPr marL="228600" marR="0" lvl="0" indent="-228600" algn="l" defTabSz="914400" rtl="0" eaLnBrk="1" fontAlgn="auto" latinLnBrk="0" hangingPunct="1">
              <a:lnSpc>
                <a:spcPct val="90000"/>
              </a:lnSpc>
              <a:spcBef>
                <a:spcPct val="0"/>
              </a:spcBef>
              <a:spcAft>
                <a:spcPts val="0"/>
              </a:spcAft>
              <a:buClrTx/>
              <a:buSzTx/>
              <a:buFont typeface="+mj-lt"/>
              <a:buAutoNum type="arabicPeriod"/>
              <a:tabLst/>
              <a:defRPr/>
            </a:pPr>
            <a:r>
              <a:rPr lang="en-US" sz="1400" dirty="0">
                <a:latin typeface="Calibri" pitchFamily="34" charset="0"/>
                <a:ea typeface="+mj-ea"/>
                <a:cs typeface="Calibri" pitchFamily="34" charset="0"/>
              </a:rPr>
              <a:t> Interference</a:t>
            </a:r>
            <a:endParaRPr kumimoji="0" lang="en-US" sz="1400" b="0" i="0" u="none" strike="noStrike" kern="1200" cap="none" spc="0" normalizeH="0" baseline="0" noProof="0" dirty="0">
              <a:ln>
                <a:noFill/>
              </a:ln>
              <a:solidFill>
                <a:schemeClr val="tx1"/>
              </a:solidFill>
              <a:effectLst/>
              <a:uLnTx/>
              <a:uFillTx/>
              <a:latin typeface="Calibri" pitchFamily="34" charset="0"/>
              <a:ea typeface="+mj-ea"/>
              <a:cs typeface="Calibri" pitchFamily="34" charset="0"/>
            </a:endParaRPr>
          </a:p>
        </p:txBody>
      </p:sp>
      <p:pic>
        <p:nvPicPr>
          <p:cNvPr id="13315" name="Picture 3"/>
          <p:cNvPicPr>
            <a:picLocks noChangeAspect="1" noChangeArrowheads="1"/>
          </p:cNvPicPr>
          <p:nvPr/>
        </p:nvPicPr>
        <p:blipFill>
          <a:blip r:embed="rId2"/>
          <a:srcRect/>
          <a:stretch>
            <a:fillRect/>
          </a:stretch>
        </p:blipFill>
        <p:spPr bwMode="auto">
          <a:xfrm>
            <a:off x="68370" y="1168699"/>
            <a:ext cx="1207537" cy="1729505"/>
          </a:xfrm>
          <a:prstGeom prst="rect">
            <a:avLst/>
          </a:prstGeom>
          <a:noFill/>
          <a:ln w="9525">
            <a:noFill/>
            <a:miter lim="800000"/>
            <a:headEnd/>
            <a:tailEnd/>
          </a:ln>
        </p:spPr>
      </p:pic>
      <p:pic>
        <p:nvPicPr>
          <p:cNvPr id="13317" name="Picture 5"/>
          <p:cNvPicPr>
            <a:picLocks noChangeAspect="1" noChangeArrowheads="1"/>
          </p:cNvPicPr>
          <p:nvPr/>
        </p:nvPicPr>
        <p:blipFill>
          <a:blip r:embed="rId3"/>
          <a:srcRect/>
          <a:stretch>
            <a:fillRect/>
          </a:stretch>
        </p:blipFill>
        <p:spPr bwMode="auto">
          <a:xfrm>
            <a:off x="1318429" y="1183315"/>
            <a:ext cx="4891163" cy="2702169"/>
          </a:xfrm>
          <a:prstGeom prst="rect">
            <a:avLst/>
          </a:prstGeom>
          <a:noFill/>
          <a:ln w="9525">
            <a:noFill/>
            <a:miter lim="800000"/>
            <a:headEnd/>
            <a:tailEnd/>
          </a:ln>
        </p:spPr>
      </p:pic>
      <p:pic>
        <p:nvPicPr>
          <p:cNvPr id="13319" name="Picture 7"/>
          <p:cNvPicPr>
            <a:picLocks noChangeAspect="1" noChangeArrowheads="1"/>
          </p:cNvPicPr>
          <p:nvPr/>
        </p:nvPicPr>
        <p:blipFill>
          <a:blip r:embed="rId4"/>
          <a:srcRect/>
          <a:stretch>
            <a:fillRect/>
          </a:stretch>
        </p:blipFill>
        <p:spPr bwMode="auto">
          <a:xfrm>
            <a:off x="6212829" y="1271073"/>
            <a:ext cx="2906528" cy="4061440"/>
          </a:xfrm>
          <a:prstGeom prst="rect">
            <a:avLst/>
          </a:prstGeom>
          <a:noFill/>
          <a:ln w="9525">
            <a:noFill/>
            <a:miter lim="800000"/>
            <a:headEnd/>
            <a:tailEnd/>
          </a:ln>
        </p:spPr>
      </p:pic>
      <p:pic>
        <p:nvPicPr>
          <p:cNvPr id="13320" name="Picture 8"/>
          <p:cNvPicPr>
            <a:picLocks noChangeAspect="1" noChangeArrowheads="1"/>
          </p:cNvPicPr>
          <p:nvPr/>
        </p:nvPicPr>
        <p:blipFill>
          <a:blip r:embed="rId5"/>
          <a:srcRect/>
          <a:stretch>
            <a:fillRect/>
          </a:stretch>
        </p:blipFill>
        <p:spPr bwMode="auto">
          <a:xfrm>
            <a:off x="276003" y="3915386"/>
            <a:ext cx="3424127" cy="2014776"/>
          </a:xfrm>
          <a:prstGeom prst="rect">
            <a:avLst/>
          </a:prstGeom>
          <a:noFill/>
          <a:ln w="9525">
            <a:noFill/>
            <a:miter lim="800000"/>
            <a:headEnd/>
            <a:tailEnd/>
          </a:ln>
        </p:spPr>
      </p:pic>
      <p:sp>
        <p:nvSpPr>
          <p:cNvPr id="14" name="Title 2"/>
          <p:cNvSpPr txBox="1">
            <a:spLocks/>
          </p:cNvSpPr>
          <p:nvPr/>
        </p:nvSpPr>
        <p:spPr>
          <a:xfrm>
            <a:off x="141765" y="3405967"/>
            <a:ext cx="1814625" cy="446566"/>
          </a:xfrm>
          <a:prstGeom prst="rect">
            <a:avLst/>
          </a:prstGeom>
        </p:spPr>
        <p:txBody>
          <a:bodyPr vert="horz" lIns="91440" tIns="45720" rIns="91440" bIns="45720" rtlCol="0" anchor="t" anchorCtr="0">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Calibri" pitchFamily="34" charset="0"/>
                <a:ea typeface="+mj-ea"/>
                <a:cs typeface="Calibri" pitchFamily="34" charset="0"/>
              </a:rPr>
              <a:t>Wave Interference</a:t>
            </a:r>
            <a:endParaRPr lang="en-US" sz="1600" dirty="0">
              <a:latin typeface="Calibri" pitchFamily="34" charset="0"/>
              <a:cs typeface="Calibri"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Calibri" pitchFamily="34" charset="0"/>
              <a:ea typeface="+mj-ea"/>
              <a:cs typeface="Calibri" pitchFamily="34" charset="0"/>
            </a:endParaRPr>
          </a:p>
        </p:txBody>
      </p:sp>
      <p:pic>
        <p:nvPicPr>
          <p:cNvPr id="13321" name="Picture 9"/>
          <p:cNvPicPr>
            <a:picLocks noChangeAspect="1" noChangeArrowheads="1"/>
          </p:cNvPicPr>
          <p:nvPr/>
        </p:nvPicPr>
        <p:blipFill>
          <a:blip r:embed="rId6"/>
          <a:srcRect/>
          <a:stretch>
            <a:fillRect/>
          </a:stretch>
        </p:blipFill>
        <p:spPr bwMode="auto">
          <a:xfrm>
            <a:off x="3817087" y="4641023"/>
            <a:ext cx="3444210" cy="2057482"/>
          </a:xfrm>
          <a:prstGeom prst="rect">
            <a:avLst/>
          </a:prstGeom>
          <a:noFill/>
          <a:ln w="9525">
            <a:noFill/>
            <a:miter lim="800000"/>
            <a:headEnd/>
            <a:tailEnd/>
          </a:ln>
        </p:spPr>
      </p:pic>
    </p:spTree>
    <p:extLst>
      <p:ext uri="{BB962C8B-B14F-4D97-AF65-F5344CB8AC3E}">
        <p14:creationId xmlns:p14="http://schemas.microsoft.com/office/powerpoint/2010/main" val="139463636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457198" y="148859"/>
            <a:ext cx="5422607" cy="914400"/>
          </a:xfrm>
          <a:prstGeom prst="rect">
            <a:avLst/>
          </a:prstGeom>
        </p:spPr>
        <p:txBody>
          <a:bodyPr vert="horz" lIns="91440" tIns="45720" rIns="91440" bIns="45720" rtlCol="0" anchor="t" anchorCtr="0">
            <a:noAutofit/>
          </a:bodyPr>
          <a:lstStyle/>
          <a:p>
            <a:pPr lvl="0">
              <a:lnSpc>
                <a:spcPct val="90000"/>
              </a:lnSpc>
              <a:spcBef>
                <a:spcPct val="0"/>
              </a:spcBef>
            </a:pPr>
            <a:r>
              <a:rPr lang="en-US" sz="2000" dirty="0">
                <a:latin typeface="Arial" pitchFamily="34" charset="0"/>
                <a:cs typeface="Arial" pitchFamily="34" charset="0"/>
              </a:rPr>
              <a:t>Quantum Computing </a:t>
            </a:r>
            <a:r>
              <a:rPr lang="en-US" sz="2000" b="1" dirty="0">
                <a:solidFill>
                  <a:srgbClr val="0070C0"/>
                </a:solidFill>
                <a:latin typeface="Arial" pitchFamily="34" charset="0"/>
                <a:cs typeface="Arial" pitchFamily="34" charset="0"/>
              </a:rPr>
              <a:t>Theory / Concepts</a:t>
            </a:r>
            <a:endParaRPr lang="en-US" sz="800" b="1" dirty="0">
              <a:solidFill>
                <a:srgbClr val="0070C0"/>
              </a:solidFill>
              <a:latin typeface="Arial" pitchFamily="34" charset="0"/>
              <a:ea typeface="+mj-ea"/>
              <a:cs typeface="Arial"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lang="en-US" sz="800" dirty="0">
              <a:latin typeface="Arial" pitchFamily="34" charset="0"/>
              <a:ea typeface="+mj-ea"/>
              <a:cs typeface="Arial"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tx1"/>
                </a:solidFill>
                <a:effectLst/>
                <a:uLnTx/>
                <a:uFillTx/>
                <a:latin typeface="Calibri" pitchFamily="34" charset="0"/>
                <a:ea typeface="+mj-ea"/>
                <a:cs typeface="Calibri" pitchFamily="34" charset="0"/>
              </a:rPr>
              <a:t>Waves</a:t>
            </a:r>
          </a:p>
        </p:txBody>
      </p:sp>
      <p:sp>
        <p:nvSpPr>
          <p:cNvPr id="8" name="Title 2"/>
          <p:cNvSpPr txBox="1">
            <a:spLocks/>
          </p:cNvSpPr>
          <p:nvPr/>
        </p:nvSpPr>
        <p:spPr>
          <a:xfrm>
            <a:off x="5677783" y="-53166"/>
            <a:ext cx="3306728" cy="1212115"/>
          </a:xfrm>
          <a:prstGeom prst="rect">
            <a:avLst/>
          </a:prstGeom>
        </p:spPr>
        <p:txBody>
          <a:bodyPr vert="horz" lIns="91440" tIns="45720" rIns="91440" bIns="45720" rtlCol="0" anchor="t" anchorCtr="0">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Calibri" pitchFamily="34" charset="0"/>
                <a:ea typeface="+mj-ea"/>
                <a:cs typeface="Calibri" pitchFamily="34" charset="0"/>
              </a:rPr>
              <a:t>Fundamental Concepts </a:t>
            </a:r>
            <a:r>
              <a:rPr kumimoji="0" lang="en-US" sz="1600" b="1" i="0" u="none" strike="noStrike" kern="1200" cap="none" spc="0" normalizeH="0" noProof="0" dirty="0">
                <a:ln>
                  <a:noFill/>
                </a:ln>
                <a:solidFill>
                  <a:schemeClr val="tx1"/>
                </a:solidFill>
                <a:effectLst/>
                <a:uLnTx/>
                <a:uFillTx/>
                <a:latin typeface="Calibri" pitchFamily="34" charset="0"/>
                <a:ea typeface="+mj-ea"/>
                <a:cs typeface="Calibri" pitchFamily="34" charset="0"/>
              </a:rPr>
              <a:t>in QC Theory</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800" b="1" i="0" u="none" strike="noStrike" kern="1200" cap="none" spc="0" normalizeH="0" noProof="0" dirty="0">
              <a:ln>
                <a:noFill/>
              </a:ln>
              <a:solidFill>
                <a:schemeClr val="tx1"/>
              </a:solidFill>
              <a:effectLst/>
              <a:uLnTx/>
              <a:uFillTx/>
              <a:latin typeface="Calibri" pitchFamily="34" charset="0"/>
              <a:ea typeface="+mj-ea"/>
              <a:cs typeface="Calibri" pitchFamily="34" charset="0"/>
            </a:endParaRPr>
          </a:p>
          <a:p>
            <a:pPr marL="228600" marR="0" lvl="0" indent="-228600" algn="l" defTabSz="914400" rtl="0" eaLnBrk="1" fontAlgn="auto" latinLnBrk="0" hangingPunct="1">
              <a:lnSpc>
                <a:spcPct val="90000"/>
              </a:lnSpc>
              <a:spcBef>
                <a:spcPct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chemeClr val="tx1"/>
                </a:solidFill>
                <a:effectLst/>
                <a:uLnTx/>
                <a:uFillTx/>
                <a:latin typeface="Calibri" pitchFamily="34" charset="0"/>
                <a:ea typeface="+mj-ea"/>
                <a:cs typeface="Calibri" pitchFamily="34" charset="0"/>
              </a:rPr>
              <a:t> Standing Waves</a:t>
            </a:r>
          </a:p>
          <a:p>
            <a:pPr marL="228600" marR="0" lvl="0" indent="-228600" algn="l" defTabSz="914400" rtl="0" eaLnBrk="1" fontAlgn="auto" latinLnBrk="0" hangingPunct="1">
              <a:lnSpc>
                <a:spcPct val="90000"/>
              </a:lnSpc>
              <a:spcBef>
                <a:spcPct val="0"/>
              </a:spcBef>
              <a:spcAft>
                <a:spcPts val="0"/>
              </a:spcAft>
              <a:buClrTx/>
              <a:buSzTx/>
              <a:buFont typeface="+mj-lt"/>
              <a:buAutoNum type="arabicPeriod"/>
              <a:tabLst/>
              <a:defRPr/>
            </a:pPr>
            <a:r>
              <a:rPr lang="en-US" sz="1400" dirty="0">
                <a:latin typeface="Calibri" pitchFamily="34" charset="0"/>
                <a:ea typeface="+mj-ea"/>
                <a:cs typeface="Calibri" pitchFamily="34" charset="0"/>
              </a:rPr>
              <a:t> Period, Amplitude, Phase, Wavelength</a:t>
            </a:r>
          </a:p>
          <a:p>
            <a:pPr marL="228600" marR="0" lvl="0" indent="-228600" algn="l" defTabSz="914400" rtl="0" eaLnBrk="1" fontAlgn="auto" latinLnBrk="0" hangingPunct="1">
              <a:lnSpc>
                <a:spcPct val="90000"/>
              </a:lnSpc>
              <a:spcBef>
                <a:spcPct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chemeClr val="tx1"/>
                </a:solidFill>
                <a:effectLst/>
                <a:uLnTx/>
                <a:uFillTx/>
                <a:latin typeface="Calibri" pitchFamily="34" charset="0"/>
                <a:ea typeface="+mj-ea"/>
                <a:cs typeface="Calibri" pitchFamily="34" charset="0"/>
              </a:rPr>
              <a:t> Superposition</a:t>
            </a:r>
          </a:p>
          <a:p>
            <a:pPr marL="228600" marR="0" lvl="0" indent="-228600" algn="l" defTabSz="914400" rtl="0" eaLnBrk="1" fontAlgn="auto" latinLnBrk="0" hangingPunct="1">
              <a:lnSpc>
                <a:spcPct val="90000"/>
              </a:lnSpc>
              <a:spcBef>
                <a:spcPct val="0"/>
              </a:spcBef>
              <a:spcAft>
                <a:spcPts val="0"/>
              </a:spcAft>
              <a:buClrTx/>
              <a:buSzTx/>
              <a:buFont typeface="+mj-lt"/>
              <a:buAutoNum type="arabicPeriod"/>
              <a:tabLst/>
              <a:defRPr/>
            </a:pPr>
            <a:r>
              <a:rPr lang="en-US" sz="1400" dirty="0">
                <a:latin typeface="Calibri" pitchFamily="34" charset="0"/>
                <a:ea typeface="+mj-ea"/>
                <a:cs typeface="Calibri" pitchFamily="34" charset="0"/>
              </a:rPr>
              <a:t> Interference</a:t>
            </a:r>
            <a:endParaRPr kumimoji="0" lang="en-US" sz="1400" b="0" i="0" u="none" strike="noStrike" kern="1200" cap="none" spc="0" normalizeH="0" baseline="0" noProof="0" dirty="0">
              <a:ln>
                <a:noFill/>
              </a:ln>
              <a:solidFill>
                <a:schemeClr val="tx1"/>
              </a:solidFill>
              <a:effectLst/>
              <a:uLnTx/>
              <a:uFillTx/>
              <a:latin typeface="Calibri" pitchFamily="34" charset="0"/>
              <a:ea typeface="+mj-ea"/>
              <a:cs typeface="Calibri" pitchFamily="34" charset="0"/>
            </a:endParaRPr>
          </a:p>
        </p:txBody>
      </p:sp>
      <p:pic>
        <p:nvPicPr>
          <p:cNvPr id="14338" name="Picture 2"/>
          <p:cNvPicPr>
            <a:picLocks noChangeAspect="1" noChangeArrowheads="1"/>
          </p:cNvPicPr>
          <p:nvPr/>
        </p:nvPicPr>
        <p:blipFill>
          <a:blip r:embed="rId2"/>
          <a:srcRect/>
          <a:stretch>
            <a:fillRect/>
          </a:stretch>
        </p:blipFill>
        <p:spPr bwMode="auto">
          <a:xfrm>
            <a:off x="391041" y="1240465"/>
            <a:ext cx="3596659" cy="2523462"/>
          </a:xfrm>
          <a:prstGeom prst="rect">
            <a:avLst/>
          </a:prstGeom>
          <a:noFill/>
          <a:ln w="9525">
            <a:noFill/>
            <a:miter lim="800000"/>
            <a:headEnd/>
            <a:tailEnd/>
          </a:ln>
        </p:spPr>
      </p:pic>
      <p:sp>
        <p:nvSpPr>
          <p:cNvPr id="11" name="Rectangle 10"/>
          <p:cNvSpPr/>
          <p:nvPr/>
        </p:nvSpPr>
        <p:spPr>
          <a:xfrm>
            <a:off x="4401880" y="1198741"/>
            <a:ext cx="4572000" cy="3293209"/>
          </a:xfrm>
          <a:prstGeom prst="rect">
            <a:avLst/>
          </a:prstGeom>
        </p:spPr>
        <p:txBody>
          <a:bodyPr>
            <a:spAutoFit/>
          </a:bodyPr>
          <a:lstStyle/>
          <a:p>
            <a:r>
              <a:rPr lang="en-US" sz="1600" b="1" dirty="0">
                <a:latin typeface="Calibri" pitchFamily="34" charset="0"/>
                <a:cs typeface="Calibri" pitchFamily="34" charset="0"/>
              </a:rPr>
              <a:t>Superposition</a:t>
            </a:r>
          </a:p>
          <a:p>
            <a:pPr lvl="1"/>
            <a:r>
              <a:rPr lang="en-US" sz="1600" dirty="0">
                <a:latin typeface="Calibri" pitchFamily="34" charset="0"/>
                <a:cs typeface="Calibri" pitchFamily="34" charset="0"/>
              </a:rPr>
              <a:t>One of the most important concepts you must grasp to understand quantum computing is the superposition and interference of waves. Since waves are moving through space, you can have more than one wave passing through one place at the same time. When that happens, </a:t>
            </a:r>
            <a:r>
              <a:rPr lang="en-US" sz="1600" b="1" dirty="0">
                <a:latin typeface="Calibri" pitchFamily="34" charset="0"/>
                <a:cs typeface="Calibri" pitchFamily="34" charset="0"/>
              </a:rPr>
              <a:t>the wave add up</a:t>
            </a:r>
            <a:r>
              <a:rPr lang="en-US" sz="1600" dirty="0">
                <a:latin typeface="Calibri" pitchFamily="34" charset="0"/>
                <a:cs typeface="Calibri" pitchFamily="34" charset="0"/>
              </a:rPr>
              <a:t>, or </a:t>
            </a:r>
            <a:r>
              <a:rPr lang="en-US" sz="1600" b="1" dirty="0">
                <a:latin typeface="Calibri" pitchFamily="34" charset="0"/>
                <a:cs typeface="Calibri" pitchFamily="34" charset="0"/>
              </a:rPr>
              <a:t>superimpose</a:t>
            </a:r>
            <a:r>
              <a:rPr lang="en-US" sz="1600" dirty="0">
                <a:latin typeface="Calibri" pitchFamily="34" charset="0"/>
                <a:cs typeface="Calibri" pitchFamily="34" charset="0"/>
              </a:rPr>
              <a:t> on one another.</a:t>
            </a:r>
          </a:p>
          <a:p>
            <a:pPr lvl="1"/>
            <a:endParaRPr lang="en-US" sz="1600" dirty="0">
              <a:latin typeface="Calibri" pitchFamily="34" charset="0"/>
              <a:cs typeface="Calibri" pitchFamily="34" charset="0"/>
            </a:endParaRPr>
          </a:p>
          <a:p>
            <a:r>
              <a:rPr lang="en-US" sz="1600" b="1" dirty="0">
                <a:latin typeface="Calibri" pitchFamily="34" charset="0"/>
                <a:cs typeface="Calibri" pitchFamily="34" charset="0"/>
              </a:rPr>
              <a:t>Interference</a:t>
            </a:r>
          </a:p>
          <a:p>
            <a:pPr lvl="1"/>
            <a:r>
              <a:rPr lang="en-US" sz="1600" dirty="0">
                <a:latin typeface="Calibri" pitchFamily="34" charset="0"/>
                <a:cs typeface="Calibri" pitchFamily="34" charset="0"/>
              </a:rPr>
              <a:t>When more than one wave pass through the same space at the same time.</a:t>
            </a:r>
          </a:p>
          <a:p>
            <a:pPr lvl="1"/>
            <a:r>
              <a:rPr lang="en-US" sz="1600" b="1" dirty="0">
                <a:latin typeface="Calibri" pitchFamily="34" charset="0"/>
                <a:cs typeface="Calibri" pitchFamily="34" charset="0"/>
              </a:rPr>
              <a:t>1, 2 and N</a:t>
            </a:r>
            <a:r>
              <a:rPr lang="en-US" sz="1600" dirty="0">
                <a:latin typeface="Calibri" pitchFamily="34" charset="0"/>
                <a:cs typeface="Calibri" pitchFamily="34" charset="0"/>
              </a:rPr>
              <a:t> dimensional Interferences. </a:t>
            </a:r>
          </a:p>
        </p:txBody>
      </p:sp>
      <p:pic>
        <p:nvPicPr>
          <p:cNvPr id="14339" name="Picture 3"/>
          <p:cNvPicPr>
            <a:picLocks noChangeAspect="1" noChangeArrowheads="1"/>
          </p:cNvPicPr>
          <p:nvPr/>
        </p:nvPicPr>
        <p:blipFill>
          <a:blip r:embed="rId3"/>
          <a:srcRect/>
          <a:stretch>
            <a:fillRect/>
          </a:stretch>
        </p:blipFill>
        <p:spPr bwMode="auto">
          <a:xfrm>
            <a:off x="244549" y="4393100"/>
            <a:ext cx="4617078" cy="1592439"/>
          </a:xfrm>
          <a:prstGeom prst="rect">
            <a:avLst/>
          </a:prstGeom>
          <a:noFill/>
          <a:ln w="9525">
            <a:noFill/>
            <a:miter lim="800000"/>
            <a:headEnd/>
            <a:tailEnd/>
          </a:ln>
        </p:spPr>
      </p:pic>
    </p:spTree>
    <p:extLst>
      <p:ext uri="{BB962C8B-B14F-4D97-AF65-F5344CB8AC3E}">
        <p14:creationId xmlns:p14="http://schemas.microsoft.com/office/powerpoint/2010/main" val="139463636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457198" y="148859"/>
            <a:ext cx="5422607" cy="914400"/>
          </a:xfrm>
          <a:prstGeom prst="rect">
            <a:avLst/>
          </a:prstGeom>
        </p:spPr>
        <p:txBody>
          <a:bodyPr vert="horz" lIns="91440" tIns="45720" rIns="91440" bIns="45720" rtlCol="0" anchor="t" anchorCtr="0">
            <a:noAutofit/>
          </a:bodyPr>
          <a:lstStyle/>
          <a:p>
            <a:pPr lvl="0">
              <a:lnSpc>
                <a:spcPct val="90000"/>
              </a:lnSpc>
              <a:spcBef>
                <a:spcPct val="0"/>
              </a:spcBef>
            </a:pPr>
            <a:r>
              <a:rPr lang="en-US" sz="2000" dirty="0">
                <a:latin typeface="Arial" pitchFamily="34" charset="0"/>
                <a:cs typeface="Arial" pitchFamily="34" charset="0"/>
              </a:rPr>
              <a:t>Quantum Computing </a:t>
            </a:r>
            <a:r>
              <a:rPr lang="en-US" sz="2000" b="1" dirty="0">
                <a:solidFill>
                  <a:srgbClr val="0070C0"/>
                </a:solidFill>
                <a:latin typeface="Arial" pitchFamily="34" charset="0"/>
                <a:cs typeface="Arial" pitchFamily="34" charset="0"/>
              </a:rPr>
              <a:t>Theory / Concepts</a:t>
            </a:r>
            <a:endParaRPr lang="en-US" sz="800" b="1" dirty="0">
              <a:solidFill>
                <a:srgbClr val="0070C0"/>
              </a:solidFill>
              <a:latin typeface="Arial" pitchFamily="34" charset="0"/>
              <a:ea typeface="+mj-ea"/>
              <a:cs typeface="Arial"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lang="en-US" sz="800" dirty="0">
              <a:latin typeface="Arial" pitchFamily="34" charset="0"/>
              <a:ea typeface="+mj-ea"/>
              <a:cs typeface="Arial"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tx1"/>
                </a:solidFill>
                <a:effectLst/>
                <a:uLnTx/>
                <a:uFillTx/>
                <a:latin typeface="Calibri" pitchFamily="34" charset="0"/>
                <a:ea typeface="+mj-ea"/>
                <a:cs typeface="Calibri" pitchFamily="34" charset="0"/>
              </a:rPr>
              <a:t>Waves</a:t>
            </a:r>
          </a:p>
        </p:txBody>
      </p:sp>
      <p:sp>
        <p:nvSpPr>
          <p:cNvPr id="8" name="Title 2"/>
          <p:cNvSpPr txBox="1">
            <a:spLocks/>
          </p:cNvSpPr>
          <p:nvPr/>
        </p:nvSpPr>
        <p:spPr>
          <a:xfrm>
            <a:off x="5677783" y="-53165"/>
            <a:ext cx="3306728" cy="744282"/>
          </a:xfrm>
          <a:prstGeom prst="rect">
            <a:avLst/>
          </a:prstGeom>
        </p:spPr>
        <p:txBody>
          <a:bodyPr vert="horz" lIns="91440" tIns="45720" rIns="91440" bIns="45720" rtlCol="0" anchor="t" anchorCtr="0">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Calibri" pitchFamily="34" charset="0"/>
                <a:ea typeface="+mj-ea"/>
                <a:cs typeface="Calibri" pitchFamily="34" charset="0"/>
              </a:rPr>
              <a:t>Fundamental Concepts </a:t>
            </a:r>
            <a:r>
              <a:rPr kumimoji="0" lang="en-US" sz="1600" b="1" i="0" u="none" strike="noStrike" kern="1200" cap="none" spc="0" normalizeH="0" noProof="0" dirty="0">
                <a:ln>
                  <a:noFill/>
                </a:ln>
                <a:solidFill>
                  <a:schemeClr val="tx1"/>
                </a:solidFill>
                <a:effectLst/>
                <a:uLnTx/>
                <a:uFillTx/>
                <a:latin typeface="Calibri" pitchFamily="34" charset="0"/>
                <a:ea typeface="+mj-ea"/>
                <a:cs typeface="Calibri" pitchFamily="34" charset="0"/>
              </a:rPr>
              <a:t>in QC Theory</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800" b="1" i="0" u="none" strike="noStrike" kern="1200" cap="none" spc="0" normalizeH="0" noProof="0" dirty="0">
              <a:ln>
                <a:noFill/>
              </a:ln>
              <a:solidFill>
                <a:schemeClr val="tx1"/>
              </a:solidFill>
              <a:effectLst/>
              <a:uLnTx/>
              <a:uFillTx/>
              <a:latin typeface="Calibri" pitchFamily="34" charset="0"/>
              <a:ea typeface="+mj-ea"/>
              <a:cs typeface="Calibri" pitchFamily="34" charset="0"/>
            </a:endParaRPr>
          </a:p>
          <a:p>
            <a:pPr marL="228600" marR="0" lvl="0" indent="-228600" algn="l" defTabSz="914400" rtl="0" eaLnBrk="1" fontAlgn="auto" latinLnBrk="0" hangingPunct="1">
              <a:lnSpc>
                <a:spcPct val="90000"/>
              </a:lnSpc>
              <a:spcBef>
                <a:spcPct val="0"/>
              </a:spcBef>
              <a:spcAft>
                <a:spcPts val="0"/>
              </a:spcAft>
              <a:buClrTx/>
              <a:buSzTx/>
              <a:buFont typeface="Arial" pitchFamily="34" charset="0"/>
              <a:buChar char="•"/>
              <a:tabLst/>
              <a:defRPr/>
            </a:pPr>
            <a:r>
              <a:rPr kumimoji="0" lang="en-US" sz="1600" b="0" i="0" u="none" strike="noStrike" kern="1200" cap="none" spc="0" normalizeH="0" baseline="0" noProof="0" dirty="0">
                <a:ln>
                  <a:noFill/>
                </a:ln>
                <a:solidFill>
                  <a:schemeClr val="tx1"/>
                </a:solidFill>
                <a:effectLst/>
                <a:uLnTx/>
                <a:uFillTx/>
                <a:latin typeface="Calibri" pitchFamily="34" charset="0"/>
                <a:ea typeface="+mj-ea"/>
                <a:cs typeface="Calibri" pitchFamily="34" charset="0"/>
              </a:rPr>
              <a:t> Wave</a:t>
            </a:r>
            <a:r>
              <a:rPr kumimoji="0" lang="en-US" sz="1600" b="1" i="0" u="none" strike="noStrike" kern="1200" cap="none" spc="0" normalizeH="0" baseline="0" noProof="0" dirty="0">
                <a:ln>
                  <a:noFill/>
                </a:ln>
                <a:solidFill>
                  <a:srgbClr val="FF0000"/>
                </a:solidFill>
                <a:effectLst/>
                <a:uLnTx/>
                <a:uFillTx/>
                <a:latin typeface="Calibri" pitchFamily="34" charset="0"/>
                <a:ea typeface="+mj-ea"/>
                <a:cs typeface="Calibri" pitchFamily="34" charset="0"/>
              </a:rPr>
              <a:t> Function</a:t>
            </a:r>
          </a:p>
        </p:txBody>
      </p:sp>
      <p:sp>
        <p:nvSpPr>
          <p:cNvPr id="11" name="Rectangle 10"/>
          <p:cNvSpPr/>
          <p:nvPr/>
        </p:nvSpPr>
        <p:spPr>
          <a:xfrm>
            <a:off x="6411433" y="1156211"/>
            <a:ext cx="2424223" cy="1815882"/>
          </a:xfrm>
          <a:prstGeom prst="rect">
            <a:avLst/>
          </a:prstGeom>
        </p:spPr>
        <p:txBody>
          <a:bodyPr wrap="square">
            <a:spAutoFit/>
          </a:bodyPr>
          <a:lstStyle/>
          <a:p>
            <a:r>
              <a:rPr lang="en-US" sz="1400" b="1" dirty="0"/>
              <a:t>Schrodinger’s Equation </a:t>
            </a:r>
          </a:p>
          <a:p>
            <a:endParaRPr lang="en-US" sz="1400" dirty="0"/>
          </a:p>
          <a:p>
            <a:r>
              <a:rPr lang="en-US" sz="1200" u="sng" dirty="0"/>
              <a:t>Generates</a:t>
            </a:r>
            <a:r>
              <a:rPr lang="en-US" sz="1200" dirty="0"/>
              <a:t> (</a:t>
            </a:r>
            <a:r>
              <a:rPr lang="en-US" sz="1200" i="1" dirty="0"/>
              <a:t>describes</a:t>
            </a:r>
            <a:r>
              <a:rPr lang="en-US" sz="1200" dirty="0"/>
              <a:t>) the wave function.</a:t>
            </a:r>
          </a:p>
          <a:p>
            <a:endParaRPr lang="en-US" sz="1200" dirty="0"/>
          </a:p>
          <a:p>
            <a:pPr>
              <a:buFont typeface="Arial" pitchFamily="34" charset="0"/>
              <a:buChar char="•"/>
            </a:pPr>
            <a:r>
              <a:rPr lang="en-US" sz="1200" dirty="0"/>
              <a:t> (Still disagreement among researchers and theorists)</a:t>
            </a:r>
          </a:p>
          <a:p>
            <a:pPr>
              <a:buFont typeface="Arial" pitchFamily="34" charset="0"/>
              <a:buChar char="•"/>
            </a:pPr>
            <a:endParaRPr lang="en-US" sz="1200" dirty="0">
              <a:latin typeface="Calibri" pitchFamily="34" charset="0"/>
              <a:cs typeface="Calibri" pitchFamily="34" charset="0"/>
            </a:endParaRPr>
          </a:p>
          <a:p>
            <a:pPr>
              <a:buFont typeface="Arial" pitchFamily="34" charset="0"/>
              <a:buChar char="•"/>
            </a:pPr>
            <a:r>
              <a:rPr lang="en-US" sz="1200" dirty="0">
                <a:latin typeface="Calibri" pitchFamily="34" charset="0"/>
                <a:cs typeface="Calibri" pitchFamily="34" charset="0"/>
              </a:rPr>
              <a:t> </a:t>
            </a:r>
            <a:r>
              <a:rPr lang="en-US" sz="1200" b="1" dirty="0">
                <a:latin typeface="Calibri" pitchFamily="34" charset="0"/>
                <a:cs typeface="Calibri" pitchFamily="34" charset="0"/>
              </a:rPr>
              <a:t>Schrodinger’s Cat = Superposition</a:t>
            </a:r>
          </a:p>
        </p:txBody>
      </p:sp>
      <p:pic>
        <p:nvPicPr>
          <p:cNvPr id="15362" name="Picture 2"/>
          <p:cNvPicPr>
            <a:picLocks noChangeAspect="1" noChangeArrowheads="1"/>
          </p:cNvPicPr>
          <p:nvPr/>
        </p:nvPicPr>
        <p:blipFill>
          <a:blip r:embed="rId2"/>
          <a:srcRect/>
          <a:stretch>
            <a:fillRect/>
          </a:stretch>
        </p:blipFill>
        <p:spPr bwMode="auto">
          <a:xfrm>
            <a:off x="110445" y="1185973"/>
            <a:ext cx="6348413" cy="4762500"/>
          </a:xfrm>
          <a:prstGeom prst="rect">
            <a:avLst/>
          </a:prstGeom>
          <a:noFill/>
          <a:ln w="9525">
            <a:noFill/>
            <a:miter lim="800000"/>
            <a:headEnd/>
            <a:tailEnd/>
          </a:ln>
        </p:spPr>
      </p:pic>
      <p:pic>
        <p:nvPicPr>
          <p:cNvPr id="3074" name="Picture 2"/>
          <p:cNvPicPr>
            <a:picLocks noChangeAspect="1" noChangeArrowheads="1"/>
          </p:cNvPicPr>
          <p:nvPr/>
        </p:nvPicPr>
        <p:blipFill>
          <a:blip r:embed="rId3"/>
          <a:srcRect/>
          <a:stretch>
            <a:fillRect/>
          </a:stretch>
        </p:blipFill>
        <p:spPr bwMode="auto">
          <a:xfrm>
            <a:off x="6670363" y="3081865"/>
            <a:ext cx="1961402" cy="2620433"/>
          </a:xfrm>
          <a:prstGeom prst="rect">
            <a:avLst/>
          </a:prstGeom>
          <a:noFill/>
          <a:ln w="9525">
            <a:noFill/>
            <a:miter lim="800000"/>
            <a:headEnd/>
            <a:tailEnd/>
          </a:ln>
          <a:effectLst>
            <a:outerShdw blurRad="50800" dist="38100" dir="2700000" sx="104000" sy="104000" algn="tl" rotWithShape="0">
              <a:prstClr val="black">
                <a:alpha val="40000"/>
              </a:prstClr>
            </a:outerShdw>
          </a:effectLst>
        </p:spPr>
      </p:pic>
    </p:spTree>
    <p:extLst>
      <p:ext uri="{BB962C8B-B14F-4D97-AF65-F5344CB8AC3E}">
        <p14:creationId xmlns:p14="http://schemas.microsoft.com/office/powerpoint/2010/main" val="139463636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457198" y="148859"/>
            <a:ext cx="5422607" cy="914400"/>
          </a:xfrm>
          <a:prstGeom prst="rect">
            <a:avLst/>
          </a:prstGeom>
        </p:spPr>
        <p:txBody>
          <a:bodyPr vert="horz" lIns="91440" tIns="45720" rIns="91440" bIns="45720" rtlCol="0" anchor="t" anchorCtr="0">
            <a:noAutofit/>
          </a:bodyPr>
          <a:lstStyle/>
          <a:p>
            <a:pPr lvl="0">
              <a:lnSpc>
                <a:spcPct val="90000"/>
              </a:lnSpc>
              <a:spcBef>
                <a:spcPct val="0"/>
              </a:spcBef>
            </a:pPr>
            <a:r>
              <a:rPr lang="en-US" sz="2000" dirty="0">
                <a:latin typeface="Arial" pitchFamily="34" charset="0"/>
                <a:cs typeface="Arial" pitchFamily="34" charset="0"/>
              </a:rPr>
              <a:t>Quantum Computing </a:t>
            </a:r>
            <a:r>
              <a:rPr lang="en-US" sz="2000" b="1" dirty="0">
                <a:solidFill>
                  <a:srgbClr val="0070C0"/>
                </a:solidFill>
                <a:latin typeface="Arial" pitchFamily="34" charset="0"/>
                <a:cs typeface="Arial" pitchFamily="34" charset="0"/>
              </a:rPr>
              <a:t>Theory / Concepts</a:t>
            </a:r>
            <a:endParaRPr lang="en-US" sz="800" b="1" dirty="0">
              <a:solidFill>
                <a:srgbClr val="0070C0"/>
              </a:solidFill>
              <a:latin typeface="Arial" pitchFamily="34" charset="0"/>
              <a:ea typeface="+mj-ea"/>
              <a:cs typeface="Arial"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lang="en-US" sz="800" dirty="0">
              <a:latin typeface="Arial" pitchFamily="34" charset="0"/>
              <a:ea typeface="+mj-ea"/>
              <a:cs typeface="Arial"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tx1"/>
                </a:solidFill>
                <a:effectLst/>
                <a:uLnTx/>
                <a:uFillTx/>
                <a:latin typeface="Calibri" pitchFamily="34" charset="0"/>
                <a:ea typeface="+mj-ea"/>
                <a:cs typeface="Calibri" pitchFamily="34" charset="0"/>
              </a:rPr>
              <a:t>Waves</a:t>
            </a:r>
          </a:p>
        </p:txBody>
      </p:sp>
      <p:sp>
        <p:nvSpPr>
          <p:cNvPr id="8" name="Title 2"/>
          <p:cNvSpPr txBox="1">
            <a:spLocks/>
          </p:cNvSpPr>
          <p:nvPr/>
        </p:nvSpPr>
        <p:spPr>
          <a:xfrm>
            <a:off x="5677783" y="-53165"/>
            <a:ext cx="3306728" cy="744282"/>
          </a:xfrm>
          <a:prstGeom prst="rect">
            <a:avLst/>
          </a:prstGeom>
        </p:spPr>
        <p:txBody>
          <a:bodyPr vert="horz" lIns="91440" tIns="45720" rIns="91440" bIns="45720" rtlCol="0" anchor="t" anchorCtr="0">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Calibri" pitchFamily="34" charset="0"/>
                <a:ea typeface="+mj-ea"/>
                <a:cs typeface="Calibri" pitchFamily="34" charset="0"/>
              </a:rPr>
              <a:t>Fundamental Concepts </a:t>
            </a:r>
            <a:r>
              <a:rPr kumimoji="0" lang="en-US" sz="1600" b="1" i="0" u="none" strike="noStrike" kern="1200" cap="none" spc="0" normalizeH="0" noProof="0" dirty="0">
                <a:ln>
                  <a:noFill/>
                </a:ln>
                <a:solidFill>
                  <a:schemeClr val="tx1"/>
                </a:solidFill>
                <a:effectLst/>
                <a:uLnTx/>
                <a:uFillTx/>
                <a:latin typeface="Calibri" pitchFamily="34" charset="0"/>
                <a:ea typeface="+mj-ea"/>
                <a:cs typeface="Calibri" pitchFamily="34" charset="0"/>
              </a:rPr>
              <a:t>in QC Theory</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800" b="1" i="0" u="none" strike="noStrike" kern="1200" cap="none" spc="0" normalizeH="0" noProof="0" dirty="0">
              <a:ln>
                <a:noFill/>
              </a:ln>
              <a:solidFill>
                <a:schemeClr val="tx1"/>
              </a:solidFill>
              <a:effectLst/>
              <a:uLnTx/>
              <a:uFillTx/>
              <a:latin typeface="Calibri" pitchFamily="34" charset="0"/>
              <a:ea typeface="+mj-ea"/>
              <a:cs typeface="Calibri" pitchFamily="34" charset="0"/>
            </a:endParaRPr>
          </a:p>
          <a:p>
            <a:pPr marL="228600" marR="0" lvl="0" indent="-228600" algn="l" defTabSz="914400" rtl="0" eaLnBrk="1" fontAlgn="auto" latinLnBrk="0" hangingPunct="1">
              <a:lnSpc>
                <a:spcPct val="90000"/>
              </a:lnSpc>
              <a:spcBef>
                <a:spcPct val="0"/>
              </a:spcBef>
              <a:spcAft>
                <a:spcPts val="0"/>
              </a:spcAft>
              <a:buClrTx/>
              <a:buSzTx/>
              <a:buFont typeface="Arial" pitchFamily="34" charset="0"/>
              <a:buChar char="•"/>
              <a:tabLst/>
              <a:defRPr/>
            </a:pPr>
            <a:r>
              <a:rPr kumimoji="0" lang="en-US" sz="1400" b="0" i="0" u="none" strike="noStrike" kern="1200" cap="none" spc="0" normalizeH="0" baseline="0" noProof="0" dirty="0">
                <a:ln>
                  <a:noFill/>
                </a:ln>
                <a:solidFill>
                  <a:schemeClr val="tx1"/>
                </a:solidFill>
                <a:effectLst/>
                <a:uLnTx/>
                <a:uFillTx/>
                <a:latin typeface="Calibri" pitchFamily="34" charset="0"/>
                <a:ea typeface="+mj-ea"/>
                <a:cs typeface="Calibri" pitchFamily="34" charset="0"/>
              </a:rPr>
              <a:t> </a:t>
            </a:r>
            <a:r>
              <a:rPr kumimoji="0" lang="en-US" sz="1600" b="0" i="0" u="none" strike="noStrike" kern="1200" cap="none" spc="0" normalizeH="0" baseline="0" noProof="0" dirty="0">
                <a:ln>
                  <a:noFill/>
                </a:ln>
                <a:solidFill>
                  <a:schemeClr val="tx1"/>
                </a:solidFill>
                <a:effectLst/>
                <a:uLnTx/>
                <a:uFillTx/>
                <a:latin typeface="Calibri" pitchFamily="34" charset="0"/>
                <a:ea typeface="+mj-ea"/>
                <a:cs typeface="Calibri" pitchFamily="34" charset="0"/>
              </a:rPr>
              <a:t>Wave</a:t>
            </a:r>
            <a:r>
              <a:rPr kumimoji="0" lang="en-US" sz="1600" b="1" i="0" u="none" strike="noStrike" kern="1200" cap="none" spc="0" normalizeH="0" baseline="0" noProof="0" dirty="0">
                <a:ln>
                  <a:noFill/>
                </a:ln>
                <a:solidFill>
                  <a:srgbClr val="FF0000"/>
                </a:solidFill>
                <a:effectLst/>
                <a:uLnTx/>
                <a:uFillTx/>
                <a:latin typeface="Calibri" pitchFamily="34" charset="0"/>
                <a:ea typeface="+mj-ea"/>
                <a:cs typeface="Calibri" pitchFamily="34" charset="0"/>
              </a:rPr>
              <a:t> Coherence</a:t>
            </a:r>
          </a:p>
        </p:txBody>
      </p:sp>
      <p:pic>
        <p:nvPicPr>
          <p:cNvPr id="16386" name="Picture 2"/>
          <p:cNvPicPr>
            <a:picLocks noChangeAspect="1" noChangeArrowheads="1"/>
          </p:cNvPicPr>
          <p:nvPr/>
        </p:nvPicPr>
        <p:blipFill>
          <a:blip r:embed="rId2"/>
          <a:srcRect/>
          <a:stretch>
            <a:fillRect/>
          </a:stretch>
        </p:blipFill>
        <p:spPr bwMode="auto">
          <a:xfrm>
            <a:off x="733056" y="1167957"/>
            <a:ext cx="7560339" cy="2905849"/>
          </a:xfrm>
          <a:prstGeom prst="rect">
            <a:avLst/>
          </a:prstGeom>
          <a:noFill/>
          <a:ln w="9525">
            <a:noFill/>
            <a:miter lim="800000"/>
            <a:headEnd/>
            <a:tailEnd/>
          </a:ln>
        </p:spPr>
      </p:pic>
      <p:sp>
        <p:nvSpPr>
          <p:cNvPr id="7" name="Rectangle 6"/>
          <p:cNvSpPr/>
          <p:nvPr/>
        </p:nvSpPr>
        <p:spPr>
          <a:xfrm>
            <a:off x="595423" y="4167965"/>
            <a:ext cx="8208335" cy="1815882"/>
          </a:xfrm>
          <a:prstGeom prst="rect">
            <a:avLst/>
          </a:prstGeom>
        </p:spPr>
        <p:txBody>
          <a:bodyPr wrap="square">
            <a:spAutoFit/>
          </a:bodyPr>
          <a:lstStyle/>
          <a:p>
            <a:r>
              <a:rPr lang="en-US" sz="1600" dirty="0">
                <a:latin typeface="Calibri" pitchFamily="34" charset="0"/>
                <a:cs typeface="Calibri" pitchFamily="34" charset="0"/>
              </a:rPr>
              <a:t>In physics, two wave sources are </a:t>
            </a:r>
            <a:r>
              <a:rPr lang="en-US" sz="1600" b="1" dirty="0">
                <a:latin typeface="Calibri" pitchFamily="34" charset="0"/>
                <a:cs typeface="Calibri" pitchFamily="34" charset="0"/>
              </a:rPr>
              <a:t>perfectly coherent </a:t>
            </a:r>
            <a:r>
              <a:rPr lang="en-US" sz="1600" dirty="0">
                <a:latin typeface="Calibri" pitchFamily="34" charset="0"/>
                <a:cs typeface="Calibri" pitchFamily="34" charset="0"/>
              </a:rPr>
              <a:t>if they have a </a:t>
            </a:r>
            <a:r>
              <a:rPr lang="en-US" sz="1600" i="1" dirty="0">
                <a:latin typeface="Calibri" pitchFamily="34" charset="0"/>
                <a:cs typeface="Calibri" pitchFamily="34" charset="0"/>
              </a:rPr>
              <a:t>constant</a:t>
            </a:r>
            <a:r>
              <a:rPr lang="en-US" sz="1600" dirty="0">
                <a:latin typeface="Calibri" pitchFamily="34" charset="0"/>
                <a:cs typeface="Calibri" pitchFamily="34" charset="0"/>
              </a:rPr>
              <a:t> </a:t>
            </a:r>
            <a:r>
              <a:rPr lang="en-US" sz="1600" b="1" dirty="0">
                <a:latin typeface="Calibri" pitchFamily="34" charset="0"/>
                <a:cs typeface="Calibri" pitchFamily="34" charset="0"/>
              </a:rPr>
              <a:t>phase</a:t>
            </a:r>
            <a:r>
              <a:rPr lang="en-US" sz="1600" dirty="0">
                <a:latin typeface="Calibri" pitchFamily="34" charset="0"/>
                <a:cs typeface="Calibri" pitchFamily="34" charset="0"/>
              </a:rPr>
              <a:t> difference and the </a:t>
            </a:r>
            <a:r>
              <a:rPr lang="en-US" sz="1600" i="1" dirty="0">
                <a:latin typeface="Calibri" pitchFamily="34" charset="0"/>
                <a:cs typeface="Calibri" pitchFamily="34" charset="0"/>
              </a:rPr>
              <a:t>same</a:t>
            </a:r>
            <a:r>
              <a:rPr lang="en-US" sz="1600" dirty="0">
                <a:latin typeface="Calibri" pitchFamily="34" charset="0"/>
                <a:cs typeface="Calibri" pitchFamily="34" charset="0"/>
              </a:rPr>
              <a:t> </a:t>
            </a:r>
            <a:r>
              <a:rPr lang="en-US" sz="1600" b="1" dirty="0">
                <a:latin typeface="Calibri" pitchFamily="34" charset="0"/>
                <a:cs typeface="Calibri" pitchFamily="34" charset="0"/>
              </a:rPr>
              <a:t>frequency</a:t>
            </a:r>
            <a:r>
              <a:rPr lang="en-US" sz="1600" dirty="0">
                <a:latin typeface="Calibri" pitchFamily="34" charset="0"/>
                <a:cs typeface="Calibri" pitchFamily="34" charset="0"/>
              </a:rPr>
              <a:t>, and the </a:t>
            </a:r>
            <a:r>
              <a:rPr lang="en-US" sz="1600" i="1" dirty="0">
                <a:latin typeface="Calibri" pitchFamily="34" charset="0"/>
                <a:cs typeface="Calibri" pitchFamily="34" charset="0"/>
              </a:rPr>
              <a:t>same</a:t>
            </a:r>
            <a:r>
              <a:rPr lang="en-US" sz="1600" dirty="0">
                <a:latin typeface="Calibri" pitchFamily="34" charset="0"/>
                <a:cs typeface="Calibri" pitchFamily="34" charset="0"/>
              </a:rPr>
              <a:t> </a:t>
            </a:r>
            <a:r>
              <a:rPr lang="en-US" sz="1600" b="1" dirty="0">
                <a:latin typeface="Calibri" pitchFamily="34" charset="0"/>
                <a:cs typeface="Calibri" pitchFamily="34" charset="0"/>
              </a:rPr>
              <a:t>waveform</a:t>
            </a:r>
            <a:r>
              <a:rPr lang="en-US" sz="1600" dirty="0">
                <a:latin typeface="Calibri" pitchFamily="34" charset="0"/>
                <a:cs typeface="Calibri" pitchFamily="34" charset="0"/>
              </a:rPr>
              <a:t>. </a:t>
            </a:r>
            <a:r>
              <a:rPr lang="en-US" sz="1600" dirty="0">
                <a:solidFill>
                  <a:srgbClr val="FF0000"/>
                </a:solidFill>
                <a:latin typeface="Calibri" pitchFamily="34" charset="0"/>
                <a:cs typeface="Calibri" pitchFamily="34" charset="0"/>
              </a:rPr>
              <a:t>Coherence is an ideal property of waves </a:t>
            </a:r>
            <a:r>
              <a:rPr lang="en-US" sz="1600" dirty="0">
                <a:latin typeface="Calibri" pitchFamily="34" charset="0"/>
                <a:cs typeface="Calibri" pitchFamily="34" charset="0"/>
              </a:rPr>
              <a:t>that enables </a:t>
            </a:r>
            <a:r>
              <a:rPr lang="en-US" sz="1600" b="1" dirty="0">
                <a:latin typeface="Calibri" pitchFamily="34" charset="0"/>
                <a:cs typeface="Calibri" pitchFamily="34" charset="0"/>
              </a:rPr>
              <a:t>stationary</a:t>
            </a:r>
            <a:r>
              <a:rPr lang="en-US" sz="1600" dirty="0">
                <a:latin typeface="Calibri" pitchFamily="34" charset="0"/>
                <a:cs typeface="Calibri" pitchFamily="34" charset="0"/>
              </a:rPr>
              <a:t> (i.e. temporally and spatially constant) </a:t>
            </a:r>
            <a:r>
              <a:rPr lang="en-US" sz="1600" b="1" dirty="0">
                <a:latin typeface="Calibri" pitchFamily="34" charset="0"/>
                <a:cs typeface="Calibri" pitchFamily="34" charset="0"/>
              </a:rPr>
              <a:t>interference</a:t>
            </a:r>
            <a:r>
              <a:rPr lang="en-US" sz="1600" dirty="0">
                <a:latin typeface="Calibri" pitchFamily="34" charset="0"/>
                <a:cs typeface="Calibri" pitchFamily="34" charset="0"/>
              </a:rPr>
              <a:t>. In quantum mechanics, particles such as electrons are described by a </a:t>
            </a:r>
            <a:r>
              <a:rPr lang="en-US" sz="1600" b="1" dirty="0">
                <a:latin typeface="Calibri" pitchFamily="34" charset="0"/>
                <a:cs typeface="Calibri" pitchFamily="34" charset="0"/>
              </a:rPr>
              <a:t>wave function</a:t>
            </a:r>
            <a:r>
              <a:rPr lang="en-US" sz="1600" dirty="0">
                <a:latin typeface="Calibri" pitchFamily="34" charset="0"/>
                <a:cs typeface="Calibri" pitchFamily="34" charset="0"/>
              </a:rPr>
              <a:t>, a mathematical description of the quantum state of a system; the probabilistic nature of the wavefunction gives rise to various quantum effects. </a:t>
            </a:r>
            <a:r>
              <a:rPr lang="en-US" sz="1600" b="1" dirty="0">
                <a:latin typeface="Calibri" pitchFamily="34" charset="0"/>
                <a:cs typeface="Calibri" pitchFamily="34" charset="0"/>
              </a:rPr>
              <a:t>As long as there exists a definite phase relation between different states, the system is said to be coherent.</a:t>
            </a:r>
          </a:p>
        </p:txBody>
      </p:sp>
    </p:spTree>
    <p:extLst>
      <p:ext uri="{BB962C8B-B14F-4D97-AF65-F5344CB8AC3E}">
        <p14:creationId xmlns:p14="http://schemas.microsoft.com/office/powerpoint/2010/main" val="139463636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457198" y="148859"/>
            <a:ext cx="5422607" cy="914400"/>
          </a:xfrm>
          <a:prstGeom prst="rect">
            <a:avLst/>
          </a:prstGeom>
        </p:spPr>
        <p:txBody>
          <a:bodyPr vert="horz" lIns="91440" tIns="45720" rIns="91440" bIns="45720" rtlCol="0" anchor="t" anchorCtr="0">
            <a:noAutofit/>
          </a:bodyPr>
          <a:lstStyle/>
          <a:p>
            <a:pPr lvl="0">
              <a:lnSpc>
                <a:spcPct val="90000"/>
              </a:lnSpc>
              <a:spcBef>
                <a:spcPct val="0"/>
              </a:spcBef>
            </a:pPr>
            <a:r>
              <a:rPr lang="en-US" sz="2000" dirty="0">
                <a:latin typeface="Arial" pitchFamily="34" charset="0"/>
                <a:cs typeface="Arial" pitchFamily="34" charset="0"/>
              </a:rPr>
              <a:t>Quantum Computing Theory / Concepts</a:t>
            </a:r>
            <a:endParaRPr lang="en-US" sz="800" dirty="0">
              <a:latin typeface="Arial" pitchFamily="34" charset="0"/>
              <a:ea typeface="+mj-ea"/>
              <a:cs typeface="Arial"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lang="en-US" sz="800" dirty="0">
              <a:latin typeface="Arial" pitchFamily="34" charset="0"/>
              <a:ea typeface="+mj-ea"/>
              <a:cs typeface="Arial"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tx1"/>
                </a:solidFill>
                <a:effectLst/>
                <a:uLnTx/>
                <a:uFillTx/>
                <a:latin typeface="Calibri" pitchFamily="34" charset="0"/>
                <a:ea typeface="+mj-ea"/>
                <a:cs typeface="Calibri" pitchFamily="34" charset="0"/>
              </a:rPr>
              <a:t>Waves</a:t>
            </a:r>
          </a:p>
        </p:txBody>
      </p:sp>
      <p:sp>
        <p:nvSpPr>
          <p:cNvPr id="8" name="Title 2"/>
          <p:cNvSpPr txBox="1">
            <a:spLocks/>
          </p:cNvSpPr>
          <p:nvPr/>
        </p:nvSpPr>
        <p:spPr>
          <a:xfrm>
            <a:off x="5677783" y="-53165"/>
            <a:ext cx="3306728" cy="744282"/>
          </a:xfrm>
          <a:prstGeom prst="rect">
            <a:avLst/>
          </a:prstGeom>
        </p:spPr>
        <p:txBody>
          <a:bodyPr vert="horz" lIns="91440" tIns="45720" rIns="91440" bIns="45720" rtlCol="0" anchor="t" anchorCtr="0">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Calibri" pitchFamily="34" charset="0"/>
                <a:ea typeface="+mj-ea"/>
                <a:cs typeface="Calibri" pitchFamily="34" charset="0"/>
              </a:rPr>
              <a:t>Fundamental Concepts </a:t>
            </a:r>
            <a:r>
              <a:rPr kumimoji="0" lang="en-US" sz="1600" b="1" i="0" u="none" strike="noStrike" kern="1200" cap="none" spc="0" normalizeH="0" noProof="0" dirty="0">
                <a:ln>
                  <a:noFill/>
                </a:ln>
                <a:solidFill>
                  <a:schemeClr val="tx1"/>
                </a:solidFill>
                <a:effectLst/>
                <a:uLnTx/>
                <a:uFillTx/>
                <a:latin typeface="Calibri" pitchFamily="34" charset="0"/>
                <a:ea typeface="+mj-ea"/>
                <a:cs typeface="Calibri" pitchFamily="34" charset="0"/>
              </a:rPr>
              <a:t>in QC Theory</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800" b="1" i="0" u="none" strike="noStrike" kern="1200" cap="none" spc="0" normalizeH="0" noProof="0" dirty="0">
              <a:ln>
                <a:noFill/>
              </a:ln>
              <a:solidFill>
                <a:schemeClr val="tx1"/>
              </a:solidFill>
              <a:effectLst/>
              <a:uLnTx/>
              <a:uFillTx/>
              <a:latin typeface="Calibri" pitchFamily="34" charset="0"/>
              <a:ea typeface="+mj-ea"/>
              <a:cs typeface="Calibri" pitchFamily="34" charset="0"/>
            </a:endParaRPr>
          </a:p>
          <a:p>
            <a:pPr marL="228600" marR="0" lvl="0" indent="-228600" algn="l" defTabSz="914400" rtl="0" eaLnBrk="1" fontAlgn="auto" latinLnBrk="0" hangingPunct="1">
              <a:lnSpc>
                <a:spcPct val="90000"/>
              </a:lnSpc>
              <a:spcBef>
                <a:spcPct val="0"/>
              </a:spcBef>
              <a:spcAft>
                <a:spcPts val="0"/>
              </a:spcAft>
              <a:buClrTx/>
              <a:buSzTx/>
              <a:buFont typeface="Arial" pitchFamily="34" charset="0"/>
              <a:buChar char="•"/>
              <a:tabLst/>
              <a:defRPr/>
            </a:pPr>
            <a:r>
              <a:rPr kumimoji="0" lang="en-US" sz="1400" b="0" i="0" u="none" strike="noStrike" kern="1200" cap="none" spc="0" normalizeH="0" baseline="0" noProof="0" dirty="0">
                <a:ln>
                  <a:noFill/>
                </a:ln>
                <a:solidFill>
                  <a:schemeClr val="tx1"/>
                </a:solidFill>
                <a:effectLst/>
                <a:uLnTx/>
                <a:uFillTx/>
                <a:latin typeface="Calibri" pitchFamily="34" charset="0"/>
                <a:ea typeface="+mj-ea"/>
                <a:cs typeface="Calibri" pitchFamily="34" charset="0"/>
              </a:rPr>
              <a:t> </a:t>
            </a:r>
            <a:r>
              <a:rPr kumimoji="0" lang="en-US" sz="1600" b="0" i="0" u="none" strike="noStrike" kern="1200" cap="none" spc="0" normalizeH="0" baseline="0" noProof="0" dirty="0">
                <a:ln>
                  <a:noFill/>
                </a:ln>
                <a:solidFill>
                  <a:schemeClr val="tx1"/>
                </a:solidFill>
                <a:effectLst/>
                <a:uLnTx/>
                <a:uFillTx/>
                <a:latin typeface="Calibri" pitchFamily="34" charset="0"/>
                <a:ea typeface="+mj-ea"/>
                <a:cs typeface="Calibri" pitchFamily="34" charset="0"/>
              </a:rPr>
              <a:t>Wave</a:t>
            </a:r>
            <a:r>
              <a:rPr kumimoji="0" lang="en-US" sz="1600" b="1" i="0" u="none" strike="noStrike" kern="1200" cap="none" spc="0" normalizeH="0" baseline="0" noProof="0" dirty="0">
                <a:ln>
                  <a:noFill/>
                </a:ln>
                <a:solidFill>
                  <a:srgbClr val="FF0000"/>
                </a:solidFill>
                <a:effectLst/>
                <a:uLnTx/>
                <a:uFillTx/>
                <a:latin typeface="Calibri" pitchFamily="34" charset="0"/>
                <a:ea typeface="+mj-ea"/>
                <a:cs typeface="Calibri" pitchFamily="34" charset="0"/>
              </a:rPr>
              <a:t> </a:t>
            </a:r>
            <a:r>
              <a:rPr kumimoji="0" lang="en-US" sz="1600" b="1" i="0" u="none" strike="noStrike" kern="1200" cap="none" spc="0" normalizeH="0" noProof="0" dirty="0" err="1">
                <a:ln>
                  <a:noFill/>
                </a:ln>
                <a:solidFill>
                  <a:srgbClr val="00549F"/>
                </a:solidFill>
                <a:effectLst/>
                <a:uLnTx/>
                <a:uFillTx/>
                <a:latin typeface="Calibri" pitchFamily="34" charset="0"/>
                <a:ea typeface="+mj-ea"/>
                <a:cs typeface="Calibri" pitchFamily="34" charset="0"/>
              </a:rPr>
              <a:t>De</a:t>
            </a:r>
            <a:r>
              <a:rPr kumimoji="0" lang="en-US" sz="1600" b="1" i="0" u="none" strike="noStrike" kern="1200" cap="none" spc="0" normalizeH="0" noProof="0" dirty="0" err="1">
                <a:ln>
                  <a:noFill/>
                </a:ln>
                <a:solidFill>
                  <a:srgbClr val="FF0000"/>
                </a:solidFill>
                <a:effectLst/>
                <a:uLnTx/>
                <a:uFillTx/>
                <a:latin typeface="Calibri" pitchFamily="34" charset="0"/>
                <a:ea typeface="+mj-ea"/>
                <a:cs typeface="Calibri" pitchFamily="34" charset="0"/>
              </a:rPr>
              <a:t>Coherence</a:t>
            </a:r>
            <a:endParaRPr kumimoji="0" lang="en-US" sz="1600" b="1" i="0" u="none" strike="noStrike" kern="1200" cap="none" spc="0" normalizeH="0" baseline="0" noProof="0" dirty="0">
              <a:ln>
                <a:noFill/>
              </a:ln>
              <a:solidFill>
                <a:srgbClr val="FF0000"/>
              </a:solidFill>
              <a:effectLst/>
              <a:uLnTx/>
              <a:uFillTx/>
              <a:latin typeface="Calibri" pitchFamily="34" charset="0"/>
              <a:ea typeface="+mj-ea"/>
              <a:cs typeface="Calibri" pitchFamily="34" charset="0"/>
            </a:endParaRPr>
          </a:p>
        </p:txBody>
      </p:sp>
      <p:pic>
        <p:nvPicPr>
          <p:cNvPr id="16386" name="Picture 2"/>
          <p:cNvPicPr>
            <a:picLocks noChangeAspect="1" noChangeArrowheads="1"/>
          </p:cNvPicPr>
          <p:nvPr/>
        </p:nvPicPr>
        <p:blipFill>
          <a:blip r:embed="rId2"/>
          <a:srcRect/>
          <a:stretch>
            <a:fillRect/>
          </a:stretch>
        </p:blipFill>
        <p:spPr bwMode="auto">
          <a:xfrm>
            <a:off x="733056" y="1167957"/>
            <a:ext cx="7560339" cy="2905849"/>
          </a:xfrm>
          <a:prstGeom prst="rect">
            <a:avLst/>
          </a:prstGeom>
          <a:noFill/>
          <a:ln w="9525">
            <a:noFill/>
            <a:miter lim="800000"/>
            <a:headEnd/>
            <a:tailEnd/>
          </a:ln>
        </p:spPr>
      </p:pic>
      <p:sp>
        <p:nvSpPr>
          <p:cNvPr id="7" name="Rectangle 6"/>
          <p:cNvSpPr/>
          <p:nvPr/>
        </p:nvSpPr>
        <p:spPr>
          <a:xfrm>
            <a:off x="552893" y="4380616"/>
            <a:ext cx="8208335" cy="1077218"/>
          </a:xfrm>
          <a:prstGeom prst="rect">
            <a:avLst/>
          </a:prstGeom>
        </p:spPr>
        <p:txBody>
          <a:bodyPr wrap="square">
            <a:spAutoFit/>
          </a:bodyPr>
          <a:lstStyle/>
          <a:p>
            <a:r>
              <a:rPr lang="en-US" sz="1600" dirty="0">
                <a:latin typeface="Calibri" pitchFamily="34" charset="0"/>
                <a:cs typeface="Calibri" pitchFamily="34" charset="0"/>
              </a:rPr>
              <a:t>This coherence is a fundamental property of quantum mechanics, and is necessary for the function of quantum computers. However, </a:t>
            </a:r>
            <a:r>
              <a:rPr lang="en-US" sz="1600" b="1" dirty="0">
                <a:latin typeface="Calibri" pitchFamily="34" charset="0"/>
                <a:cs typeface="Calibri" pitchFamily="34" charset="0"/>
              </a:rPr>
              <a:t>when a quantum system is not perfectly isolated</a:t>
            </a:r>
            <a:r>
              <a:rPr lang="en-US" sz="1600" dirty="0">
                <a:latin typeface="Calibri" pitchFamily="34" charset="0"/>
                <a:cs typeface="Calibri" pitchFamily="34" charset="0"/>
              </a:rPr>
              <a:t>, but in contact with its surroundings, the </a:t>
            </a:r>
            <a:r>
              <a:rPr lang="en-US" sz="1600" dirty="0">
                <a:solidFill>
                  <a:srgbClr val="FF0000"/>
                </a:solidFill>
                <a:latin typeface="Calibri" pitchFamily="34" charset="0"/>
                <a:cs typeface="Calibri" pitchFamily="34" charset="0"/>
              </a:rPr>
              <a:t>coherence decays with time</a:t>
            </a:r>
            <a:r>
              <a:rPr lang="en-US" sz="1600" dirty="0">
                <a:latin typeface="Calibri" pitchFamily="34" charset="0"/>
                <a:cs typeface="Calibri" pitchFamily="34" charset="0"/>
              </a:rPr>
              <a:t>, a process called quantum </a:t>
            </a:r>
            <a:r>
              <a:rPr lang="en-US" sz="1600" b="1" dirty="0" err="1">
                <a:latin typeface="Calibri" pitchFamily="34" charset="0"/>
                <a:cs typeface="Calibri" pitchFamily="34" charset="0"/>
              </a:rPr>
              <a:t>decoherence</a:t>
            </a:r>
            <a:r>
              <a:rPr lang="en-US" sz="1600" dirty="0">
                <a:latin typeface="Calibri" pitchFamily="34" charset="0"/>
                <a:cs typeface="Calibri" pitchFamily="34" charset="0"/>
              </a:rPr>
              <a:t> - </a:t>
            </a:r>
            <a:r>
              <a:rPr lang="en-US" sz="1600" dirty="0">
                <a:solidFill>
                  <a:srgbClr val="00549F"/>
                </a:solidFill>
                <a:latin typeface="Calibri" pitchFamily="34" charset="0"/>
                <a:cs typeface="Calibri" pitchFamily="34" charset="0"/>
              </a:rPr>
              <a:t>collapse of the </a:t>
            </a:r>
            <a:r>
              <a:rPr lang="en-US" sz="1600" dirty="0" err="1">
                <a:solidFill>
                  <a:srgbClr val="00549F"/>
                </a:solidFill>
                <a:latin typeface="Calibri" pitchFamily="34" charset="0"/>
                <a:cs typeface="Calibri" pitchFamily="34" charset="0"/>
              </a:rPr>
              <a:t>wavefunction</a:t>
            </a:r>
            <a:r>
              <a:rPr lang="en-US" sz="1600" dirty="0">
                <a:latin typeface="Calibri" pitchFamily="34" charset="0"/>
                <a:cs typeface="Calibri" pitchFamily="34" charset="0"/>
              </a:rPr>
              <a:t>.</a:t>
            </a:r>
          </a:p>
        </p:txBody>
      </p:sp>
    </p:spTree>
    <p:extLst>
      <p:ext uri="{BB962C8B-B14F-4D97-AF65-F5344CB8AC3E}">
        <p14:creationId xmlns:p14="http://schemas.microsoft.com/office/powerpoint/2010/main" val="139463636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457198" y="148859"/>
            <a:ext cx="5422607" cy="914400"/>
          </a:xfrm>
          <a:prstGeom prst="rect">
            <a:avLst/>
          </a:prstGeom>
        </p:spPr>
        <p:txBody>
          <a:bodyPr vert="horz" lIns="91440" tIns="45720" rIns="91440" bIns="45720" rtlCol="0" anchor="t" anchorCtr="0">
            <a:noAutofit/>
          </a:bodyPr>
          <a:lstStyle/>
          <a:p>
            <a:pPr lvl="0">
              <a:lnSpc>
                <a:spcPct val="90000"/>
              </a:lnSpc>
              <a:spcBef>
                <a:spcPct val="0"/>
              </a:spcBef>
            </a:pPr>
            <a:r>
              <a:rPr lang="en-US" sz="2000" dirty="0">
                <a:latin typeface="Arial" pitchFamily="34" charset="0"/>
                <a:cs typeface="Arial" pitchFamily="34" charset="0"/>
              </a:rPr>
              <a:t>Quantum Computing </a:t>
            </a:r>
            <a:r>
              <a:rPr lang="en-US" sz="2000" b="1" dirty="0">
                <a:solidFill>
                  <a:srgbClr val="0070C0"/>
                </a:solidFill>
                <a:latin typeface="Arial" pitchFamily="34" charset="0"/>
                <a:cs typeface="Arial" pitchFamily="34" charset="0"/>
              </a:rPr>
              <a:t>Theory / Concepts</a:t>
            </a:r>
            <a:endParaRPr lang="en-US" sz="800" b="1" dirty="0">
              <a:solidFill>
                <a:srgbClr val="0070C0"/>
              </a:solidFill>
              <a:latin typeface="Arial" pitchFamily="34" charset="0"/>
              <a:ea typeface="+mj-ea"/>
              <a:cs typeface="Arial"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lang="en-US" sz="800" dirty="0">
              <a:latin typeface="Arial" pitchFamily="34" charset="0"/>
              <a:ea typeface="+mj-ea"/>
              <a:cs typeface="Arial"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tx1"/>
                </a:solidFill>
                <a:effectLst/>
                <a:uLnTx/>
                <a:uFillTx/>
                <a:latin typeface="Calibri" pitchFamily="34" charset="0"/>
                <a:ea typeface="+mj-ea"/>
                <a:cs typeface="Calibri" pitchFamily="34" charset="0"/>
              </a:rPr>
              <a:t>Waves</a:t>
            </a:r>
          </a:p>
        </p:txBody>
      </p:sp>
      <p:sp>
        <p:nvSpPr>
          <p:cNvPr id="8" name="Title 2"/>
          <p:cNvSpPr txBox="1">
            <a:spLocks/>
          </p:cNvSpPr>
          <p:nvPr/>
        </p:nvSpPr>
        <p:spPr>
          <a:xfrm>
            <a:off x="5677783" y="-53165"/>
            <a:ext cx="3306728" cy="744282"/>
          </a:xfrm>
          <a:prstGeom prst="rect">
            <a:avLst/>
          </a:prstGeom>
        </p:spPr>
        <p:txBody>
          <a:bodyPr vert="horz" lIns="91440" tIns="45720" rIns="91440" bIns="45720" rtlCol="0" anchor="t" anchorCtr="0">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Calibri" pitchFamily="34" charset="0"/>
                <a:ea typeface="+mj-ea"/>
                <a:cs typeface="Calibri" pitchFamily="34" charset="0"/>
              </a:rPr>
              <a:t>Fundamental Concepts </a:t>
            </a:r>
            <a:r>
              <a:rPr kumimoji="0" lang="en-US" sz="1600" b="1" i="0" u="none" strike="noStrike" kern="1200" cap="none" spc="0" normalizeH="0" noProof="0" dirty="0">
                <a:ln>
                  <a:noFill/>
                </a:ln>
                <a:solidFill>
                  <a:schemeClr val="tx1"/>
                </a:solidFill>
                <a:effectLst/>
                <a:uLnTx/>
                <a:uFillTx/>
                <a:latin typeface="Calibri" pitchFamily="34" charset="0"/>
                <a:ea typeface="+mj-ea"/>
                <a:cs typeface="Calibri" pitchFamily="34" charset="0"/>
              </a:rPr>
              <a:t>in QC Theory</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800" b="1" i="0" u="none" strike="noStrike" kern="1200" cap="none" spc="0" normalizeH="0" noProof="0" dirty="0">
              <a:ln>
                <a:noFill/>
              </a:ln>
              <a:solidFill>
                <a:schemeClr val="tx1"/>
              </a:solidFill>
              <a:effectLst/>
              <a:uLnTx/>
              <a:uFillTx/>
              <a:latin typeface="Calibri" pitchFamily="34" charset="0"/>
              <a:ea typeface="+mj-ea"/>
              <a:cs typeface="Calibri" pitchFamily="34" charset="0"/>
            </a:endParaRPr>
          </a:p>
          <a:p>
            <a:pPr marL="228600" marR="0" lvl="0" indent="-228600" algn="l" defTabSz="914400" rtl="0" eaLnBrk="1" fontAlgn="auto" latinLnBrk="0" hangingPunct="1">
              <a:lnSpc>
                <a:spcPct val="90000"/>
              </a:lnSpc>
              <a:spcBef>
                <a:spcPct val="0"/>
              </a:spcBef>
              <a:spcAft>
                <a:spcPts val="0"/>
              </a:spcAft>
              <a:buClrTx/>
              <a:buSzTx/>
              <a:buFont typeface="Arial" pitchFamily="34" charset="0"/>
              <a:buChar char="•"/>
              <a:tabLst/>
              <a:defRPr/>
            </a:pPr>
            <a:r>
              <a:rPr kumimoji="0" lang="en-US" sz="1600" b="0" i="0" u="none" strike="noStrike" kern="1200" cap="none" spc="0" normalizeH="0" baseline="0" noProof="0" dirty="0">
                <a:ln>
                  <a:noFill/>
                </a:ln>
                <a:solidFill>
                  <a:schemeClr val="tx1"/>
                </a:solidFill>
                <a:effectLst/>
                <a:uLnTx/>
                <a:uFillTx/>
                <a:latin typeface="Calibri" pitchFamily="34" charset="0"/>
                <a:ea typeface="+mj-ea"/>
                <a:cs typeface="Calibri" pitchFamily="34" charset="0"/>
              </a:rPr>
              <a:t> Wave</a:t>
            </a:r>
            <a:r>
              <a:rPr kumimoji="0" lang="en-US" sz="1600" b="1" i="0" u="none" strike="noStrike" kern="1200" cap="none" spc="0" normalizeH="0" baseline="0" noProof="0" dirty="0">
                <a:ln>
                  <a:noFill/>
                </a:ln>
                <a:solidFill>
                  <a:srgbClr val="FF0000"/>
                </a:solidFill>
                <a:effectLst/>
                <a:uLnTx/>
                <a:uFillTx/>
                <a:latin typeface="Calibri" pitchFamily="34" charset="0"/>
                <a:ea typeface="+mj-ea"/>
                <a:cs typeface="Calibri" pitchFamily="34" charset="0"/>
              </a:rPr>
              <a:t> </a:t>
            </a:r>
            <a:r>
              <a:rPr kumimoji="0" lang="en-US" sz="1600" b="1" i="0" u="none" strike="noStrike" kern="1200" cap="none" spc="0" normalizeH="0" noProof="0" dirty="0">
                <a:ln>
                  <a:noFill/>
                </a:ln>
                <a:solidFill>
                  <a:srgbClr val="00549F"/>
                </a:solidFill>
                <a:effectLst/>
                <a:uLnTx/>
                <a:uFillTx/>
                <a:latin typeface="Calibri" pitchFamily="34" charset="0"/>
                <a:ea typeface="+mj-ea"/>
                <a:cs typeface="Calibri" pitchFamily="34" charset="0"/>
              </a:rPr>
              <a:t>Function</a:t>
            </a:r>
            <a:r>
              <a:rPr kumimoji="0" lang="en-US" sz="1600" b="1" i="0" u="none" strike="noStrike" kern="1200" cap="none" spc="0" normalizeH="0" noProof="0" dirty="0">
                <a:ln>
                  <a:noFill/>
                </a:ln>
                <a:solidFill>
                  <a:srgbClr val="FF0000"/>
                </a:solidFill>
                <a:effectLst/>
                <a:uLnTx/>
                <a:uFillTx/>
                <a:latin typeface="Calibri" pitchFamily="34" charset="0"/>
                <a:ea typeface="+mj-ea"/>
                <a:cs typeface="Calibri" pitchFamily="34" charset="0"/>
              </a:rPr>
              <a:t> Collapse</a:t>
            </a:r>
            <a:endParaRPr kumimoji="0" lang="en-US" sz="1600" b="1" i="0" u="none" strike="noStrike" kern="1200" cap="none" spc="0" normalizeH="0" baseline="0" noProof="0" dirty="0">
              <a:ln>
                <a:noFill/>
              </a:ln>
              <a:solidFill>
                <a:srgbClr val="FF0000"/>
              </a:solidFill>
              <a:effectLst/>
              <a:uLnTx/>
              <a:uFillTx/>
              <a:latin typeface="Calibri" pitchFamily="34" charset="0"/>
              <a:ea typeface="+mj-ea"/>
              <a:cs typeface="Calibri" pitchFamily="34" charset="0"/>
            </a:endParaRPr>
          </a:p>
        </p:txBody>
      </p:sp>
      <p:sp>
        <p:nvSpPr>
          <p:cNvPr id="7" name="Rectangle 6"/>
          <p:cNvSpPr/>
          <p:nvPr/>
        </p:nvSpPr>
        <p:spPr>
          <a:xfrm>
            <a:off x="520996" y="4869714"/>
            <a:ext cx="8208335" cy="1077218"/>
          </a:xfrm>
          <a:prstGeom prst="rect">
            <a:avLst/>
          </a:prstGeom>
        </p:spPr>
        <p:txBody>
          <a:bodyPr wrap="square">
            <a:spAutoFit/>
          </a:bodyPr>
          <a:lstStyle/>
          <a:p>
            <a:r>
              <a:rPr lang="en-US" sz="1600" dirty="0">
                <a:latin typeface="Calibri" pitchFamily="34" charset="0"/>
                <a:cs typeface="Calibri" pitchFamily="34" charset="0"/>
              </a:rPr>
              <a:t>This coherence is a fundamental property of quantum mechanics, and is necessary for the function of quantum computers. However, </a:t>
            </a:r>
            <a:r>
              <a:rPr lang="en-US" sz="1600" b="1" dirty="0">
                <a:latin typeface="Calibri" pitchFamily="34" charset="0"/>
                <a:cs typeface="Calibri" pitchFamily="34" charset="0"/>
              </a:rPr>
              <a:t>when a quantum system is not perfectly isolated</a:t>
            </a:r>
            <a:r>
              <a:rPr lang="en-US" sz="1600" dirty="0">
                <a:latin typeface="Calibri" pitchFamily="34" charset="0"/>
                <a:cs typeface="Calibri" pitchFamily="34" charset="0"/>
              </a:rPr>
              <a:t>, but in contact with its surroundings, the </a:t>
            </a:r>
            <a:r>
              <a:rPr lang="en-US" sz="1600" dirty="0">
                <a:solidFill>
                  <a:srgbClr val="00549F"/>
                </a:solidFill>
                <a:latin typeface="Calibri" pitchFamily="34" charset="0"/>
                <a:cs typeface="Calibri" pitchFamily="34" charset="0"/>
              </a:rPr>
              <a:t>coherence decays with time</a:t>
            </a:r>
            <a:r>
              <a:rPr lang="en-US" sz="1600" dirty="0">
                <a:latin typeface="Calibri" pitchFamily="34" charset="0"/>
                <a:cs typeface="Calibri" pitchFamily="34" charset="0"/>
              </a:rPr>
              <a:t>, a process called quantum </a:t>
            </a:r>
            <a:r>
              <a:rPr lang="en-US" sz="1600" b="1" dirty="0" err="1">
                <a:latin typeface="Calibri" pitchFamily="34" charset="0"/>
                <a:cs typeface="Calibri" pitchFamily="34" charset="0"/>
              </a:rPr>
              <a:t>decoherence</a:t>
            </a:r>
            <a:r>
              <a:rPr lang="en-US" sz="1600" dirty="0">
                <a:latin typeface="Calibri" pitchFamily="34" charset="0"/>
                <a:cs typeface="Calibri" pitchFamily="34" charset="0"/>
              </a:rPr>
              <a:t> - </a:t>
            </a:r>
            <a:r>
              <a:rPr lang="en-US" sz="1600" dirty="0">
                <a:solidFill>
                  <a:srgbClr val="FF0000"/>
                </a:solidFill>
                <a:latin typeface="Calibri" pitchFamily="34" charset="0"/>
                <a:cs typeface="Calibri" pitchFamily="34" charset="0"/>
              </a:rPr>
              <a:t>collapse of the </a:t>
            </a:r>
            <a:r>
              <a:rPr lang="en-US" sz="1600" dirty="0" err="1">
                <a:solidFill>
                  <a:srgbClr val="FF0000"/>
                </a:solidFill>
                <a:latin typeface="Calibri" pitchFamily="34" charset="0"/>
                <a:cs typeface="Calibri" pitchFamily="34" charset="0"/>
              </a:rPr>
              <a:t>wavefunction</a:t>
            </a:r>
            <a:r>
              <a:rPr lang="en-US" sz="1600" dirty="0">
                <a:latin typeface="Calibri" pitchFamily="34" charset="0"/>
                <a:cs typeface="Calibri" pitchFamily="34" charset="0"/>
              </a:rPr>
              <a:t>.</a:t>
            </a:r>
          </a:p>
        </p:txBody>
      </p:sp>
      <p:pic>
        <p:nvPicPr>
          <p:cNvPr id="17410" name="Picture 2"/>
          <p:cNvPicPr>
            <a:picLocks noChangeAspect="1" noChangeArrowheads="1"/>
          </p:cNvPicPr>
          <p:nvPr/>
        </p:nvPicPr>
        <p:blipFill>
          <a:blip r:embed="rId2"/>
          <a:srcRect/>
          <a:stretch>
            <a:fillRect/>
          </a:stretch>
        </p:blipFill>
        <p:spPr bwMode="auto">
          <a:xfrm>
            <a:off x="0" y="1279453"/>
            <a:ext cx="4159349" cy="3196855"/>
          </a:xfrm>
          <a:prstGeom prst="rect">
            <a:avLst/>
          </a:prstGeom>
          <a:noFill/>
          <a:ln w="9525">
            <a:noFill/>
            <a:miter lim="800000"/>
            <a:headEnd/>
            <a:tailEnd/>
          </a:ln>
        </p:spPr>
      </p:pic>
      <p:pic>
        <p:nvPicPr>
          <p:cNvPr id="17412" name="Picture 4" descr="Image result for quantum wave function collapse"/>
          <p:cNvPicPr>
            <a:picLocks noChangeAspect="1" noChangeArrowheads="1"/>
          </p:cNvPicPr>
          <p:nvPr/>
        </p:nvPicPr>
        <p:blipFill>
          <a:blip r:embed="rId3"/>
          <a:srcRect/>
          <a:stretch>
            <a:fillRect/>
          </a:stretch>
        </p:blipFill>
        <p:spPr bwMode="auto">
          <a:xfrm>
            <a:off x="4146698" y="1201479"/>
            <a:ext cx="4997302" cy="3147237"/>
          </a:xfrm>
          <a:prstGeom prst="rect">
            <a:avLst/>
          </a:prstGeom>
          <a:noFill/>
        </p:spPr>
      </p:pic>
    </p:spTree>
    <p:extLst>
      <p:ext uri="{BB962C8B-B14F-4D97-AF65-F5344CB8AC3E}">
        <p14:creationId xmlns:p14="http://schemas.microsoft.com/office/powerpoint/2010/main" val="139463636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Back to Quantum Humor ……</a:t>
            </a:r>
          </a:p>
        </p:txBody>
      </p:sp>
      <p:pic>
        <p:nvPicPr>
          <p:cNvPr id="4" name="Picture 3"/>
          <p:cNvPicPr>
            <a:picLocks noChangeAspect="1" noChangeArrowheads="1"/>
          </p:cNvPicPr>
          <p:nvPr/>
        </p:nvPicPr>
        <p:blipFill>
          <a:blip r:embed="rId2"/>
          <a:srcRect/>
          <a:stretch>
            <a:fillRect/>
          </a:stretch>
        </p:blipFill>
        <p:spPr bwMode="auto">
          <a:xfrm>
            <a:off x="541867" y="2286293"/>
            <a:ext cx="8272130" cy="2234316"/>
          </a:xfrm>
          <a:prstGeom prst="rect">
            <a:avLst/>
          </a:prstGeom>
          <a:noFill/>
          <a:ln w="9525">
            <a:noFill/>
            <a:miter lim="800000"/>
            <a:headEnd/>
            <a:tailEnd/>
          </a:ln>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457198" y="148859"/>
            <a:ext cx="5422607" cy="914400"/>
          </a:xfrm>
          <a:prstGeom prst="rect">
            <a:avLst/>
          </a:prstGeom>
        </p:spPr>
        <p:txBody>
          <a:bodyPr vert="horz" lIns="91440" tIns="45720" rIns="91440" bIns="45720" rtlCol="0" anchor="t" anchorCtr="0">
            <a:noAutofit/>
          </a:bodyPr>
          <a:lstStyle/>
          <a:p>
            <a:pPr lvl="0">
              <a:lnSpc>
                <a:spcPct val="90000"/>
              </a:lnSpc>
              <a:spcBef>
                <a:spcPct val="0"/>
              </a:spcBef>
            </a:pPr>
            <a:r>
              <a:rPr lang="en-US" sz="2000" dirty="0">
                <a:latin typeface="Arial" pitchFamily="34" charset="0"/>
                <a:cs typeface="Arial" pitchFamily="34" charset="0"/>
              </a:rPr>
              <a:t>Quantum Computing </a:t>
            </a:r>
            <a:r>
              <a:rPr lang="en-US" sz="2000" b="1" dirty="0">
                <a:solidFill>
                  <a:srgbClr val="0070C0"/>
                </a:solidFill>
                <a:latin typeface="Arial" pitchFamily="34" charset="0"/>
                <a:cs typeface="Arial" pitchFamily="34" charset="0"/>
              </a:rPr>
              <a:t>Theory / Concepts</a:t>
            </a:r>
            <a:endParaRPr lang="en-US" sz="800" b="1" dirty="0">
              <a:solidFill>
                <a:srgbClr val="0070C0"/>
              </a:solidFill>
              <a:latin typeface="Arial" pitchFamily="34" charset="0"/>
              <a:ea typeface="+mj-ea"/>
              <a:cs typeface="Arial"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lang="en-US" sz="800" dirty="0">
              <a:latin typeface="Arial" pitchFamily="34" charset="0"/>
              <a:ea typeface="+mj-ea"/>
              <a:cs typeface="Arial"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err="1">
                <a:ln>
                  <a:noFill/>
                </a:ln>
                <a:solidFill>
                  <a:schemeClr val="tx1"/>
                </a:solidFill>
                <a:effectLst/>
                <a:uLnTx/>
                <a:uFillTx/>
                <a:latin typeface="Calibri" pitchFamily="34" charset="0"/>
                <a:ea typeface="+mj-ea"/>
                <a:cs typeface="Calibri" pitchFamily="34" charset="0"/>
              </a:rPr>
              <a:t>QuBits</a:t>
            </a:r>
            <a:endParaRPr kumimoji="0" lang="en-US" sz="2400" b="1" i="0" u="none" strike="noStrike" kern="1200" cap="none" spc="0" normalizeH="0" baseline="0" noProof="0" dirty="0">
              <a:ln>
                <a:noFill/>
              </a:ln>
              <a:solidFill>
                <a:schemeClr val="tx1"/>
              </a:solidFill>
              <a:effectLst/>
              <a:uLnTx/>
              <a:uFillTx/>
              <a:latin typeface="Calibri" pitchFamily="34" charset="0"/>
              <a:ea typeface="+mj-ea"/>
              <a:cs typeface="Calibri" pitchFamily="34" charset="0"/>
            </a:endParaRPr>
          </a:p>
        </p:txBody>
      </p:sp>
      <p:sp>
        <p:nvSpPr>
          <p:cNvPr id="8" name="Title 2"/>
          <p:cNvSpPr txBox="1">
            <a:spLocks/>
          </p:cNvSpPr>
          <p:nvPr/>
        </p:nvSpPr>
        <p:spPr>
          <a:xfrm>
            <a:off x="5677783" y="-53165"/>
            <a:ext cx="3306728" cy="744282"/>
          </a:xfrm>
          <a:prstGeom prst="rect">
            <a:avLst/>
          </a:prstGeom>
        </p:spPr>
        <p:txBody>
          <a:bodyPr vert="horz" lIns="91440" tIns="45720" rIns="91440" bIns="45720" rtlCol="0" anchor="t" anchorCtr="0">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Calibri" pitchFamily="34" charset="0"/>
                <a:ea typeface="+mj-ea"/>
                <a:cs typeface="Calibri" pitchFamily="34" charset="0"/>
              </a:rPr>
              <a:t>Fundamental Concepts </a:t>
            </a:r>
            <a:r>
              <a:rPr kumimoji="0" lang="en-US" sz="1600" b="1" i="0" u="none" strike="noStrike" kern="1200" cap="none" spc="0" normalizeH="0" noProof="0" dirty="0">
                <a:ln>
                  <a:noFill/>
                </a:ln>
                <a:solidFill>
                  <a:schemeClr val="tx1"/>
                </a:solidFill>
                <a:effectLst/>
                <a:uLnTx/>
                <a:uFillTx/>
                <a:latin typeface="Calibri" pitchFamily="34" charset="0"/>
                <a:ea typeface="+mj-ea"/>
                <a:cs typeface="Calibri" pitchFamily="34" charset="0"/>
              </a:rPr>
              <a:t>in QC Theory</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800" b="1" i="0" u="none" strike="noStrike" kern="1200" cap="none" spc="0" normalizeH="0" noProof="0" dirty="0">
              <a:ln>
                <a:noFill/>
              </a:ln>
              <a:solidFill>
                <a:schemeClr val="tx1"/>
              </a:solidFill>
              <a:effectLst/>
              <a:uLnTx/>
              <a:uFillTx/>
              <a:latin typeface="Calibri" pitchFamily="34" charset="0"/>
              <a:ea typeface="+mj-ea"/>
              <a:cs typeface="Calibri" pitchFamily="34" charset="0"/>
            </a:endParaRPr>
          </a:p>
          <a:p>
            <a:pPr marL="228600" lvl="0" indent="-228600">
              <a:lnSpc>
                <a:spcPct val="90000"/>
              </a:lnSpc>
              <a:spcBef>
                <a:spcPct val="0"/>
              </a:spcBef>
              <a:buFont typeface="Arial" pitchFamily="34" charset="0"/>
              <a:buChar char="•"/>
            </a:pPr>
            <a:r>
              <a:rPr kumimoji="0" lang="en-US" sz="1400" b="0" i="0" u="none" strike="noStrike" kern="1200" cap="none" spc="0" normalizeH="0" baseline="0" noProof="0" dirty="0">
                <a:ln>
                  <a:noFill/>
                </a:ln>
                <a:solidFill>
                  <a:schemeClr val="tx1"/>
                </a:solidFill>
                <a:effectLst/>
                <a:uLnTx/>
                <a:uFillTx/>
                <a:latin typeface="Calibri" pitchFamily="34" charset="0"/>
                <a:ea typeface="+mj-ea"/>
                <a:cs typeface="Calibri" pitchFamily="34" charset="0"/>
              </a:rPr>
              <a:t> </a:t>
            </a:r>
            <a:r>
              <a:rPr lang="en-US" sz="1400" dirty="0"/>
              <a:t>(Classical) </a:t>
            </a:r>
            <a:r>
              <a:rPr lang="en-US" sz="1400" dirty="0" err="1"/>
              <a:t>vs</a:t>
            </a:r>
            <a:r>
              <a:rPr lang="en-US" sz="1400" dirty="0"/>
              <a:t> Bits (Quantum)</a:t>
            </a:r>
            <a:endParaRPr kumimoji="0" lang="en-US" sz="1400" b="1" i="0" u="none" strike="noStrike" kern="1200" cap="none" spc="0" normalizeH="0" baseline="0" noProof="0" dirty="0">
              <a:ln>
                <a:noFill/>
              </a:ln>
              <a:solidFill>
                <a:srgbClr val="FF0000"/>
              </a:solidFill>
              <a:effectLst/>
              <a:uLnTx/>
              <a:uFillTx/>
              <a:latin typeface="Calibri" pitchFamily="34" charset="0"/>
              <a:ea typeface="+mj-ea"/>
              <a:cs typeface="Calibri" pitchFamily="34" charset="0"/>
            </a:endParaRPr>
          </a:p>
        </p:txBody>
      </p:sp>
      <p:sp>
        <p:nvSpPr>
          <p:cNvPr id="9" name="Content Placeholder 2">
            <a:extLst>
              <a:ext uri="{FF2B5EF4-FFF2-40B4-BE49-F238E27FC236}">
                <a16:creationId xmlns:a16="http://schemas.microsoft.com/office/drawing/2014/main" id="{AF6CA80B-077D-4A45-BEC4-1B80AF248D9C}"/>
              </a:ext>
            </a:extLst>
          </p:cNvPr>
          <p:cNvSpPr txBox="1">
            <a:spLocks/>
          </p:cNvSpPr>
          <p:nvPr/>
        </p:nvSpPr>
        <p:spPr>
          <a:xfrm>
            <a:off x="807243" y="1516061"/>
            <a:ext cx="7446005" cy="5478463"/>
          </a:xfrm>
          <a:prstGeom prst="rect">
            <a:avLst/>
          </a:prstGeom>
          <a:ln>
            <a:noFill/>
          </a:ln>
        </p:spPr>
        <p:txBody>
          <a:bodyPr>
            <a:normAutofit/>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marR="0" lvl="0" indent="-171450" algn="l" defTabSz="914400" rtl="0" eaLnBrk="1" fontAlgn="auto" latinLnBrk="0" hangingPunct="1">
              <a:lnSpc>
                <a:spcPct val="95000"/>
              </a:lnSpc>
              <a:spcBef>
                <a:spcPct val="50000"/>
              </a:spcBef>
              <a:spcAft>
                <a:spcPts val="300"/>
              </a:spcAft>
              <a:buClr>
                <a:srgbClr val="E87722"/>
              </a:buClr>
              <a:buSzTx/>
              <a:buFont typeface="Wingdings" panose="05000000000000000000" pitchFamily="2" charset="2"/>
              <a:buChar char="Ø"/>
              <a:tabLst/>
              <a:defRPr/>
            </a:pPr>
            <a:r>
              <a:rPr kumimoji="0" lang="en-US" altLang="en-US" sz="2400" b="1" i="1" u="none" strike="noStrike" kern="1200" cap="none" spc="0" normalizeH="0" baseline="0" noProof="0" dirty="0">
                <a:ln>
                  <a:noFill/>
                </a:ln>
                <a:solidFill>
                  <a:srgbClr val="55565A"/>
                </a:solidFill>
                <a:effectLst/>
                <a:uLnTx/>
                <a:uFillTx/>
                <a:latin typeface="Arial" pitchFamily="34" charset="0"/>
                <a:ea typeface="+mn-ea"/>
                <a:cs typeface="Arial" pitchFamily="34" charset="0"/>
              </a:rPr>
              <a:t>Qubit </a:t>
            </a:r>
            <a:r>
              <a:rPr kumimoji="0" lang="en-US" altLang="en-US" sz="2400" b="0" i="0" u="none" strike="noStrike" kern="1200" cap="none" spc="0" normalizeH="0" baseline="0" noProof="0" dirty="0">
                <a:ln>
                  <a:noFill/>
                </a:ln>
                <a:solidFill>
                  <a:srgbClr val="55565A"/>
                </a:solidFill>
                <a:effectLst/>
                <a:uLnTx/>
                <a:uFillTx/>
                <a:latin typeface="Arial" pitchFamily="34" charset="0"/>
                <a:ea typeface="+mn-ea"/>
                <a:cs typeface="Arial" pitchFamily="34" charset="0"/>
              </a:rPr>
              <a:t>is a</a:t>
            </a:r>
            <a:r>
              <a:rPr kumimoji="0" lang="en-US" altLang="en-US" sz="2400" b="0" i="0" u="none" strike="noStrike" kern="1200" cap="none" spc="0" normalizeH="0" baseline="0" noProof="0" dirty="0">
                <a:ln>
                  <a:noFill/>
                </a:ln>
                <a:solidFill>
                  <a:srgbClr val="55565A"/>
                </a:solidFill>
                <a:effectLst/>
                <a:uLnTx/>
                <a:uFillTx/>
                <a:latin typeface="Arial"/>
                <a:ea typeface="+mn-ea"/>
                <a:cs typeface="Arial" pitchFamily="34" charset="0"/>
              </a:rPr>
              <a:t> bit of data represented by a single atom that is in one of two states denoted by </a:t>
            </a:r>
            <a:r>
              <a:rPr kumimoji="0" lang="en-US" altLang="en-US" sz="2400" b="1" i="0" u="none" strike="noStrike" kern="1200" cap="none" spc="0" normalizeH="0" baseline="0" noProof="0" dirty="0">
                <a:ln>
                  <a:noFill/>
                </a:ln>
                <a:solidFill>
                  <a:srgbClr val="E87722"/>
                </a:solidFill>
                <a:effectLst/>
                <a:uLnTx/>
                <a:uFillTx/>
                <a:latin typeface="Arial"/>
                <a:ea typeface="+mn-ea"/>
                <a:cs typeface="Arial" pitchFamily="34" charset="0"/>
              </a:rPr>
              <a:t>|0&gt;</a:t>
            </a:r>
            <a:r>
              <a:rPr kumimoji="0" lang="en-US" altLang="en-US" sz="2400" b="0" i="0" u="none" strike="noStrike" kern="1200" cap="none" spc="0" normalizeH="0" baseline="0" noProof="0" dirty="0">
                <a:ln>
                  <a:noFill/>
                </a:ln>
                <a:solidFill>
                  <a:srgbClr val="55565A"/>
                </a:solidFill>
                <a:effectLst/>
                <a:uLnTx/>
                <a:uFillTx/>
                <a:latin typeface="Arial"/>
                <a:ea typeface="+mn-ea"/>
                <a:cs typeface="Arial" pitchFamily="34" charset="0"/>
              </a:rPr>
              <a:t> and </a:t>
            </a:r>
            <a:r>
              <a:rPr kumimoji="0" lang="en-US" altLang="en-US" sz="2400" b="1" i="0" u="none" strike="noStrike" kern="1200" cap="none" spc="0" normalizeH="0" baseline="0" noProof="0" dirty="0">
                <a:ln>
                  <a:noFill/>
                </a:ln>
                <a:solidFill>
                  <a:srgbClr val="E87722"/>
                </a:solidFill>
                <a:effectLst/>
                <a:uLnTx/>
                <a:uFillTx/>
                <a:latin typeface="Arial"/>
                <a:ea typeface="+mn-ea"/>
                <a:cs typeface="Arial" pitchFamily="34" charset="0"/>
              </a:rPr>
              <a:t>|1&gt;</a:t>
            </a:r>
            <a:r>
              <a:rPr kumimoji="0" lang="en-US" altLang="en-US" sz="2400" b="0" i="0" u="none" strike="noStrike" kern="1200" cap="none" spc="0" normalizeH="0" baseline="0" noProof="0" dirty="0">
                <a:ln>
                  <a:noFill/>
                </a:ln>
                <a:solidFill>
                  <a:srgbClr val="55565A"/>
                </a:solidFill>
                <a:effectLst/>
                <a:uLnTx/>
                <a:uFillTx/>
                <a:latin typeface="Arial"/>
                <a:ea typeface="+mn-ea"/>
                <a:cs typeface="Arial" pitchFamily="34" charset="0"/>
              </a:rPr>
              <a:t>.</a:t>
            </a:r>
            <a:endParaRPr kumimoji="0" lang="en-US" altLang="en-US" sz="2400" b="1" i="1" u="none" strike="noStrike" kern="1200" cap="none" spc="0" normalizeH="0" baseline="0" noProof="0" dirty="0">
              <a:ln>
                <a:noFill/>
              </a:ln>
              <a:solidFill>
                <a:srgbClr val="55565A"/>
              </a:solidFill>
              <a:effectLst/>
              <a:uLnTx/>
              <a:uFillTx/>
              <a:latin typeface="Arial"/>
              <a:ea typeface="+mn-ea"/>
              <a:cs typeface="Arial" pitchFamily="34" charset="0"/>
            </a:endParaRPr>
          </a:p>
          <a:p>
            <a:pPr marL="171450" marR="0" lvl="0" indent="-171450" algn="l" defTabSz="914400" rtl="0" eaLnBrk="1" fontAlgn="auto" latinLnBrk="0" hangingPunct="1">
              <a:lnSpc>
                <a:spcPct val="95000"/>
              </a:lnSpc>
              <a:spcBef>
                <a:spcPct val="50000"/>
              </a:spcBef>
              <a:spcAft>
                <a:spcPts val="300"/>
              </a:spcAft>
              <a:buClr>
                <a:srgbClr val="E87722"/>
              </a:buClr>
              <a:buSzTx/>
              <a:buFont typeface="Wingdings" panose="05000000000000000000" pitchFamily="2" charset="2"/>
              <a:buChar char="Ø"/>
              <a:tabLst/>
              <a:defRPr/>
            </a:pPr>
            <a:r>
              <a:rPr kumimoji="0" lang="en-US" sz="2400" b="0" i="0" u="none" strike="noStrike" kern="1200" cap="none" spc="0" normalizeH="0" baseline="0" noProof="0" dirty="0">
                <a:ln>
                  <a:noFill/>
                </a:ln>
                <a:solidFill>
                  <a:srgbClr val="55565A"/>
                </a:solidFill>
                <a:effectLst/>
                <a:uLnTx/>
                <a:uFillTx/>
                <a:latin typeface="Arial"/>
                <a:ea typeface="+mn-ea"/>
                <a:cs typeface="Arial" pitchFamily="34" charset="0"/>
              </a:rPr>
              <a:t> It is the basic unit of information in a quantum computer. </a:t>
            </a:r>
          </a:p>
          <a:p>
            <a:pPr marL="171450" marR="0" lvl="0" indent="-171450" algn="l" defTabSz="914400" rtl="0" eaLnBrk="1" fontAlgn="auto" latinLnBrk="0" hangingPunct="1">
              <a:lnSpc>
                <a:spcPct val="95000"/>
              </a:lnSpc>
              <a:spcBef>
                <a:spcPct val="50000"/>
              </a:spcBef>
              <a:spcAft>
                <a:spcPts val="300"/>
              </a:spcAft>
              <a:buClr>
                <a:srgbClr val="E87722"/>
              </a:buClr>
              <a:buSzTx/>
              <a:buFont typeface="Wingdings" panose="05000000000000000000" pitchFamily="2" charset="2"/>
              <a:buChar char="Ø"/>
              <a:tabLst/>
              <a:defRPr/>
            </a:pPr>
            <a:r>
              <a:rPr kumimoji="0" lang="en-US" altLang="en-US" sz="2400" b="0" i="0" u="none" strike="noStrike" kern="1200" cap="none" spc="0" normalizeH="0" baseline="0" noProof="0" dirty="0">
                <a:ln>
                  <a:noFill/>
                </a:ln>
                <a:solidFill>
                  <a:srgbClr val="55565A"/>
                </a:solidFill>
                <a:effectLst/>
                <a:uLnTx/>
                <a:uFillTx/>
                <a:latin typeface="Arial"/>
                <a:ea typeface="+mn-ea"/>
                <a:cs typeface="Arial" pitchFamily="34" charset="0"/>
              </a:rPr>
              <a:t>A physical implementation of a qubit could use the two energy levels of an electron in the atom.  An excited state representing |1&gt; and a ground state representing |0&gt;. </a:t>
            </a:r>
          </a:p>
          <a:p>
            <a:pPr marL="171450" marR="0" lvl="0" indent="-171450" algn="l" defTabSz="914400" rtl="0" eaLnBrk="1" fontAlgn="auto" latinLnBrk="0" hangingPunct="1">
              <a:lnSpc>
                <a:spcPct val="95000"/>
              </a:lnSpc>
              <a:spcBef>
                <a:spcPct val="50000"/>
              </a:spcBef>
              <a:spcAft>
                <a:spcPts val="300"/>
              </a:spcAft>
              <a:buClr>
                <a:srgbClr val="E87722"/>
              </a:buClr>
              <a:buSzTx/>
              <a:buFont typeface="Wingdings" panose="05000000000000000000" pitchFamily="2" charset="2"/>
              <a:buChar char="Ø"/>
              <a:tabLst/>
              <a:defRPr/>
            </a:pPr>
            <a:endParaRPr kumimoji="0" lang="en-US" sz="2400" b="0" i="0" u="none" strike="noStrike" kern="1200" cap="none" spc="0" normalizeH="0" baseline="0" noProof="0" dirty="0">
              <a:ln>
                <a:noFill/>
              </a:ln>
              <a:solidFill>
                <a:srgbClr val="55565A"/>
              </a:solidFill>
              <a:effectLst/>
              <a:uLnTx/>
              <a:uFillTx/>
              <a:latin typeface="Century" panose="02040604050505020304" pitchFamily="18" charset="0"/>
              <a:ea typeface="+mn-ea"/>
              <a:cs typeface="Arial" pitchFamily="34" charset="0"/>
            </a:endParaRPr>
          </a:p>
        </p:txBody>
      </p:sp>
      <p:pic>
        <p:nvPicPr>
          <p:cNvPr id="11" name="Picture 2">
            <a:extLst>
              <a:ext uri="{FF2B5EF4-FFF2-40B4-BE49-F238E27FC236}">
                <a16:creationId xmlns:a16="http://schemas.microsoft.com/office/drawing/2014/main" id="{51DD4EED-E8E0-4D66-A0AB-DD703B1B01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354" y="4642945"/>
            <a:ext cx="6724044" cy="19391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9463636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457198" y="148859"/>
            <a:ext cx="5422607" cy="914400"/>
          </a:xfrm>
          <a:prstGeom prst="rect">
            <a:avLst/>
          </a:prstGeom>
        </p:spPr>
        <p:txBody>
          <a:bodyPr vert="horz" lIns="91440" tIns="45720" rIns="91440" bIns="45720" rtlCol="0" anchor="t" anchorCtr="0">
            <a:noAutofit/>
          </a:bodyPr>
          <a:lstStyle/>
          <a:p>
            <a:pPr lvl="0">
              <a:lnSpc>
                <a:spcPct val="90000"/>
              </a:lnSpc>
              <a:spcBef>
                <a:spcPct val="0"/>
              </a:spcBef>
            </a:pPr>
            <a:r>
              <a:rPr lang="en-US" sz="2000" dirty="0">
                <a:latin typeface="Arial" pitchFamily="34" charset="0"/>
                <a:cs typeface="Arial" pitchFamily="34" charset="0"/>
              </a:rPr>
              <a:t>Quantum Computing </a:t>
            </a:r>
            <a:r>
              <a:rPr lang="en-US" sz="2000" b="1" dirty="0">
                <a:solidFill>
                  <a:srgbClr val="0070C0"/>
                </a:solidFill>
                <a:latin typeface="Arial" pitchFamily="34" charset="0"/>
                <a:cs typeface="Arial" pitchFamily="34" charset="0"/>
              </a:rPr>
              <a:t>Theory / Concepts</a:t>
            </a:r>
            <a:endParaRPr lang="en-US" sz="800" b="1" dirty="0">
              <a:solidFill>
                <a:srgbClr val="0070C0"/>
              </a:solidFill>
              <a:latin typeface="Arial" pitchFamily="34" charset="0"/>
              <a:ea typeface="+mj-ea"/>
              <a:cs typeface="Arial"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lang="en-US" sz="800" dirty="0">
              <a:latin typeface="Arial" pitchFamily="34" charset="0"/>
              <a:ea typeface="+mj-ea"/>
              <a:cs typeface="Arial"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err="1">
                <a:ln>
                  <a:noFill/>
                </a:ln>
                <a:solidFill>
                  <a:schemeClr val="tx1"/>
                </a:solidFill>
                <a:effectLst/>
                <a:uLnTx/>
                <a:uFillTx/>
                <a:latin typeface="Calibri" pitchFamily="34" charset="0"/>
                <a:ea typeface="+mj-ea"/>
                <a:cs typeface="Calibri" pitchFamily="34" charset="0"/>
              </a:rPr>
              <a:t>QuBits</a:t>
            </a:r>
            <a:endParaRPr kumimoji="0" lang="en-US" sz="2400" b="1" i="0" u="none" strike="noStrike" kern="1200" cap="none" spc="0" normalizeH="0" baseline="0" noProof="0" dirty="0">
              <a:ln>
                <a:noFill/>
              </a:ln>
              <a:solidFill>
                <a:schemeClr val="tx1"/>
              </a:solidFill>
              <a:effectLst/>
              <a:uLnTx/>
              <a:uFillTx/>
              <a:latin typeface="Calibri" pitchFamily="34" charset="0"/>
              <a:ea typeface="+mj-ea"/>
              <a:cs typeface="Calibri" pitchFamily="34" charset="0"/>
            </a:endParaRPr>
          </a:p>
        </p:txBody>
      </p:sp>
      <p:sp>
        <p:nvSpPr>
          <p:cNvPr id="8" name="Title 2"/>
          <p:cNvSpPr txBox="1">
            <a:spLocks/>
          </p:cNvSpPr>
          <p:nvPr/>
        </p:nvSpPr>
        <p:spPr>
          <a:xfrm>
            <a:off x="5677783" y="-53165"/>
            <a:ext cx="3306728" cy="744282"/>
          </a:xfrm>
          <a:prstGeom prst="rect">
            <a:avLst/>
          </a:prstGeom>
        </p:spPr>
        <p:txBody>
          <a:bodyPr vert="horz" lIns="91440" tIns="45720" rIns="91440" bIns="45720" rtlCol="0" anchor="t" anchorCtr="0">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Calibri" pitchFamily="34" charset="0"/>
                <a:ea typeface="+mj-ea"/>
                <a:cs typeface="Calibri" pitchFamily="34" charset="0"/>
              </a:rPr>
              <a:t>Fundamental Concepts </a:t>
            </a:r>
            <a:r>
              <a:rPr kumimoji="0" lang="en-US" sz="1600" b="1" i="0" u="none" strike="noStrike" kern="1200" cap="none" spc="0" normalizeH="0" noProof="0" dirty="0">
                <a:ln>
                  <a:noFill/>
                </a:ln>
                <a:solidFill>
                  <a:schemeClr val="tx1"/>
                </a:solidFill>
                <a:effectLst/>
                <a:uLnTx/>
                <a:uFillTx/>
                <a:latin typeface="Calibri" pitchFamily="34" charset="0"/>
                <a:ea typeface="+mj-ea"/>
                <a:cs typeface="Calibri" pitchFamily="34" charset="0"/>
              </a:rPr>
              <a:t>in QC Theory</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800" b="1" i="0" u="none" strike="noStrike" kern="1200" cap="none" spc="0" normalizeH="0" noProof="0" dirty="0">
              <a:ln>
                <a:noFill/>
              </a:ln>
              <a:solidFill>
                <a:schemeClr val="tx1"/>
              </a:solidFill>
              <a:effectLst/>
              <a:uLnTx/>
              <a:uFillTx/>
              <a:latin typeface="Calibri" pitchFamily="34" charset="0"/>
              <a:ea typeface="+mj-ea"/>
              <a:cs typeface="Calibri" pitchFamily="34" charset="0"/>
            </a:endParaRPr>
          </a:p>
          <a:p>
            <a:pPr marL="228600" lvl="0" indent="-228600">
              <a:lnSpc>
                <a:spcPct val="90000"/>
              </a:lnSpc>
              <a:spcBef>
                <a:spcPct val="0"/>
              </a:spcBef>
              <a:buFont typeface="Arial" pitchFamily="34" charset="0"/>
              <a:buChar char="•"/>
            </a:pPr>
            <a:r>
              <a:rPr kumimoji="0" lang="en-US" sz="1400" b="0" i="0" u="none" strike="noStrike" kern="1200" cap="none" spc="0" normalizeH="0" baseline="0" noProof="0" dirty="0">
                <a:ln>
                  <a:noFill/>
                </a:ln>
                <a:solidFill>
                  <a:schemeClr val="tx1"/>
                </a:solidFill>
                <a:effectLst/>
                <a:uLnTx/>
                <a:uFillTx/>
                <a:latin typeface="Calibri" pitchFamily="34" charset="0"/>
                <a:ea typeface="+mj-ea"/>
                <a:cs typeface="Calibri" pitchFamily="34" charset="0"/>
              </a:rPr>
              <a:t> </a:t>
            </a:r>
            <a:r>
              <a:rPr lang="en-US" sz="1400" dirty="0"/>
              <a:t>(Classical) </a:t>
            </a:r>
            <a:r>
              <a:rPr lang="en-US" sz="1400" dirty="0" err="1"/>
              <a:t>vs</a:t>
            </a:r>
            <a:r>
              <a:rPr lang="en-US" sz="1400" dirty="0"/>
              <a:t> Bits (Quantum)</a:t>
            </a:r>
            <a:endParaRPr kumimoji="0" lang="en-US" sz="1400" b="1" i="0" u="none" strike="noStrike" kern="1200" cap="none" spc="0" normalizeH="0" baseline="0" noProof="0" dirty="0">
              <a:ln>
                <a:noFill/>
              </a:ln>
              <a:solidFill>
                <a:srgbClr val="FF0000"/>
              </a:solidFill>
              <a:effectLst/>
              <a:uLnTx/>
              <a:uFillTx/>
              <a:latin typeface="Calibri" pitchFamily="34" charset="0"/>
              <a:ea typeface="+mj-ea"/>
              <a:cs typeface="Calibri" pitchFamily="34" charset="0"/>
            </a:endParaRPr>
          </a:p>
        </p:txBody>
      </p:sp>
      <p:pic>
        <p:nvPicPr>
          <p:cNvPr id="46083" name="Picture 3"/>
          <p:cNvPicPr>
            <a:picLocks noChangeAspect="1" noChangeArrowheads="1"/>
          </p:cNvPicPr>
          <p:nvPr/>
        </p:nvPicPr>
        <p:blipFill>
          <a:blip r:embed="rId2"/>
          <a:srcRect/>
          <a:stretch>
            <a:fillRect/>
          </a:stretch>
        </p:blipFill>
        <p:spPr bwMode="auto">
          <a:xfrm>
            <a:off x="302289" y="1402607"/>
            <a:ext cx="1336875" cy="1914751"/>
          </a:xfrm>
          <a:prstGeom prst="rect">
            <a:avLst/>
          </a:prstGeom>
          <a:noFill/>
          <a:ln w="9525">
            <a:noFill/>
            <a:miter lim="800000"/>
            <a:headEnd/>
            <a:tailEnd/>
          </a:ln>
        </p:spPr>
      </p:pic>
      <p:sp>
        <p:nvSpPr>
          <p:cNvPr id="10" name="Rectangle 9"/>
          <p:cNvSpPr/>
          <p:nvPr/>
        </p:nvSpPr>
        <p:spPr>
          <a:xfrm>
            <a:off x="486852" y="1107187"/>
            <a:ext cx="951351" cy="307777"/>
          </a:xfrm>
          <a:prstGeom prst="rect">
            <a:avLst/>
          </a:prstGeom>
        </p:spPr>
        <p:txBody>
          <a:bodyPr wrap="none">
            <a:spAutoFit/>
          </a:bodyPr>
          <a:lstStyle/>
          <a:p>
            <a:r>
              <a:rPr lang="en-US" sz="1400" b="1" dirty="0">
                <a:latin typeface="Calibri" pitchFamily="34" charset="0"/>
                <a:cs typeface="Calibri" pitchFamily="34" charset="0"/>
              </a:rPr>
              <a:t>Refresher:</a:t>
            </a:r>
          </a:p>
        </p:txBody>
      </p:sp>
      <p:pic>
        <p:nvPicPr>
          <p:cNvPr id="46084" name="Picture 4"/>
          <p:cNvPicPr>
            <a:picLocks noChangeAspect="1" noChangeArrowheads="1"/>
          </p:cNvPicPr>
          <p:nvPr/>
        </p:nvPicPr>
        <p:blipFill>
          <a:blip r:embed="rId3"/>
          <a:srcRect/>
          <a:stretch>
            <a:fillRect/>
          </a:stretch>
        </p:blipFill>
        <p:spPr bwMode="auto">
          <a:xfrm>
            <a:off x="1815780" y="1254641"/>
            <a:ext cx="3883271" cy="2136333"/>
          </a:xfrm>
          <a:prstGeom prst="rect">
            <a:avLst/>
          </a:prstGeom>
          <a:noFill/>
          <a:ln w="9525">
            <a:noFill/>
            <a:miter lim="800000"/>
            <a:headEnd/>
            <a:tailEnd/>
          </a:ln>
        </p:spPr>
      </p:pic>
      <p:pic>
        <p:nvPicPr>
          <p:cNvPr id="46085" name="Picture 5"/>
          <p:cNvPicPr>
            <a:picLocks noChangeAspect="1" noChangeArrowheads="1"/>
          </p:cNvPicPr>
          <p:nvPr/>
        </p:nvPicPr>
        <p:blipFill>
          <a:blip r:embed="rId4"/>
          <a:srcRect/>
          <a:stretch>
            <a:fillRect/>
          </a:stretch>
        </p:blipFill>
        <p:spPr bwMode="auto">
          <a:xfrm>
            <a:off x="6121844" y="1119518"/>
            <a:ext cx="1193356" cy="1284451"/>
          </a:xfrm>
          <a:prstGeom prst="rect">
            <a:avLst/>
          </a:prstGeom>
          <a:noFill/>
          <a:ln w="9525">
            <a:noFill/>
            <a:miter lim="800000"/>
            <a:headEnd/>
            <a:tailEnd/>
          </a:ln>
        </p:spPr>
      </p:pic>
      <p:pic>
        <p:nvPicPr>
          <p:cNvPr id="46086" name="Picture 6"/>
          <p:cNvPicPr>
            <a:picLocks noChangeAspect="1" noChangeArrowheads="1"/>
          </p:cNvPicPr>
          <p:nvPr/>
        </p:nvPicPr>
        <p:blipFill>
          <a:blip r:embed="rId5"/>
          <a:srcRect/>
          <a:stretch>
            <a:fillRect/>
          </a:stretch>
        </p:blipFill>
        <p:spPr bwMode="auto">
          <a:xfrm>
            <a:off x="6149612" y="2381682"/>
            <a:ext cx="1133688" cy="1279693"/>
          </a:xfrm>
          <a:prstGeom prst="rect">
            <a:avLst/>
          </a:prstGeom>
          <a:noFill/>
          <a:ln w="9525">
            <a:noFill/>
            <a:miter lim="800000"/>
            <a:headEnd/>
            <a:tailEnd/>
          </a:ln>
        </p:spPr>
      </p:pic>
      <p:sp>
        <p:nvSpPr>
          <p:cNvPr id="14" name="Rectangle 13"/>
          <p:cNvSpPr/>
          <p:nvPr/>
        </p:nvSpPr>
        <p:spPr>
          <a:xfrm>
            <a:off x="6322588" y="745681"/>
            <a:ext cx="2689326" cy="338554"/>
          </a:xfrm>
          <a:prstGeom prst="rect">
            <a:avLst/>
          </a:prstGeom>
        </p:spPr>
        <p:txBody>
          <a:bodyPr wrap="none">
            <a:spAutoFit/>
          </a:bodyPr>
          <a:lstStyle/>
          <a:p>
            <a:r>
              <a:rPr lang="en-US" sz="1600" b="1" dirty="0">
                <a:latin typeface="Calibri" pitchFamily="34" charset="0"/>
                <a:cs typeface="Calibri" pitchFamily="34" charset="0"/>
              </a:rPr>
              <a:t>KET Notation (</a:t>
            </a:r>
            <a:r>
              <a:rPr lang="en-US" sz="1600" dirty="0">
                <a:latin typeface="Calibri" pitchFamily="34" charset="0"/>
                <a:cs typeface="Calibri" pitchFamily="34" charset="0"/>
              </a:rPr>
              <a:t>Value &amp; Phase</a:t>
            </a:r>
            <a:r>
              <a:rPr lang="en-US" sz="1600" b="1" dirty="0">
                <a:latin typeface="Calibri" pitchFamily="34" charset="0"/>
                <a:cs typeface="Calibri" pitchFamily="34" charset="0"/>
              </a:rPr>
              <a:t>)</a:t>
            </a:r>
          </a:p>
        </p:txBody>
      </p:sp>
      <p:pic>
        <p:nvPicPr>
          <p:cNvPr id="15" name="Picture 5"/>
          <p:cNvPicPr>
            <a:picLocks noChangeAspect="1" noChangeArrowheads="1"/>
          </p:cNvPicPr>
          <p:nvPr/>
        </p:nvPicPr>
        <p:blipFill>
          <a:blip r:embed="rId6"/>
          <a:srcRect/>
          <a:stretch>
            <a:fillRect/>
          </a:stretch>
        </p:blipFill>
        <p:spPr bwMode="auto">
          <a:xfrm>
            <a:off x="148849" y="3767032"/>
            <a:ext cx="4029746" cy="2226271"/>
          </a:xfrm>
          <a:prstGeom prst="rect">
            <a:avLst/>
          </a:prstGeom>
          <a:noFill/>
          <a:ln w="9525">
            <a:noFill/>
            <a:miter lim="800000"/>
            <a:headEnd/>
            <a:tailEnd/>
          </a:ln>
        </p:spPr>
      </p:pic>
      <p:sp>
        <p:nvSpPr>
          <p:cNvPr id="16" name="Rectangle 15"/>
          <p:cNvSpPr/>
          <p:nvPr/>
        </p:nvSpPr>
        <p:spPr>
          <a:xfrm>
            <a:off x="240764" y="3542046"/>
            <a:ext cx="5033109" cy="338554"/>
          </a:xfrm>
          <a:prstGeom prst="rect">
            <a:avLst/>
          </a:prstGeom>
        </p:spPr>
        <p:txBody>
          <a:bodyPr wrap="none">
            <a:spAutoFit/>
          </a:bodyPr>
          <a:lstStyle/>
          <a:p>
            <a:r>
              <a:rPr lang="en-US" sz="1600" b="1" dirty="0" err="1">
                <a:latin typeface="Calibri" pitchFamily="34" charset="0"/>
                <a:cs typeface="Calibri" pitchFamily="34" charset="0"/>
              </a:rPr>
              <a:t>QuBits</a:t>
            </a:r>
            <a:r>
              <a:rPr lang="en-US" sz="1600" b="1" dirty="0">
                <a:latin typeface="Calibri" pitchFamily="34" charset="0"/>
                <a:cs typeface="Calibri" pitchFamily="34" charset="0"/>
              </a:rPr>
              <a:t> (</a:t>
            </a:r>
            <a:r>
              <a:rPr lang="en-US" sz="1600" b="1" dirty="0">
                <a:solidFill>
                  <a:srgbClr val="FF0000"/>
                </a:solidFill>
                <a:latin typeface="Calibri" pitchFamily="34" charset="0"/>
                <a:cs typeface="Calibri" pitchFamily="34" charset="0"/>
              </a:rPr>
              <a:t>Standing Waves</a:t>
            </a:r>
            <a:r>
              <a:rPr lang="en-US" sz="1600" b="1" dirty="0">
                <a:latin typeface="Calibri" pitchFamily="34" charset="0"/>
                <a:cs typeface="Calibri" pitchFamily="34" charset="0"/>
              </a:rPr>
              <a:t>) Have “Phases” – Like the Moon.</a:t>
            </a:r>
          </a:p>
        </p:txBody>
      </p:sp>
      <p:sp>
        <p:nvSpPr>
          <p:cNvPr id="17" name="Rectangle 16"/>
          <p:cNvSpPr/>
          <p:nvPr/>
        </p:nvSpPr>
        <p:spPr>
          <a:xfrm>
            <a:off x="3263963" y="738595"/>
            <a:ext cx="2087623" cy="338554"/>
          </a:xfrm>
          <a:prstGeom prst="rect">
            <a:avLst/>
          </a:prstGeom>
        </p:spPr>
        <p:txBody>
          <a:bodyPr wrap="none">
            <a:spAutoFit/>
          </a:bodyPr>
          <a:lstStyle/>
          <a:p>
            <a:r>
              <a:rPr lang="en-US" sz="1600" b="1" dirty="0">
                <a:latin typeface="Calibri" pitchFamily="34" charset="0"/>
                <a:cs typeface="Calibri" pitchFamily="34" charset="0"/>
              </a:rPr>
              <a:t>Block Sphere Notation</a:t>
            </a:r>
          </a:p>
        </p:txBody>
      </p:sp>
      <p:sp>
        <p:nvSpPr>
          <p:cNvPr id="18" name="Rectangle 17"/>
          <p:cNvSpPr/>
          <p:nvPr/>
        </p:nvSpPr>
        <p:spPr>
          <a:xfrm>
            <a:off x="1658444" y="759859"/>
            <a:ext cx="1534587" cy="338554"/>
          </a:xfrm>
          <a:prstGeom prst="rect">
            <a:avLst/>
          </a:prstGeom>
        </p:spPr>
        <p:txBody>
          <a:bodyPr wrap="none">
            <a:spAutoFit/>
          </a:bodyPr>
          <a:lstStyle/>
          <a:p>
            <a:r>
              <a:rPr lang="en-US" sz="1600" b="1" dirty="0">
                <a:latin typeface="Calibri" pitchFamily="34" charset="0"/>
                <a:cs typeface="Calibri" pitchFamily="34" charset="0"/>
              </a:rPr>
              <a:t>Binary Notation</a:t>
            </a:r>
          </a:p>
        </p:txBody>
      </p:sp>
      <p:sp>
        <p:nvSpPr>
          <p:cNvPr id="19" name="Rectangle 18"/>
          <p:cNvSpPr/>
          <p:nvPr/>
        </p:nvSpPr>
        <p:spPr>
          <a:xfrm>
            <a:off x="4897825" y="4169366"/>
            <a:ext cx="4044156" cy="1723549"/>
          </a:xfrm>
          <a:prstGeom prst="rect">
            <a:avLst/>
          </a:prstGeom>
        </p:spPr>
        <p:txBody>
          <a:bodyPr wrap="square">
            <a:spAutoFit/>
          </a:bodyPr>
          <a:lstStyle/>
          <a:p>
            <a:r>
              <a:rPr lang="en-US" dirty="0" err="1">
                <a:latin typeface="Calibri" pitchFamily="34" charset="0"/>
                <a:cs typeface="Calibri" pitchFamily="34" charset="0"/>
              </a:rPr>
              <a:t>QuBits</a:t>
            </a:r>
            <a:r>
              <a:rPr lang="en-US" dirty="0">
                <a:latin typeface="Calibri" pitchFamily="34" charset="0"/>
                <a:cs typeface="Calibri" pitchFamily="34" charset="0"/>
              </a:rPr>
              <a:t> model properties of waves</a:t>
            </a:r>
          </a:p>
          <a:p>
            <a:endParaRPr lang="en-US" sz="800" dirty="0">
              <a:latin typeface="Calibri" pitchFamily="34" charset="0"/>
              <a:cs typeface="Calibri" pitchFamily="34" charset="0"/>
            </a:endParaRPr>
          </a:p>
          <a:p>
            <a:endParaRPr lang="en-US" sz="800" dirty="0">
              <a:latin typeface="Calibri" pitchFamily="34" charset="0"/>
              <a:cs typeface="Calibri" pitchFamily="34" charset="0"/>
            </a:endParaRPr>
          </a:p>
          <a:p>
            <a:pPr marL="342900" indent="-342900">
              <a:buFont typeface="+mj-lt"/>
              <a:buAutoNum type="arabicPeriod"/>
            </a:pPr>
            <a:r>
              <a:rPr lang="en-US" sz="1400" dirty="0">
                <a:latin typeface="Calibri" pitchFamily="34" charset="0"/>
                <a:cs typeface="Calibri" pitchFamily="34" charset="0"/>
              </a:rPr>
              <a:t>Like binary notation, but with in-between values</a:t>
            </a:r>
          </a:p>
          <a:p>
            <a:pPr marL="342900" indent="-342900">
              <a:buFont typeface="+mj-lt"/>
              <a:buAutoNum type="arabicPeriod"/>
            </a:pPr>
            <a:r>
              <a:rPr lang="en-US" sz="1400" dirty="0">
                <a:latin typeface="Calibri" pitchFamily="34" charset="0"/>
                <a:cs typeface="Calibri" pitchFamily="34" charset="0"/>
              </a:rPr>
              <a:t> Represented by Block Sphere notation</a:t>
            </a:r>
          </a:p>
          <a:p>
            <a:pPr marL="342900" indent="-342900">
              <a:buFont typeface="+mj-lt"/>
              <a:buAutoNum type="arabicPeriod"/>
            </a:pPr>
            <a:r>
              <a:rPr lang="en-US" sz="1400" dirty="0">
                <a:latin typeface="Calibri" pitchFamily="34" charset="0"/>
                <a:cs typeface="Calibri" pitchFamily="34" charset="0"/>
              </a:rPr>
              <a:t> Represented by KET Notation (ABS Value)</a:t>
            </a:r>
          </a:p>
          <a:p>
            <a:pPr marL="342900" indent="-342900">
              <a:buFont typeface="+mj-lt"/>
              <a:buAutoNum type="arabicPeriod"/>
            </a:pPr>
            <a:r>
              <a:rPr lang="en-US" sz="1400" dirty="0">
                <a:latin typeface="Calibri" pitchFamily="34" charset="0"/>
                <a:cs typeface="Calibri" pitchFamily="34" charset="0"/>
              </a:rPr>
              <a:t> They have Phases</a:t>
            </a:r>
          </a:p>
          <a:p>
            <a:endParaRPr lang="en-US" sz="800" dirty="0">
              <a:latin typeface="Calibri" pitchFamily="34" charset="0"/>
              <a:cs typeface="Calibri" pitchFamily="34" charset="0"/>
            </a:endParaRPr>
          </a:p>
          <a:p>
            <a:endParaRPr lang="en-US" sz="800" dirty="0">
              <a:latin typeface="Calibri" pitchFamily="34" charset="0"/>
              <a:cs typeface="Calibri" pitchFamily="34" charset="0"/>
            </a:endParaRPr>
          </a:p>
        </p:txBody>
      </p:sp>
      <p:sp>
        <p:nvSpPr>
          <p:cNvPr id="21" name="Rectangle 20"/>
          <p:cNvSpPr/>
          <p:nvPr/>
        </p:nvSpPr>
        <p:spPr>
          <a:xfrm>
            <a:off x="2115639" y="6267523"/>
            <a:ext cx="5209888" cy="338554"/>
          </a:xfrm>
          <a:prstGeom prst="rect">
            <a:avLst/>
          </a:prstGeom>
        </p:spPr>
        <p:txBody>
          <a:bodyPr wrap="none">
            <a:spAutoFit/>
          </a:bodyPr>
          <a:lstStyle/>
          <a:p>
            <a:r>
              <a:rPr lang="en-US" sz="1600" b="1" dirty="0" err="1">
                <a:latin typeface="Calibri" pitchFamily="34" charset="0"/>
                <a:cs typeface="Calibri" pitchFamily="34" charset="0"/>
              </a:rPr>
              <a:t>QuBits</a:t>
            </a:r>
            <a:r>
              <a:rPr lang="en-US" sz="1600" dirty="0">
                <a:latin typeface="Calibri" pitchFamily="34" charset="0"/>
                <a:cs typeface="Calibri" pitchFamily="34" charset="0"/>
              </a:rPr>
              <a:t> have two Characteristics: their </a:t>
            </a:r>
            <a:r>
              <a:rPr lang="en-US" sz="1600" b="1" dirty="0">
                <a:solidFill>
                  <a:srgbClr val="00549F"/>
                </a:solidFill>
                <a:latin typeface="Calibri" pitchFamily="34" charset="0"/>
                <a:cs typeface="Calibri" pitchFamily="34" charset="0"/>
              </a:rPr>
              <a:t>Value</a:t>
            </a:r>
            <a:r>
              <a:rPr lang="en-US" sz="1600" dirty="0">
                <a:latin typeface="Calibri" pitchFamily="34" charset="0"/>
                <a:cs typeface="Calibri" pitchFamily="34" charset="0"/>
              </a:rPr>
              <a:t> and their </a:t>
            </a:r>
            <a:r>
              <a:rPr lang="en-US" sz="1600" b="1" dirty="0">
                <a:solidFill>
                  <a:srgbClr val="00549F"/>
                </a:solidFill>
                <a:latin typeface="Calibri" pitchFamily="34" charset="0"/>
                <a:cs typeface="Calibri" pitchFamily="34" charset="0"/>
              </a:rPr>
              <a:t>Phase</a:t>
            </a:r>
            <a:r>
              <a:rPr lang="en-US" sz="1600" dirty="0">
                <a:latin typeface="Calibri" pitchFamily="34" charset="0"/>
                <a:cs typeface="Calibri" pitchFamily="34" charset="0"/>
              </a:rPr>
              <a:t>.</a:t>
            </a:r>
          </a:p>
        </p:txBody>
      </p:sp>
    </p:spTree>
    <p:extLst>
      <p:ext uri="{BB962C8B-B14F-4D97-AF65-F5344CB8AC3E}">
        <p14:creationId xmlns:p14="http://schemas.microsoft.com/office/powerpoint/2010/main" val="139463636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57645" y="474294"/>
            <a:ext cx="4456422" cy="434975"/>
          </a:xfrm>
        </p:spPr>
        <p:txBody>
          <a:bodyPr>
            <a:noAutofit/>
          </a:bodyPr>
          <a:lstStyle/>
          <a:p>
            <a:r>
              <a:rPr lang="en-US" sz="3200" b="1" dirty="0"/>
              <a:t>Quantum Computing </a:t>
            </a:r>
          </a:p>
        </p:txBody>
      </p:sp>
      <p:pic>
        <p:nvPicPr>
          <p:cNvPr id="2050" name="Picture 2"/>
          <p:cNvPicPr>
            <a:picLocks noChangeAspect="1" noChangeArrowheads="1"/>
          </p:cNvPicPr>
          <p:nvPr/>
        </p:nvPicPr>
        <p:blipFill>
          <a:blip r:embed="rId2"/>
          <a:srcRect/>
          <a:stretch>
            <a:fillRect/>
          </a:stretch>
        </p:blipFill>
        <p:spPr bwMode="auto">
          <a:xfrm>
            <a:off x="2120900" y="2355850"/>
            <a:ext cx="4902200" cy="2146300"/>
          </a:xfrm>
          <a:prstGeom prst="rect">
            <a:avLst/>
          </a:prstGeom>
          <a:noFill/>
          <a:ln w="9525">
            <a:noFill/>
            <a:miter lim="800000"/>
            <a:headEnd/>
            <a:tailEnd/>
          </a:ln>
        </p:spPr>
      </p:pic>
      <p:sp>
        <p:nvSpPr>
          <p:cNvPr id="5" name="Title 2"/>
          <p:cNvSpPr txBox="1">
            <a:spLocks/>
          </p:cNvSpPr>
          <p:nvPr/>
        </p:nvSpPr>
        <p:spPr>
          <a:xfrm>
            <a:off x="1794539" y="1167378"/>
            <a:ext cx="6697528" cy="4835489"/>
          </a:xfrm>
          <a:prstGeom prst="rect">
            <a:avLst/>
          </a:prstGeom>
        </p:spPr>
        <p:txBody>
          <a:bodyPr vert="horz" lIns="91440" tIns="45720" rIns="91440" bIns="45720" rtlCol="0" anchor="t" anchorCtr="0">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itchFamily="34" charset="0"/>
                <a:ea typeface="+mj-ea"/>
                <a:cs typeface="Arial" pitchFamily="34" charset="0"/>
              </a:rPr>
              <a:t>Agenda:</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chemeClr val="tx1"/>
              </a:solidFill>
              <a:effectLst/>
              <a:uLnTx/>
              <a:uFillTx/>
              <a:latin typeface="Arial" pitchFamily="34" charset="0"/>
              <a:ea typeface="+mj-ea"/>
              <a:cs typeface="Arial"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lang="en-US" sz="800" b="1" dirty="0">
              <a:latin typeface="Arial" pitchFamily="34" charset="0"/>
              <a:ea typeface="+mj-ea"/>
              <a:cs typeface="Arial" pitchFamily="34" charset="0"/>
            </a:endParaRPr>
          </a:p>
          <a:p>
            <a:pPr marL="0" marR="0" lvl="0" indent="0" algn="l" defTabSz="914400" rtl="0" eaLnBrk="1" fontAlgn="auto" latinLnBrk="0" hangingPunct="1">
              <a:lnSpc>
                <a:spcPct val="90000"/>
              </a:lnSpc>
              <a:spcBef>
                <a:spcPct val="0"/>
              </a:spcBef>
              <a:spcAft>
                <a:spcPts val="0"/>
              </a:spcAft>
              <a:buClrTx/>
              <a:buSzTx/>
              <a:buFont typeface="Arial" pitchFamily="34" charset="0"/>
              <a:buChar char="•"/>
              <a:tabLst/>
              <a:defRPr/>
            </a:pPr>
            <a:r>
              <a:rPr lang="en-US" sz="1600" dirty="0">
                <a:latin typeface="Arial" pitchFamily="34" charset="0"/>
                <a:ea typeface="+mj-ea"/>
                <a:cs typeface="Arial" pitchFamily="34" charset="0"/>
              </a:rPr>
              <a:t> Creating an overall </a:t>
            </a:r>
            <a:r>
              <a:rPr lang="en-US" sz="1600" b="1" dirty="0">
                <a:latin typeface="Arial" pitchFamily="34" charset="0"/>
                <a:ea typeface="+mj-ea"/>
                <a:cs typeface="Arial" pitchFamily="34" charset="0"/>
              </a:rPr>
              <a:t>context</a:t>
            </a:r>
            <a:r>
              <a:rPr lang="en-US" sz="1600" dirty="0">
                <a:latin typeface="Arial" pitchFamily="34" charset="0"/>
                <a:ea typeface="+mj-ea"/>
                <a:cs typeface="Arial" pitchFamily="34" charset="0"/>
              </a:rPr>
              <a:t> for understanding (</a:t>
            </a:r>
            <a:r>
              <a:rPr lang="en-US" sz="1600" b="1" dirty="0">
                <a:latin typeface="Arial" pitchFamily="34" charset="0"/>
                <a:ea typeface="+mj-ea"/>
                <a:cs typeface="Arial" pitchFamily="34" charset="0"/>
              </a:rPr>
              <a:t>Essence Statement</a:t>
            </a:r>
            <a:r>
              <a:rPr lang="en-US" sz="1600" dirty="0">
                <a:latin typeface="Arial" pitchFamily="34" charset="0"/>
                <a:ea typeface="+mj-ea"/>
                <a:cs typeface="Arial" pitchFamily="34" charset="0"/>
              </a:rPr>
              <a:t>)</a:t>
            </a:r>
          </a:p>
          <a:p>
            <a:pPr lvl="1">
              <a:lnSpc>
                <a:spcPct val="90000"/>
              </a:lnSpc>
              <a:spcBef>
                <a:spcPct val="0"/>
              </a:spcBef>
              <a:buFont typeface="Arial" pitchFamily="34" charset="0"/>
              <a:buChar char="•"/>
            </a:pPr>
            <a:r>
              <a:rPr lang="en-US" sz="1600" dirty="0">
                <a:latin typeface="Arial" pitchFamily="34" charset="0"/>
                <a:ea typeface="+mj-ea"/>
                <a:cs typeface="Arial" pitchFamily="34" charset="0"/>
              </a:rPr>
              <a:t>History of Scientific Theory of Computation (Binary </a:t>
            </a:r>
            <a:r>
              <a:rPr lang="en-US" sz="1600" dirty="0" err="1">
                <a:latin typeface="Arial" pitchFamily="34" charset="0"/>
                <a:ea typeface="+mj-ea"/>
                <a:cs typeface="Arial" pitchFamily="34" charset="0"/>
              </a:rPr>
              <a:t>vs</a:t>
            </a:r>
            <a:r>
              <a:rPr lang="en-US" sz="1600" dirty="0">
                <a:latin typeface="Arial" pitchFamily="34" charset="0"/>
                <a:ea typeface="+mj-ea"/>
                <a:cs typeface="Arial" pitchFamily="34" charset="0"/>
              </a:rPr>
              <a:t> Quantum)</a:t>
            </a:r>
          </a:p>
          <a:p>
            <a:pPr lvl="1">
              <a:lnSpc>
                <a:spcPct val="90000"/>
              </a:lnSpc>
              <a:spcBef>
                <a:spcPct val="0"/>
              </a:spcBef>
              <a:buFont typeface="Arial" pitchFamily="34" charset="0"/>
              <a:buChar char="•"/>
            </a:pPr>
            <a:r>
              <a:rPr lang="en-US" sz="1600" dirty="0">
                <a:latin typeface="Arial" pitchFamily="34" charset="0"/>
                <a:ea typeface="+mj-ea"/>
                <a:cs typeface="Arial" pitchFamily="34" charset="0"/>
              </a:rPr>
              <a:t> Motivation for pursuing Quantum Computing</a:t>
            </a:r>
          </a:p>
          <a:p>
            <a:pPr lvl="2">
              <a:lnSpc>
                <a:spcPct val="90000"/>
              </a:lnSpc>
              <a:spcBef>
                <a:spcPct val="0"/>
              </a:spcBef>
              <a:buFont typeface="Arial" pitchFamily="34" charset="0"/>
              <a:buChar char="•"/>
            </a:pPr>
            <a:r>
              <a:rPr lang="en-US" sz="1600" dirty="0">
                <a:latin typeface="Arial" pitchFamily="34" charset="0"/>
                <a:ea typeface="+mj-ea"/>
                <a:cs typeface="Arial" pitchFamily="34" charset="0"/>
              </a:rPr>
              <a:t> Quantum Parallelism</a:t>
            </a:r>
          </a:p>
          <a:p>
            <a:pPr lvl="2">
              <a:lnSpc>
                <a:spcPct val="90000"/>
              </a:lnSpc>
              <a:spcBef>
                <a:spcPct val="0"/>
              </a:spcBef>
              <a:buFont typeface="Arial" pitchFamily="34" charset="0"/>
              <a:buChar char="•"/>
            </a:pPr>
            <a:r>
              <a:rPr lang="en-US" sz="1600" dirty="0">
                <a:latin typeface="Arial" pitchFamily="34" charset="0"/>
                <a:ea typeface="+mj-ea"/>
                <a:cs typeface="Arial" pitchFamily="34" charset="0"/>
              </a:rPr>
              <a:t> </a:t>
            </a:r>
            <a:r>
              <a:rPr lang="en-US" sz="1600" dirty="0">
                <a:latin typeface="Arial" pitchFamily="34" charset="0"/>
                <a:cs typeface="Arial" pitchFamily="34" charset="0"/>
              </a:rPr>
              <a:t>Use Cases</a:t>
            </a:r>
          </a:p>
          <a:p>
            <a:pPr lvl="1">
              <a:lnSpc>
                <a:spcPct val="90000"/>
              </a:lnSpc>
              <a:spcBef>
                <a:spcPct val="0"/>
              </a:spcBef>
              <a:buFont typeface="Arial" pitchFamily="34" charset="0"/>
              <a:buChar char="•"/>
            </a:pPr>
            <a:r>
              <a:rPr lang="en-US" sz="1600" dirty="0">
                <a:latin typeface="Arial" pitchFamily="34" charset="0"/>
                <a:ea typeface="+mj-ea"/>
                <a:cs typeface="Arial" pitchFamily="34" charset="0"/>
              </a:rPr>
              <a:t> Start of the Art in Quantum Computing</a:t>
            </a:r>
          </a:p>
          <a:p>
            <a:pPr marL="0" marR="0" lvl="0" indent="0" algn="l" defTabSz="914400" rtl="0" eaLnBrk="1" fontAlgn="auto" latinLnBrk="0" hangingPunct="1">
              <a:lnSpc>
                <a:spcPct val="90000"/>
              </a:lnSpc>
              <a:spcBef>
                <a:spcPct val="0"/>
              </a:spcBef>
              <a:spcAft>
                <a:spcPts val="0"/>
              </a:spcAft>
              <a:buClrTx/>
              <a:buSzTx/>
              <a:tabLst/>
              <a:defRPr/>
            </a:pPr>
            <a:endParaRPr kumimoji="0" lang="en-US" sz="1600" i="0" u="none" strike="noStrike" kern="1200" cap="none" spc="0" normalizeH="0" noProof="0" dirty="0">
              <a:ln>
                <a:noFill/>
              </a:ln>
              <a:solidFill>
                <a:schemeClr val="tx1"/>
              </a:solidFill>
              <a:effectLst/>
              <a:uLnTx/>
              <a:uFillTx/>
              <a:latin typeface="Arial" pitchFamily="34" charset="0"/>
              <a:ea typeface="+mj-ea"/>
              <a:cs typeface="Arial" pitchFamily="34" charset="0"/>
            </a:endParaRPr>
          </a:p>
          <a:p>
            <a:pPr marL="0" marR="0" lvl="0" indent="0" algn="l" defTabSz="914400" rtl="0" eaLnBrk="1" fontAlgn="auto" latinLnBrk="0" hangingPunct="1">
              <a:lnSpc>
                <a:spcPct val="90000"/>
              </a:lnSpc>
              <a:spcBef>
                <a:spcPct val="0"/>
              </a:spcBef>
              <a:spcAft>
                <a:spcPts val="0"/>
              </a:spcAft>
              <a:buClrTx/>
              <a:buSzTx/>
              <a:buFont typeface="Arial" pitchFamily="34" charset="0"/>
              <a:buChar char="•"/>
              <a:tabLst/>
              <a:defRPr/>
            </a:pPr>
            <a:r>
              <a:rPr lang="en-US" sz="1600" dirty="0">
                <a:latin typeface="Arial" pitchFamily="34" charset="0"/>
                <a:ea typeface="+mj-ea"/>
                <a:cs typeface="Arial" pitchFamily="34" charset="0"/>
              </a:rPr>
              <a:t> Quantum Computing </a:t>
            </a:r>
            <a:r>
              <a:rPr lang="en-US" sz="1600" b="1" dirty="0">
                <a:latin typeface="Arial" pitchFamily="34" charset="0"/>
                <a:ea typeface="+mj-ea"/>
                <a:cs typeface="Arial" pitchFamily="34" charset="0"/>
              </a:rPr>
              <a:t>Theory / Concepts</a:t>
            </a:r>
            <a:r>
              <a:rPr kumimoji="0" lang="en-US" sz="1600" b="1" i="0" u="none" strike="noStrike" kern="1200" cap="none" spc="0" normalizeH="0" noProof="0" dirty="0">
                <a:ln>
                  <a:noFill/>
                </a:ln>
                <a:solidFill>
                  <a:schemeClr val="tx1"/>
                </a:solidFill>
                <a:effectLst/>
                <a:uLnTx/>
                <a:uFillTx/>
                <a:latin typeface="Arial" pitchFamily="34" charset="0"/>
                <a:ea typeface="+mj-ea"/>
                <a:cs typeface="Arial" pitchFamily="34" charset="0"/>
              </a:rPr>
              <a:t> </a:t>
            </a:r>
          </a:p>
          <a:p>
            <a:pPr lvl="1">
              <a:lnSpc>
                <a:spcPct val="90000"/>
              </a:lnSpc>
              <a:spcBef>
                <a:spcPct val="0"/>
              </a:spcBef>
              <a:buFont typeface="Arial" pitchFamily="34" charset="0"/>
              <a:buChar char="•"/>
            </a:pPr>
            <a:r>
              <a:rPr lang="en-US" sz="1600" dirty="0">
                <a:latin typeface="Arial" pitchFamily="34" charset="0"/>
                <a:ea typeface="+mj-ea"/>
                <a:cs typeface="Arial" pitchFamily="34" charset="0"/>
              </a:rPr>
              <a:t> Architecture</a:t>
            </a:r>
          </a:p>
          <a:p>
            <a:pPr lvl="1">
              <a:lnSpc>
                <a:spcPct val="90000"/>
              </a:lnSpc>
              <a:spcBef>
                <a:spcPct val="0"/>
              </a:spcBef>
              <a:buFont typeface="Arial" pitchFamily="34" charset="0"/>
              <a:buChar char="•"/>
            </a:pPr>
            <a:r>
              <a:rPr kumimoji="0" lang="en-US" sz="1600" i="0" u="none" strike="noStrike" kern="1200" cap="none" spc="0" normalizeH="0" noProof="0" dirty="0">
                <a:ln>
                  <a:noFill/>
                </a:ln>
                <a:solidFill>
                  <a:schemeClr val="tx1"/>
                </a:solidFill>
                <a:effectLst/>
                <a:uLnTx/>
                <a:uFillTx/>
                <a:latin typeface="Arial" pitchFamily="34" charset="0"/>
                <a:ea typeface="+mj-ea"/>
                <a:cs typeface="Arial" pitchFamily="34" charset="0"/>
              </a:rPr>
              <a:t> Waves</a:t>
            </a:r>
          </a:p>
          <a:p>
            <a:pPr lvl="1">
              <a:lnSpc>
                <a:spcPct val="90000"/>
              </a:lnSpc>
              <a:spcBef>
                <a:spcPct val="0"/>
              </a:spcBef>
              <a:buFont typeface="Arial" pitchFamily="34" charset="0"/>
              <a:buChar char="•"/>
            </a:pPr>
            <a:r>
              <a:rPr lang="en-US" sz="1600" dirty="0">
                <a:latin typeface="Arial" pitchFamily="34" charset="0"/>
                <a:ea typeface="+mj-ea"/>
                <a:cs typeface="Arial" pitchFamily="34" charset="0"/>
              </a:rPr>
              <a:t> </a:t>
            </a:r>
            <a:r>
              <a:rPr lang="en-US" sz="1600" dirty="0" err="1">
                <a:latin typeface="Arial" pitchFamily="34" charset="0"/>
                <a:ea typeface="+mj-ea"/>
                <a:cs typeface="Arial" pitchFamily="34" charset="0"/>
              </a:rPr>
              <a:t>QuBits</a:t>
            </a:r>
            <a:endParaRPr lang="en-US" sz="1600" dirty="0">
              <a:latin typeface="Arial" pitchFamily="34" charset="0"/>
              <a:ea typeface="+mj-ea"/>
              <a:cs typeface="Arial" pitchFamily="34" charset="0"/>
            </a:endParaRPr>
          </a:p>
          <a:p>
            <a:pPr lvl="1">
              <a:lnSpc>
                <a:spcPct val="90000"/>
              </a:lnSpc>
              <a:spcBef>
                <a:spcPct val="0"/>
              </a:spcBef>
              <a:buFont typeface="Arial" pitchFamily="34" charset="0"/>
              <a:buChar char="•"/>
            </a:pPr>
            <a:r>
              <a:rPr kumimoji="0" lang="en-US" sz="1600" i="0" u="none" strike="noStrike" kern="1200" cap="none" spc="0" normalizeH="0" noProof="0" dirty="0">
                <a:ln>
                  <a:noFill/>
                </a:ln>
                <a:solidFill>
                  <a:schemeClr val="tx1"/>
                </a:solidFill>
                <a:effectLst/>
                <a:uLnTx/>
                <a:uFillTx/>
                <a:latin typeface="Arial" pitchFamily="34" charset="0"/>
                <a:ea typeface="+mj-ea"/>
                <a:cs typeface="Arial" pitchFamily="34" charset="0"/>
              </a:rPr>
              <a:t> Foundational Ideas</a:t>
            </a:r>
          </a:p>
          <a:p>
            <a:pPr marL="0" marR="0" lvl="0" indent="0" algn="l" defTabSz="914400" rtl="0" eaLnBrk="1" fontAlgn="auto" latinLnBrk="0" hangingPunct="1">
              <a:lnSpc>
                <a:spcPct val="90000"/>
              </a:lnSpc>
              <a:spcBef>
                <a:spcPct val="0"/>
              </a:spcBef>
              <a:spcAft>
                <a:spcPts val="0"/>
              </a:spcAft>
              <a:buClrTx/>
              <a:buSzTx/>
              <a:buFont typeface="Arial" pitchFamily="34" charset="0"/>
              <a:buChar char="•"/>
              <a:tabLst/>
              <a:defRPr/>
            </a:pPr>
            <a:endParaRPr lang="en-US" sz="1600" baseline="0" dirty="0">
              <a:latin typeface="Arial" pitchFamily="34" charset="0"/>
              <a:ea typeface="+mj-ea"/>
              <a:cs typeface="Arial" pitchFamily="34" charset="0"/>
            </a:endParaRPr>
          </a:p>
          <a:p>
            <a:pPr marL="0" marR="0" lvl="0" indent="0" algn="l" defTabSz="914400" rtl="0" eaLnBrk="1" fontAlgn="auto" latinLnBrk="0" hangingPunct="1">
              <a:lnSpc>
                <a:spcPct val="90000"/>
              </a:lnSpc>
              <a:spcBef>
                <a:spcPct val="0"/>
              </a:spcBef>
              <a:spcAft>
                <a:spcPts val="0"/>
              </a:spcAft>
              <a:buClrTx/>
              <a:buSzTx/>
              <a:buFont typeface="Arial" pitchFamily="34" charset="0"/>
              <a:buChar char="•"/>
              <a:tabLst/>
              <a:defRPr/>
            </a:pPr>
            <a:r>
              <a:rPr kumimoji="0" lang="en-US" sz="1600" i="0" u="none" strike="noStrike" kern="1200" cap="none" spc="0" normalizeH="0" baseline="0" noProof="0" dirty="0">
                <a:ln>
                  <a:noFill/>
                </a:ln>
                <a:solidFill>
                  <a:schemeClr val="tx1"/>
                </a:solidFill>
                <a:effectLst/>
                <a:uLnTx/>
                <a:uFillTx/>
                <a:latin typeface="Arial" pitchFamily="34" charset="0"/>
                <a:ea typeface="+mj-ea"/>
                <a:cs typeface="Arial" pitchFamily="34" charset="0"/>
              </a:rPr>
              <a:t> </a:t>
            </a:r>
            <a:r>
              <a:rPr kumimoji="0" lang="en-US" sz="1600" b="1" i="0" u="none" strike="noStrike" kern="1200" cap="none" spc="0" normalizeH="0" baseline="0" noProof="0" dirty="0">
                <a:ln>
                  <a:noFill/>
                </a:ln>
                <a:solidFill>
                  <a:schemeClr val="tx1"/>
                </a:solidFill>
                <a:effectLst/>
                <a:uLnTx/>
                <a:uFillTx/>
                <a:latin typeface="Arial" pitchFamily="34" charset="0"/>
                <a:ea typeface="+mj-ea"/>
                <a:cs typeface="Arial" pitchFamily="34" charset="0"/>
              </a:rPr>
              <a:t>Demo’s</a:t>
            </a:r>
            <a:r>
              <a:rPr kumimoji="0" lang="en-US" sz="1600" i="0" u="none" strike="noStrike" kern="1200" cap="none" spc="0" normalizeH="0" baseline="0" noProof="0" dirty="0">
                <a:ln>
                  <a:noFill/>
                </a:ln>
                <a:solidFill>
                  <a:schemeClr val="tx1"/>
                </a:solidFill>
                <a:effectLst/>
                <a:uLnTx/>
                <a:uFillTx/>
                <a:latin typeface="Arial" pitchFamily="34" charset="0"/>
                <a:ea typeface="+mj-ea"/>
                <a:cs typeface="Arial" pitchFamily="34" charset="0"/>
              </a:rPr>
              <a:t> (Simulations)</a:t>
            </a:r>
          </a:p>
          <a:p>
            <a:pPr marL="0" marR="0" lvl="0" indent="0" algn="l" defTabSz="914400" rtl="0" eaLnBrk="1" fontAlgn="auto" latinLnBrk="0" hangingPunct="1">
              <a:lnSpc>
                <a:spcPct val="90000"/>
              </a:lnSpc>
              <a:spcBef>
                <a:spcPct val="0"/>
              </a:spcBef>
              <a:spcAft>
                <a:spcPts val="0"/>
              </a:spcAft>
              <a:buClrTx/>
              <a:buSzTx/>
              <a:buFont typeface="Arial" pitchFamily="34" charset="0"/>
              <a:buChar char="•"/>
              <a:tabLst/>
              <a:defRPr/>
            </a:pPr>
            <a:endParaRPr lang="en-US" sz="1600" dirty="0">
              <a:latin typeface="Arial" pitchFamily="34" charset="0"/>
              <a:ea typeface="+mj-ea"/>
              <a:cs typeface="Arial" pitchFamily="34" charset="0"/>
            </a:endParaRPr>
          </a:p>
          <a:p>
            <a:pPr marL="0" marR="0" lvl="0" indent="0" algn="l" defTabSz="914400" rtl="0" eaLnBrk="1" fontAlgn="auto" latinLnBrk="0" hangingPunct="1">
              <a:lnSpc>
                <a:spcPct val="90000"/>
              </a:lnSpc>
              <a:spcBef>
                <a:spcPct val="0"/>
              </a:spcBef>
              <a:spcAft>
                <a:spcPts val="0"/>
              </a:spcAft>
              <a:buClrTx/>
              <a:buSzTx/>
              <a:buFont typeface="Arial" pitchFamily="34" charset="0"/>
              <a:buChar char="•"/>
              <a:tabLst/>
              <a:defRPr/>
            </a:pPr>
            <a:r>
              <a:rPr kumimoji="0" lang="en-US" sz="1600" i="0" u="none" strike="noStrike" kern="1200" cap="none" spc="0" normalizeH="0" baseline="0" noProof="0" dirty="0">
                <a:ln>
                  <a:noFill/>
                </a:ln>
                <a:solidFill>
                  <a:schemeClr val="tx1"/>
                </a:solidFill>
                <a:effectLst/>
                <a:uLnTx/>
                <a:uFillTx/>
                <a:latin typeface="Arial" pitchFamily="34" charset="0"/>
                <a:ea typeface="+mj-ea"/>
                <a:cs typeface="Arial" pitchFamily="34" charset="0"/>
              </a:rPr>
              <a:t> </a:t>
            </a:r>
            <a:r>
              <a:rPr kumimoji="0" lang="en-US" sz="1600" b="1" i="0" u="none" strike="noStrike" kern="1200" cap="none" spc="0" normalizeH="0" baseline="0" noProof="0" dirty="0">
                <a:ln>
                  <a:noFill/>
                </a:ln>
                <a:solidFill>
                  <a:schemeClr val="tx1"/>
                </a:solidFill>
                <a:effectLst/>
                <a:uLnTx/>
                <a:uFillTx/>
                <a:latin typeface="Arial" pitchFamily="34" charset="0"/>
                <a:ea typeface="+mj-ea"/>
                <a:cs typeface="Arial" pitchFamily="34" charset="0"/>
              </a:rPr>
              <a:t>References</a:t>
            </a:r>
          </a:p>
          <a:p>
            <a:pPr marL="0" marR="0" lvl="0" indent="0" algn="l" defTabSz="914400" rtl="0" eaLnBrk="1" fontAlgn="auto" latinLnBrk="0" hangingPunct="1">
              <a:lnSpc>
                <a:spcPct val="90000"/>
              </a:lnSpc>
              <a:spcBef>
                <a:spcPct val="0"/>
              </a:spcBef>
              <a:spcAft>
                <a:spcPts val="0"/>
              </a:spcAft>
              <a:buClrTx/>
              <a:buSzTx/>
              <a:buFont typeface="Arial" pitchFamily="34" charset="0"/>
              <a:buChar char="•"/>
              <a:tabLst/>
              <a:defRPr/>
            </a:pPr>
            <a:endParaRPr lang="en-US" sz="1600" dirty="0">
              <a:latin typeface="Arial" pitchFamily="34" charset="0"/>
              <a:ea typeface="+mj-ea"/>
              <a:cs typeface="Arial" pitchFamily="34" charset="0"/>
            </a:endParaRPr>
          </a:p>
          <a:p>
            <a:pPr marL="0" marR="0" lvl="0" indent="0" algn="l" defTabSz="914400" rtl="0" eaLnBrk="1" fontAlgn="auto" latinLnBrk="0" hangingPunct="1">
              <a:lnSpc>
                <a:spcPct val="90000"/>
              </a:lnSpc>
              <a:spcBef>
                <a:spcPct val="0"/>
              </a:spcBef>
              <a:spcAft>
                <a:spcPts val="0"/>
              </a:spcAft>
              <a:buClrTx/>
              <a:buSzTx/>
              <a:buFont typeface="Arial" pitchFamily="34" charset="0"/>
              <a:buChar char="•"/>
              <a:tabLst/>
              <a:defRPr/>
            </a:pPr>
            <a:r>
              <a:rPr kumimoji="0" lang="en-US" sz="1600" i="0" u="none" strike="noStrike" kern="1200" cap="none" spc="0" normalizeH="0" baseline="0" noProof="0" dirty="0">
                <a:ln>
                  <a:noFill/>
                </a:ln>
                <a:solidFill>
                  <a:schemeClr val="tx1"/>
                </a:solidFill>
                <a:effectLst/>
                <a:uLnTx/>
                <a:uFillTx/>
                <a:latin typeface="Arial" pitchFamily="34" charset="0"/>
                <a:ea typeface="+mj-ea"/>
                <a:cs typeface="Arial" pitchFamily="34" charset="0"/>
              </a:rPr>
              <a:t> </a:t>
            </a:r>
            <a:r>
              <a:rPr kumimoji="0" lang="en-US" sz="1600" b="1" i="0" u="none" strike="noStrike" kern="1200" cap="none" spc="0" normalizeH="0" baseline="0" noProof="0" dirty="0">
                <a:ln>
                  <a:noFill/>
                </a:ln>
                <a:solidFill>
                  <a:schemeClr val="tx1"/>
                </a:solidFill>
                <a:effectLst/>
                <a:uLnTx/>
                <a:uFillTx/>
                <a:latin typeface="Arial" pitchFamily="34" charset="0"/>
                <a:ea typeface="+mj-ea"/>
                <a:cs typeface="Arial" pitchFamily="34" charset="0"/>
              </a:rPr>
              <a:t>Questions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itchFamily="34" charset="0"/>
                <a:ea typeface="+mj-ea"/>
                <a:cs typeface="Arial" pitchFamily="34" charset="0"/>
              </a:rPr>
              <a:t> </a:t>
            </a:r>
          </a:p>
        </p:txBody>
      </p:sp>
    </p:spTree>
    <p:extLst>
      <p:ext uri="{BB962C8B-B14F-4D97-AF65-F5344CB8AC3E}">
        <p14:creationId xmlns:p14="http://schemas.microsoft.com/office/powerpoint/2010/main" val="38569395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457198" y="148859"/>
            <a:ext cx="5422607" cy="914400"/>
          </a:xfrm>
          <a:prstGeom prst="rect">
            <a:avLst/>
          </a:prstGeom>
        </p:spPr>
        <p:txBody>
          <a:bodyPr vert="horz" lIns="91440" tIns="45720" rIns="91440" bIns="45720" rtlCol="0" anchor="t" anchorCtr="0">
            <a:noAutofit/>
          </a:bodyPr>
          <a:lstStyle/>
          <a:p>
            <a:pPr lvl="0">
              <a:lnSpc>
                <a:spcPct val="90000"/>
              </a:lnSpc>
              <a:spcBef>
                <a:spcPct val="0"/>
              </a:spcBef>
            </a:pPr>
            <a:r>
              <a:rPr lang="en-US" sz="2000" dirty="0">
                <a:latin typeface="Arial" pitchFamily="34" charset="0"/>
                <a:cs typeface="Arial" pitchFamily="34" charset="0"/>
              </a:rPr>
              <a:t>Quantum Computing </a:t>
            </a:r>
            <a:r>
              <a:rPr lang="en-US" sz="2000" b="1" dirty="0">
                <a:solidFill>
                  <a:srgbClr val="0070C0"/>
                </a:solidFill>
                <a:latin typeface="Arial" pitchFamily="34" charset="0"/>
                <a:cs typeface="Arial" pitchFamily="34" charset="0"/>
              </a:rPr>
              <a:t>Theory / Concepts</a:t>
            </a:r>
            <a:endParaRPr lang="en-US" sz="800" b="1" dirty="0">
              <a:solidFill>
                <a:srgbClr val="0070C0"/>
              </a:solidFill>
              <a:latin typeface="Arial" pitchFamily="34" charset="0"/>
              <a:ea typeface="+mj-ea"/>
              <a:cs typeface="Arial"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lang="en-US" sz="800" dirty="0">
              <a:latin typeface="Arial" pitchFamily="34" charset="0"/>
              <a:ea typeface="+mj-ea"/>
              <a:cs typeface="Arial"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err="1">
                <a:ln>
                  <a:noFill/>
                </a:ln>
                <a:solidFill>
                  <a:schemeClr val="tx1"/>
                </a:solidFill>
                <a:effectLst/>
                <a:uLnTx/>
                <a:uFillTx/>
                <a:latin typeface="Calibri" pitchFamily="34" charset="0"/>
                <a:ea typeface="+mj-ea"/>
                <a:cs typeface="Calibri" pitchFamily="34" charset="0"/>
              </a:rPr>
              <a:t>QuBits</a:t>
            </a:r>
            <a:endParaRPr kumimoji="0" lang="en-US" sz="2400" b="1" i="0" u="none" strike="noStrike" kern="1200" cap="none" spc="0" normalizeH="0" baseline="0" noProof="0" dirty="0">
              <a:ln>
                <a:noFill/>
              </a:ln>
              <a:solidFill>
                <a:schemeClr val="tx1"/>
              </a:solidFill>
              <a:effectLst/>
              <a:uLnTx/>
              <a:uFillTx/>
              <a:latin typeface="Calibri" pitchFamily="34" charset="0"/>
              <a:ea typeface="+mj-ea"/>
              <a:cs typeface="Calibri" pitchFamily="34" charset="0"/>
            </a:endParaRPr>
          </a:p>
        </p:txBody>
      </p:sp>
      <p:sp>
        <p:nvSpPr>
          <p:cNvPr id="8" name="Title 2"/>
          <p:cNvSpPr txBox="1">
            <a:spLocks/>
          </p:cNvSpPr>
          <p:nvPr/>
        </p:nvSpPr>
        <p:spPr>
          <a:xfrm>
            <a:off x="5677783" y="-53165"/>
            <a:ext cx="3306728" cy="744282"/>
          </a:xfrm>
          <a:prstGeom prst="rect">
            <a:avLst/>
          </a:prstGeom>
        </p:spPr>
        <p:txBody>
          <a:bodyPr vert="horz" lIns="91440" tIns="45720" rIns="91440" bIns="45720" rtlCol="0" anchor="t" anchorCtr="0">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Calibri" pitchFamily="34" charset="0"/>
                <a:ea typeface="+mj-ea"/>
                <a:cs typeface="Calibri" pitchFamily="34" charset="0"/>
              </a:rPr>
              <a:t>Fundamental Concepts </a:t>
            </a:r>
            <a:r>
              <a:rPr kumimoji="0" lang="en-US" sz="1600" b="1" i="0" u="none" strike="noStrike" kern="1200" cap="none" spc="0" normalizeH="0" noProof="0" dirty="0">
                <a:ln>
                  <a:noFill/>
                </a:ln>
                <a:solidFill>
                  <a:schemeClr val="tx1"/>
                </a:solidFill>
                <a:effectLst/>
                <a:uLnTx/>
                <a:uFillTx/>
                <a:latin typeface="Calibri" pitchFamily="34" charset="0"/>
                <a:ea typeface="+mj-ea"/>
                <a:cs typeface="Calibri" pitchFamily="34" charset="0"/>
              </a:rPr>
              <a:t>in QC Theory</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800" b="1" i="0" u="none" strike="noStrike" kern="1200" cap="none" spc="0" normalizeH="0" noProof="0" dirty="0">
              <a:ln>
                <a:noFill/>
              </a:ln>
              <a:solidFill>
                <a:schemeClr val="tx1"/>
              </a:solidFill>
              <a:effectLst/>
              <a:uLnTx/>
              <a:uFillTx/>
              <a:latin typeface="Calibri" pitchFamily="34" charset="0"/>
              <a:ea typeface="+mj-ea"/>
              <a:cs typeface="Calibri" pitchFamily="34" charset="0"/>
            </a:endParaRPr>
          </a:p>
          <a:p>
            <a:pPr marL="228600" lvl="0" indent="-228600">
              <a:lnSpc>
                <a:spcPct val="90000"/>
              </a:lnSpc>
              <a:spcBef>
                <a:spcPct val="0"/>
              </a:spcBef>
              <a:buFont typeface="Arial" pitchFamily="34" charset="0"/>
              <a:buChar char="•"/>
            </a:pPr>
            <a:r>
              <a:rPr kumimoji="0" lang="en-US" sz="1400" b="0" i="0" u="none" strike="noStrike" kern="1200" cap="none" spc="0" normalizeH="0" baseline="0" noProof="0" dirty="0">
                <a:ln>
                  <a:noFill/>
                </a:ln>
                <a:solidFill>
                  <a:schemeClr val="tx1"/>
                </a:solidFill>
                <a:effectLst/>
                <a:uLnTx/>
                <a:uFillTx/>
                <a:latin typeface="Calibri" pitchFamily="34" charset="0"/>
                <a:ea typeface="+mj-ea"/>
                <a:cs typeface="Calibri" pitchFamily="34" charset="0"/>
              </a:rPr>
              <a:t> </a:t>
            </a:r>
            <a:r>
              <a:rPr lang="en-US" sz="1400" dirty="0"/>
              <a:t>(Classical) </a:t>
            </a:r>
            <a:r>
              <a:rPr lang="en-US" sz="1400" dirty="0" err="1"/>
              <a:t>vs</a:t>
            </a:r>
            <a:r>
              <a:rPr lang="en-US" sz="1400" dirty="0"/>
              <a:t> Bits (Quantum)</a:t>
            </a:r>
            <a:endParaRPr kumimoji="0" lang="en-US" sz="1400" b="1" i="0" u="none" strike="noStrike" kern="1200" cap="none" spc="0" normalizeH="0" baseline="0" noProof="0" dirty="0">
              <a:ln>
                <a:noFill/>
              </a:ln>
              <a:solidFill>
                <a:srgbClr val="FF0000"/>
              </a:solidFill>
              <a:effectLst/>
              <a:uLnTx/>
              <a:uFillTx/>
              <a:latin typeface="Calibri" pitchFamily="34" charset="0"/>
              <a:ea typeface="+mj-ea"/>
              <a:cs typeface="Calibri" pitchFamily="34" charset="0"/>
            </a:endParaRPr>
          </a:p>
        </p:txBody>
      </p:sp>
      <p:pic>
        <p:nvPicPr>
          <p:cNvPr id="46083" name="Picture 3"/>
          <p:cNvPicPr>
            <a:picLocks noChangeAspect="1" noChangeArrowheads="1"/>
          </p:cNvPicPr>
          <p:nvPr/>
        </p:nvPicPr>
        <p:blipFill>
          <a:blip r:embed="rId2"/>
          <a:srcRect/>
          <a:stretch>
            <a:fillRect/>
          </a:stretch>
        </p:blipFill>
        <p:spPr bwMode="auto">
          <a:xfrm>
            <a:off x="302289" y="1402607"/>
            <a:ext cx="1336875" cy="1914751"/>
          </a:xfrm>
          <a:prstGeom prst="rect">
            <a:avLst/>
          </a:prstGeom>
          <a:noFill/>
          <a:ln w="9525">
            <a:noFill/>
            <a:miter lim="800000"/>
            <a:headEnd/>
            <a:tailEnd/>
          </a:ln>
        </p:spPr>
      </p:pic>
      <p:sp>
        <p:nvSpPr>
          <p:cNvPr id="10" name="Rectangle 9"/>
          <p:cNvSpPr/>
          <p:nvPr/>
        </p:nvSpPr>
        <p:spPr>
          <a:xfrm>
            <a:off x="486852" y="1107187"/>
            <a:ext cx="951351" cy="307777"/>
          </a:xfrm>
          <a:prstGeom prst="rect">
            <a:avLst/>
          </a:prstGeom>
        </p:spPr>
        <p:txBody>
          <a:bodyPr wrap="none">
            <a:spAutoFit/>
          </a:bodyPr>
          <a:lstStyle/>
          <a:p>
            <a:r>
              <a:rPr lang="en-US" sz="1400" b="1" dirty="0">
                <a:latin typeface="Calibri" pitchFamily="34" charset="0"/>
                <a:cs typeface="Calibri" pitchFamily="34" charset="0"/>
              </a:rPr>
              <a:t>Refresher:</a:t>
            </a:r>
          </a:p>
        </p:txBody>
      </p:sp>
      <p:pic>
        <p:nvPicPr>
          <p:cNvPr id="47106" name="Picture 2"/>
          <p:cNvPicPr>
            <a:picLocks noChangeAspect="1" noChangeArrowheads="1"/>
          </p:cNvPicPr>
          <p:nvPr/>
        </p:nvPicPr>
        <p:blipFill>
          <a:blip r:embed="rId3"/>
          <a:srcRect/>
          <a:stretch>
            <a:fillRect/>
          </a:stretch>
        </p:blipFill>
        <p:spPr bwMode="auto">
          <a:xfrm>
            <a:off x="2248378" y="1190848"/>
            <a:ext cx="6392443" cy="4146696"/>
          </a:xfrm>
          <a:prstGeom prst="rect">
            <a:avLst/>
          </a:prstGeom>
          <a:noFill/>
          <a:ln w="9525">
            <a:noFill/>
            <a:miter lim="800000"/>
            <a:headEnd/>
            <a:tailEnd/>
          </a:ln>
        </p:spPr>
      </p:pic>
      <p:sp>
        <p:nvSpPr>
          <p:cNvPr id="20" name="Rectangle 19"/>
          <p:cNvSpPr/>
          <p:nvPr/>
        </p:nvSpPr>
        <p:spPr>
          <a:xfrm>
            <a:off x="4444429" y="5615121"/>
            <a:ext cx="4678321" cy="1231106"/>
          </a:xfrm>
          <a:prstGeom prst="rect">
            <a:avLst/>
          </a:prstGeom>
        </p:spPr>
        <p:txBody>
          <a:bodyPr wrap="square">
            <a:spAutoFit/>
          </a:bodyPr>
          <a:lstStyle/>
          <a:p>
            <a:r>
              <a:rPr lang="en-US" dirty="0">
                <a:latin typeface="Calibri" pitchFamily="34" charset="0"/>
                <a:cs typeface="Calibri" pitchFamily="34" charset="0"/>
              </a:rPr>
              <a:t>Waves </a:t>
            </a:r>
            <a:r>
              <a:rPr lang="en-US" b="1" dirty="0">
                <a:latin typeface="Calibri" pitchFamily="34" charset="0"/>
                <a:cs typeface="Calibri" pitchFamily="34" charset="0"/>
              </a:rPr>
              <a:t>add up</a:t>
            </a:r>
            <a:r>
              <a:rPr lang="en-US" dirty="0">
                <a:latin typeface="Calibri" pitchFamily="34" charset="0"/>
                <a:cs typeface="Calibri" pitchFamily="34" charset="0"/>
              </a:rPr>
              <a:t>, or </a:t>
            </a:r>
            <a:r>
              <a:rPr lang="en-US" b="1" dirty="0">
                <a:latin typeface="Calibri" pitchFamily="34" charset="0"/>
                <a:cs typeface="Calibri" pitchFamily="34" charset="0"/>
              </a:rPr>
              <a:t>superimpose</a:t>
            </a:r>
            <a:r>
              <a:rPr lang="en-US" dirty="0">
                <a:latin typeface="Calibri" pitchFamily="34" charset="0"/>
                <a:cs typeface="Calibri" pitchFamily="34" charset="0"/>
              </a:rPr>
              <a:t> on one another.</a:t>
            </a:r>
          </a:p>
          <a:p>
            <a:endParaRPr lang="en-US" sz="800" dirty="0">
              <a:latin typeface="Calibri" pitchFamily="34" charset="0"/>
              <a:cs typeface="Calibri" pitchFamily="34" charset="0"/>
            </a:endParaRPr>
          </a:p>
          <a:p>
            <a:pPr>
              <a:buFont typeface="Arial" pitchFamily="34" charset="0"/>
              <a:buChar char="•"/>
            </a:pPr>
            <a:r>
              <a:rPr lang="en-US" sz="1600" dirty="0">
                <a:latin typeface="Calibri" pitchFamily="34" charset="0"/>
                <a:cs typeface="Calibri" pitchFamily="34" charset="0"/>
              </a:rPr>
              <a:t> North pole = </a:t>
            </a:r>
            <a:r>
              <a:rPr lang="en-US" sz="1600" b="1" dirty="0">
                <a:latin typeface="Calibri" pitchFamily="34" charset="0"/>
                <a:cs typeface="Calibri" pitchFamily="34" charset="0"/>
              </a:rPr>
              <a:t>1</a:t>
            </a:r>
          </a:p>
          <a:p>
            <a:pPr>
              <a:buFont typeface="Arial" pitchFamily="34" charset="0"/>
              <a:buChar char="•"/>
            </a:pPr>
            <a:r>
              <a:rPr lang="en-US" sz="1600" dirty="0">
                <a:latin typeface="Calibri" pitchFamily="34" charset="0"/>
                <a:cs typeface="Calibri" pitchFamily="34" charset="0"/>
              </a:rPr>
              <a:t> South Pole = </a:t>
            </a:r>
            <a:r>
              <a:rPr lang="en-US" sz="1600" b="1" dirty="0">
                <a:latin typeface="Calibri" pitchFamily="34" charset="0"/>
                <a:cs typeface="Calibri" pitchFamily="34" charset="0"/>
              </a:rPr>
              <a:t>0</a:t>
            </a:r>
          </a:p>
          <a:p>
            <a:pPr>
              <a:buFont typeface="Arial" pitchFamily="34" charset="0"/>
              <a:buChar char="•"/>
            </a:pPr>
            <a:r>
              <a:rPr lang="en-US" sz="1600" dirty="0">
                <a:latin typeface="Calibri" pitchFamily="34" charset="0"/>
                <a:cs typeface="Calibri" pitchFamily="34" charset="0"/>
              </a:rPr>
              <a:t> Other Locations are </a:t>
            </a:r>
            <a:r>
              <a:rPr lang="en-US" sz="1600" b="1" dirty="0">
                <a:latin typeface="Calibri" pitchFamily="34" charset="0"/>
                <a:cs typeface="Calibri" pitchFamily="34" charset="0"/>
              </a:rPr>
              <a:t>Superposition</a:t>
            </a:r>
            <a:r>
              <a:rPr lang="en-US" sz="1600" dirty="0">
                <a:latin typeface="Calibri" pitchFamily="34" charset="0"/>
                <a:cs typeface="Calibri" pitchFamily="34" charset="0"/>
              </a:rPr>
              <a:t>.  </a:t>
            </a:r>
          </a:p>
        </p:txBody>
      </p:sp>
    </p:spTree>
    <p:extLst>
      <p:ext uri="{BB962C8B-B14F-4D97-AF65-F5344CB8AC3E}">
        <p14:creationId xmlns:p14="http://schemas.microsoft.com/office/powerpoint/2010/main" val="139463636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457198" y="148859"/>
            <a:ext cx="5422607" cy="914400"/>
          </a:xfrm>
          <a:prstGeom prst="rect">
            <a:avLst/>
          </a:prstGeom>
        </p:spPr>
        <p:txBody>
          <a:bodyPr vert="horz" lIns="91440" tIns="45720" rIns="91440" bIns="45720" rtlCol="0" anchor="t" anchorCtr="0">
            <a:noAutofit/>
          </a:bodyPr>
          <a:lstStyle/>
          <a:p>
            <a:pPr lvl="0">
              <a:lnSpc>
                <a:spcPct val="90000"/>
              </a:lnSpc>
              <a:spcBef>
                <a:spcPct val="0"/>
              </a:spcBef>
            </a:pPr>
            <a:r>
              <a:rPr lang="en-US" sz="2000" dirty="0">
                <a:latin typeface="Arial" pitchFamily="34" charset="0"/>
                <a:cs typeface="Arial" pitchFamily="34" charset="0"/>
              </a:rPr>
              <a:t>Quantum Computing </a:t>
            </a:r>
            <a:r>
              <a:rPr lang="en-US" sz="2000" b="1" dirty="0">
                <a:solidFill>
                  <a:srgbClr val="0070C0"/>
                </a:solidFill>
                <a:latin typeface="Arial" pitchFamily="34" charset="0"/>
                <a:cs typeface="Arial" pitchFamily="34" charset="0"/>
              </a:rPr>
              <a:t>Theory / Concepts</a:t>
            </a:r>
            <a:endParaRPr lang="en-US" sz="800" b="1" dirty="0">
              <a:solidFill>
                <a:srgbClr val="0070C0"/>
              </a:solidFill>
              <a:latin typeface="Arial" pitchFamily="34" charset="0"/>
              <a:ea typeface="+mj-ea"/>
              <a:cs typeface="Arial"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lang="en-US" sz="800" dirty="0">
              <a:latin typeface="Arial" pitchFamily="34" charset="0"/>
              <a:ea typeface="+mj-ea"/>
              <a:cs typeface="Arial"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err="1">
                <a:ln>
                  <a:noFill/>
                </a:ln>
                <a:solidFill>
                  <a:schemeClr val="tx1"/>
                </a:solidFill>
                <a:effectLst/>
                <a:uLnTx/>
                <a:uFillTx/>
                <a:latin typeface="Calibri" pitchFamily="34" charset="0"/>
                <a:ea typeface="+mj-ea"/>
                <a:cs typeface="Calibri" pitchFamily="34" charset="0"/>
              </a:rPr>
              <a:t>QuBits</a:t>
            </a:r>
            <a:endParaRPr kumimoji="0" lang="en-US" sz="2400" b="1" i="0" u="none" strike="noStrike" kern="1200" cap="none" spc="0" normalizeH="0" baseline="0" noProof="0" dirty="0">
              <a:ln>
                <a:noFill/>
              </a:ln>
              <a:solidFill>
                <a:schemeClr val="tx1"/>
              </a:solidFill>
              <a:effectLst/>
              <a:uLnTx/>
              <a:uFillTx/>
              <a:latin typeface="Calibri" pitchFamily="34" charset="0"/>
              <a:ea typeface="+mj-ea"/>
              <a:cs typeface="Calibri" pitchFamily="34" charset="0"/>
            </a:endParaRPr>
          </a:p>
        </p:txBody>
      </p:sp>
      <p:sp>
        <p:nvSpPr>
          <p:cNvPr id="8" name="Title 2"/>
          <p:cNvSpPr txBox="1">
            <a:spLocks/>
          </p:cNvSpPr>
          <p:nvPr/>
        </p:nvSpPr>
        <p:spPr>
          <a:xfrm>
            <a:off x="5677783" y="-53165"/>
            <a:ext cx="3306728" cy="744282"/>
          </a:xfrm>
          <a:prstGeom prst="rect">
            <a:avLst/>
          </a:prstGeom>
        </p:spPr>
        <p:txBody>
          <a:bodyPr vert="horz" lIns="91440" tIns="45720" rIns="91440" bIns="45720" rtlCol="0" anchor="t" anchorCtr="0">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Calibri" pitchFamily="34" charset="0"/>
                <a:ea typeface="+mj-ea"/>
                <a:cs typeface="Calibri" pitchFamily="34" charset="0"/>
              </a:rPr>
              <a:t>Fundamental Concepts </a:t>
            </a:r>
            <a:r>
              <a:rPr kumimoji="0" lang="en-US" sz="1600" b="1" i="0" u="none" strike="noStrike" kern="1200" cap="none" spc="0" normalizeH="0" noProof="0" dirty="0">
                <a:ln>
                  <a:noFill/>
                </a:ln>
                <a:solidFill>
                  <a:schemeClr val="tx1"/>
                </a:solidFill>
                <a:effectLst/>
                <a:uLnTx/>
                <a:uFillTx/>
                <a:latin typeface="Calibri" pitchFamily="34" charset="0"/>
                <a:ea typeface="+mj-ea"/>
                <a:cs typeface="Calibri" pitchFamily="34" charset="0"/>
              </a:rPr>
              <a:t>in QC Theory</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800" b="1" i="0" u="none" strike="noStrike" kern="1200" cap="none" spc="0" normalizeH="0" noProof="0" dirty="0">
              <a:ln>
                <a:noFill/>
              </a:ln>
              <a:solidFill>
                <a:schemeClr val="tx1"/>
              </a:solidFill>
              <a:effectLst/>
              <a:uLnTx/>
              <a:uFillTx/>
              <a:latin typeface="Calibri" pitchFamily="34" charset="0"/>
              <a:ea typeface="+mj-ea"/>
              <a:cs typeface="Calibri" pitchFamily="34" charset="0"/>
            </a:endParaRPr>
          </a:p>
          <a:p>
            <a:pPr marL="228600" lvl="0" indent="-228600">
              <a:lnSpc>
                <a:spcPct val="90000"/>
              </a:lnSpc>
              <a:spcBef>
                <a:spcPct val="0"/>
              </a:spcBef>
              <a:buFont typeface="Arial" pitchFamily="34" charset="0"/>
              <a:buChar char="•"/>
            </a:pPr>
            <a:r>
              <a:rPr kumimoji="0" lang="en-US" sz="1400" b="0" i="0" u="none" strike="noStrike" kern="1200" cap="none" spc="0" normalizeH="0" baseline="0" noProof="0" dirty="0">
                <a:ln>
                  <a:noFill/>
                </a:ln>
                <a:solidFill>
                  <a:schemeClr val="tx1"/>
                </a:solidFill>
                <a:effectLst/>
                <a:uLnTx/>
                <a:uFillTx/>
                <a:latin typeface="Calibri" pitchFamily="34" charset="0"/>
                <a:ea typeface="+mj-ea"/>
                <a:cs typeface="Calibri" pitchFamily="34" charset="0"/>
              </a:rPr>
              <a:t> </a:t>
            </a:r>
            <a:r>
              <a:rPr lang="en-US" sz="1400" dirty="0"/>
              <a:t>(Classical) </a:t>
            </a:r>
            <a:r>
              <a:rPr lang="en-US" sz="1400" dirty="0" err="1"/>
              <a:t>vs</a:t>
            </a:r>
            <a:r>
              <a:rPr lang="en-US" sz="1400" dirty="0"/>
              <a:t> Bits (Quantum)</a:t>
            </a:r>
            <a:endParaRPr kumimoji="0" lang="en-US" sz="1400" b="1" i="0" u="none" strike="noStrike" kern="1200" cap="none" spc="0" normalizeH="0" baseline="0" noProof="0" dirty="0">
              <a:ln>
                <a:noFill/>
              </a:ln>
              <a:solidFill>
                <a:srgbClr val="FF0000"/>
              </a:solidFill>
              <a:effectLst/>
              <a:uLnTx/>
              <a:uFillTx/>
              <a:latin typeface="Calibri" pitchFamily="34" charset="0"/>
              <a:ea typeface="+mj-ea"/>
              <a:cs typeface="Calibri" pitchFamily="34" charset="0"/>
            </a:endParaRPr>
          </a:p>
        </p:txBody>
      </p:sp>
      <p:pic>
        <p:nvPicPr>
          <p:cNvPr id="46083" name="Picture 3"/>
          <p:cNvPicPr>
            <a:picLocks noChangeAspect="1" noChangeArrowheads="1"/>
          </p:cNvPicPr>
          <p:nvPr/>
        </p:nvPicPr>
        <p:blipFill>
          <a:blip r:embed="rId2"/>
          <a:srcRect/>
          <a:stretch>
            <a:fillRect/>
          </a:stretch>
        </p:blipFill>
        <p:spPr bwMode="auto">
          <a:xfrm>
            <a:off x="302289" y="1402607"/>
            <a:ext cx="1336875" cy="1914751"/>
          </a:xfrm>
          <a:prstGeom prst="rect">
            <a:avLst/>
          </a:prstGeom>
          <a:noFill/>
          <a:ln w="9525">
            <a:noFill/>
            <a:miter lim="800000"/>
            <a:headEnd/>
            <a:tailEnd/>
          </a:ln>
        </p:spPr>
      </p:pic>
      <p:sp>
        <p:nvSpPr>
          <p:cNvPr id="10" name="Rectangle 9"/>
          <p:cNvSpPr/>
          <p:nvPr/>
        </p:nvSpPr>
        <p:spPr>
          <a:xfrm>
            <a:off x="486852" y="1107187"/>
            <a:ext cx="951351" cy="307777"/>
          </a:xfrm>
          <a:prstGeom prst="rect">
            <a:avLst/>
          </a:prstGeom>
        </p:spPr>
        <p:txBody>
          <a:bodyPr wrap="none">
            <a:spAutoFit/>
          </a:bodyPr>
          <a:lstStyle/>
          <a:p>
            <a:r>
              <a:rPr lang="en-US" sz="1400" b="1" dirty="0">
                <a:latin typeface="Calibri" pitchFamily="34" charset="0"/>
                <a:cs typeface="Calibri" pitchFamily="34" charset="0"/>
              </a:rPr>
              <a:t>Refresher:</a:t>
            </a:r>
          </a:p>
        </p:txBody>
      </p:sp>
      <p:pic>
        <p:nvPicPr>
          <p:cNvPr id="48130" name="Picture 2"/>
          <p:cNvPicPr>
            <a:picLocks noChangeAspect="1" noChangeArrowheads="1"/>
          </p:cNvPicPr>
          <p:nvPr/>
        </p:nvPicPr>
        <p:blipFill>
          <a:blip r:embed="rId3"/>
          <a:srcRect/>
          <a:stretch>
            <a:fillRect/>
          </a:stretch>
        </p:blipFill>
        <p:spPr bwMode="auto">
          <a:xfrm>
            <a:off x="1743732" y="1169580"/>
            <a:ext cx="6964326" cy="4825363"/>
          </a:xfrm>
          <a:prstGeom prst="rect">
            <a:avLst/>
          </a:prstGeom>
          <a:noFill/>
          <a:ln w="9525">
            <a:noFill/>
            <a:miter lim="800000"/>
            <a:headEnd/>
            <a:tailEnd/>
          </a:ln>
        </p:spPr>
      </p:pic>
    </p:spTree>
    <p:extLst>
      <p:ext uri="{BB962C8B-B14F-4D97-AF65-F5344CB8AC3E}">
        <p14:creationId xmlns:p14="http://schemas.microsoft.com/office/powerpoint/2010/main" val="17920927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457198" y="148859"/>
            <a:ext cx="5422607" cy="348266"/>
          </a:xfrm>
          <a:prstGeom prst="rect">
            <a:avLst/>
          </a:prstGeom>
        </p:spPr>
        <p:txBody>
          <a:bodyPr vert="horz" lIns="91440" tIns="45720" rIns="91440" bIns="45720" rtlCol="0" anchor="t" anchorCtr="0">
            <a:noAutofit/>
          </a:bodyPr>
          <a:lstStyle/>
          <a:p>
            <a:pPr lvl="0">
              <a:lnSpc>
                <a:spcPct val="90000"/>
              </a:lnSpc>
              <a:spcBef>
                <a:spcPct val="0"/>
              </a:spcBef>
            </a:pPr>
            <a:r>
              <a:rPr lang="en-US" sz="2000" dirty="0">
                <a:latin typeface="Arial" pitchFamily="34" charset="0"/>
                <a:cs typeface="Arial" pitchFamily="34" charset="0"/>
              </a:rPr>
              <a:t>Qubits Explained</a:t>
            </a:r>
            <a:endParaRPr kumimoji="0" lang="en-US" sz="2400" b="1" i="0" u="none" strike="noStrike" kern="1200" cap="none" spc="0" normalizeH="0" baseline="0" noProof="0" dirty="0">
              <a:ln>
                <a:noFill/>
              </a:ln>
              <a:solidFill>
                <a:schemeClr val="tx1"/>
              </a:solidFill>
              <a:effectLst/>
              <a:uLnTx/>
              <a:uFillTx/>
              <a:latin typeface="Calibri" pitchFamily="34" charset="0"/>
              <a:ea typeface="+mj-ea"/>
              <a:cs typeface="Calibri" pitchFamily="34" charset="0"/>
            </a:endParaRPr>
          </a:p>
        </p:txBody>
      </p:sp>
      <p:sp>
        <p:nvSpPr>
          <p:cNvPr id="6" name="Content Placeholder 2">
            <a:extLst>
              <a:ext uri="{FF2B5EF4-FFF2-40B4-BE49-F238E27FC236}">
                <a16:creationId xmlns:a16="http://schemas.microsoft.com/office/drawing/2014/main" id="{73D32D62-A43C-43C4-A978-2F8C92547E82}"/>
              </a:ext>
            </a:extLst>
          </p:cNvPr>
          <p:cNvSpPr txBox="1">
            <a:spLocks/>
          </p:cNvSpPr>
          <p:nvPr/>
        </p:nvSpPr>
        <p:spPr>
          <a:xfrm>
            <a:off x="665355" y="1355833"/>
            <a:ext cx="8218514" cy="2325415"/>
          </a:xfrm>
          <a:prstGeom prst="rect">
            <a:avLst/>
          </a:prstGeom>
        </p:spPr>
        <p:txBody>
          <a:bodyPr vert="horz" lIns="0" tIns="0" rIns="0" bIns="0" rtlCol="0">
            <a:normAutofit fontScale="62500" lnSpcReduction="20000"/>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50000"/>
              </a:spcBef>
              <a:buFont typeface="Wingdings" panose="05000000000000000000" pitchFamily="2" charset="2"/>
              <a:buChar char="Ø"/>
            </a:pPr>
            <a:r>
              <a:rPr lang="en-US" altLang="en-US" sz="2400" dirty="0">
                <a:latin typeface="+mn-lt"/>
              </a:rPr>
              <a:t>A single qubit can be forced into a </a:t>
            </a:r>
            <a:r>
              <a:rPr lang="en-US" altLang="en-US" sz="2400" b="1" i="1" dirty="0">
                <a:latin typeface="+mn-lt"/>
              </a:rPr>
              <a:t>superposition</a:t>
            </a:r>
            <a:r>
              <a:rPr lang="en-US" altLang="en-US" sz="2400" dirty="0">
                <a:latin typeface="+mn-lt"/>
              </a:rPr>
              <a:t> of the two states denoted by the addition of the state vectors:</a:t>
            </a:r>
            <a:endParaRPr lang="en-US" altLang="en-US" sz="2400" b="1" dirty="0">
              <a:latin typeface="+mn-lt"/>
            </a:endParaRPr>
          </a:p>
          <a:p>
            <a:pPr marL="0" indent="0" algn="ctr">
              <a:spcBef>
                <a:spcPct val="50000"/>
              </a:spcBef>
              <a:buFont typeface="Arial" pitchFamily="34" charset="0"/>
              <a:buNone/>
            </a:pPr>
            <a:r>
              <a:rPr lang="en-US" altLang="en-US" sz="2400" b="1" dirty="0">
                <a:solidFill>
                  <a:schemeClr val="accent1"/>
                </a:solidFill>
                <a:latin typeface="+mn-lt"/>
              </a:rPr>
              <a:t>|</a:t>
            </a:r>
            <a:r>
              <a:rPr lang="en-US" altLang="en-US" sz="2400" b="1" dirty="0">
                <a:solidFill>
                  <a:schemeClr val="accent1"/>
                </a:solidFill>
                <a:latin typeface="+mn-lt"/>
                <a:sym typeface="Symbol" charset="2"/>
              </a:rPr>
              <a:t>&gt; = </a:t>
            </a:r>
            <a:r>
              <a:rPr lang="en-US" altLang="en-US" sz="2400" b="1" baseline="-25000" dirty="0">
                <a:solidFill>
                  <a:schemeClr val="accent1"/>
                </a:solidFill>
                <a:latin typeface="+mn-lt"/>
                <a:sym typeface="Symbol" charset="2"/>
              </a:rPr>
              <a:t>1</a:t>
            </a:r>
            <a:r>
              <a:rPr lang="en-US" altLang="en-US" sz="2400" b="1" dirty="0">
                <a:solidFill>
                  <a:schemeClr val="accent1"/>
                </a:solidFill>
                <a:latin typeface="+mn-lt"/>
                <a:sym typeface="Symbol" charset="2"/>
              </a:rPr>
              <a:t> </a:t>
            </a:r>
            <a:r>
              <a:rPr lang="en-US" altLang="en-US" sz="2400" b="1" dirty="0">
                <a:solidFill>
                  <a:schemeClr val="accent1"/>
                </a:solidFill>
                <a:latin typeface="+mn-lt"/>
              </a:rPr>
              <a:t>|0&gt; + </a:t>
            </a:r>
            <a:r>
              <a:rPr lang="en-US" altLang="en-US" sz="2400" b="1" dirty="0">
                <a:solidFill>
                  <a:schemeClr val="accent1"/>
                </a:solidFill>
                <a:latin typeface="+mn-lt"/>
                <a:sym typeface="Symbol" charset="2"/>
              </a:rPr>
              <a:t></a:t>
            </a:r>
            <a:r>
              <a:rPr lang="en-US" altLang="en-US" sz="2400" b="1" baseline="-25000" dirty="0">
                <a:solidFill>
                  <a:schemeClr val="accent1"/>
                </a:solidFill>
                <a:latin typeface="+mn-lt"/>
                <a:sym typeface="Symbol" charset="2"/>
              </a:rPr>
              <a:t>2</a:t>
            </a:r>
            <a:r>
              <a:rPr lang="en-US" altLang="en-US" sz="2400" b="1" baseline="-25000" dirty="0">
                <a:solidFill>
                  <a:schemeClr val="accent1"/>
                </a:solidFill>
                <a:latin typeface="+mn-lt"/>
              </a:rPr>
              <a:t> </a:t>
            </a:r>
            <a:r>
              <a:rPr lang="en-US" altLang="en-US" sz="2400" b="1" dirty="0">
                <a:solidFill>
                  <a:schemeClr val="accent1"/>
                </a:solidFill>
                <a:latin typeface="+mn-lt"/>
              </a:rPr>
              <a:t>|1&gt;,</a:t>
            </a:r>
          </a:p>
          <a:p>
            <a:pPr marL="0" indent="0" algn="ctr">
              <a:spcBef>
                <a:spcPct val="50000"/>
              </a:spcBef>
              <a:buFont typeface="Arial" pitchFamily="34" charset="0"/>
              <a:buNone/>
            </a:pPr>
            <a:r>
              <a:rPr lang="en-US" altLang="en-US" sz="2400" dirty="0">
                <a:latin typeface="+mn-lt"/>
              </a:rPr>
              <a:t>where </a:t>
            </a:r>
            <a:r>
              <a:rPr lang="en-US" altLang="en-US" sz="2400" b="1" dirty="0">
                <a:latin typeface="+mn-lt"/>
                <a:sym typeface="Symbol" charset="2"/>
              </a:rPr>
              <a:t></a:t>
            </a:r>
            <a:r>
              <a:rPr lang="en-US" altLang="en-US" sz="2400" b="1" baseline="-25000" dirty="0">
                <a:latin typeface="+mn-lt"/>
                <a:sym typeface="Symbol" charset="2"/>
              </a:rPr>
              <a:t>1</a:t>
            </a:r>
            <a:r>
              <a:rPr lang="en-US" altLang="en-US" sz="2400" b="1" baseline="-25000" dirty="0">
                <a:solidFill>
                  <a:schemeClr val="accent1"/>
                </a:solidFill>
                <a:latin typeface="+mn-lt"/>
                <a:sym typeface="Symbol" charset="2"/>
              </a:rPr>
              <a:t> </a:t>
            </a:r>
            <a:r>
              <a:rPr lang="en-US" altLang="en-US" sz="2400" b="1" dirty="0">
                <a:latin typeface="+mn-lt"/>
                <a:sym typeface="Symbol" charset="2"/>
              </a:rPr>
              <a:t>and </a:t>
            </a:r>
            <a:r>
              <a:rPr lang="en-US" altLang="en-US" sz="2400" b="1" baseline="-25000" dirty="0">
                <a:latin typeface="+mn-lt"/>
                <a:sym typeface="Symbol" charset="2"/>
              </a:rPr>
              <a:t>2</a:t>
            </a:r>
            <a:r>
              <a:rPr lang="en-US" altLang="en-US" sz="2400" b="1" baseline="-25000" dirty="0">
                <a:solidFill>
                  <a:schemeClr val="accent1"/>
                </a:solidFill>
                <a:latin typeface="+mn-lt"/>
                <a:sym typeface="Symbol" charset="2"/>
              </a:rPr>
              <a:t> </a:t>
            </a:r>
            <a:r>
              <a:rPr lang="en-US" altLang="en-US" sz="2400" dirty="0">
                <a:latin typeface="+mn-lt"/>
                <a:sym typeface="Symbol" charset="2"/>
              </a:rPr>
              <a:t>are complex numbers and </a:t>
            </a:r>
            <a:r>
              <a:rPr lang="en-US" altLang="en-US" sz="2400" b="1" dirty="0">
                <a:latin typeface="+mn-lt"/>
                <a:sym typeface="Symbol" charset="2"/>
              </a:rPr>
              <a:t>|</a:t>
            </a:r>
            <a:r>
              <a:rPr lang="en-US" altLang="en-US" sz="2400" b="1" baseline="-25000" dirty="0">
                <a:latin typeface="+mn-lt"/>
                <a:sym typeface="Symbol" charset="2"/>
              </a:rPr>
              <a:t>1</a:t>
            </a:r>
            <a:r>
              <a:rPr lang="en-US" altLang="en-US" sz="2400" b="1" dirty="0">
                <a:latin typeface="+mn-lt"/>
                <a:sym typeface="Symbol" charset="2"/>
              </a:rPr>
              <a:t>|</a:t>
            </a:r>
            <a:r>
              <a:rPr lang="en-US" altLang="en-US" sz="2400" b="1" baseline="40000" dirty="0">
                <a:latin typeface="+mn-lt"/>
                <a:sym typeface="Symbol" charset="2"/>
              </a:rPr>
              <a:t>2</a:t>
            </a:r>
            <a:r>
              <a:rPr lang="en-US" altLang="en-US" sz="2400" b="1" dirty="0">
                <a:latin typeface="+mn-lt"/>
                <a:sym typeface="Symbol" charset="2"/>
              </a:rPr>
              <a:t>  + |</a:t>
            </a:r>
            <a:r>
              <a:rPr lang="en-US" altLang="en-US" sz="2400" b="1" baseline="-25000" dirty="0">
                <a:latin typeface="+mn-lt"/>
                <a:sym typeface="Symbol" charset="2"/>
              </a:rPr>
              <a:t>2</a:t>
            </a:r>
            <a:r>
              <a:rPr lang="en-US" altLang="en-US" sz="2400" b="1" dirty="0">
                <a:latin typeface="+mn-lt"/>
                <a:sym typeface="Symbol" charset="2"/>
              </a:rPr>
              <a:t>|</a:t>
            </a:r>
            <a:r>
              <a:rPr lang="en-US" altLang="en-US" sz="2400" b="1" baseline="40000" dirty="0">
                <a:latin typeface="+mn-lt"/>
                <a:sym typeface="Symbol" charset="2"/>
              </a:rPr>
              <a:t>2 </a:t>
            </a:r>
            <a:r>
              <a:rPr lang="en-US" altLang="en-US" sz="2400" b="1" dirty="0">
                <a:latin typeface="+mn-lt"/>
                <a:sym typeface="Symbol" charset="2"/>
              </a:rPr>
              <a:t>  =  1,</a:t>
            </a:r>
          </a:p>
          <a:p>
            <a:pPr marL="0" indent="0" algn="ctr">
              <a:spcBef>
                <a:spcPct val="50000"/>
              </a:spcBef>
              <a:buFont typeface="Arial" pitchFamily="34" charset="0"/>
              <a:buNone/>
            </a:pPr>
            <a:r>
              <a:rPr lang="en-US" altLang="en-US" sz="2400" b="1" dirty="0">
                <a:latin typeface="+mn-lt"/>
                <a:sym typeface="Symbol" charset="2"/>
              </a:rPr>
              <a:t>|</a:t>
            </a:r>
            <a:r>
              <a:rPr lang="en-US" altLang="en-US" sz="2400" b="1" baseline="-25000" dirty="0">
                <a:latin typeface="+mn-lt"/>
                <a:sym typeface="Symbol" charset="2"/>
              </a:rPr>
              <a:t>1</a:t>
            </a:r>
            <a:r>
              <a:rPr lang="en-US" altLang="en-US" sz="2400" b="1" dirty="0">
                <a:latin typeface="+mn-lt"/>
                <a:sym typeface="Symbol" charset="2"/>
              </a:rPr>
              <a:t>|</a:t>
            </a:r>
            <a:r>
              <a:rPr lang="en-US" altLang="en-US" sz="2400" b="1" baseline="30000" dirty="0">
                <a:latin typeface="+mn-lt"/>
                <a:sym typeface="Symbol" charset="2"/>
              </a:rPr>
              <a:t>2</a:t>
            </a:r>
            <a:r>
              <a:rPr lang="en-US" altLang="en-US" sz="2400" dirty="0">
                <a:latin typeface="+mn-lt"/>
                <a:sym typeface="Symbol" charset="2"/>
              </a:rPr>
              <a:t> represents the probability of the superposition collapsing to |0&gt;.</a:t>
            </a:r>
            <a:endParaRPr lang="en-US" altLang="en-US" sz="2400" b="1" dirty="0">
              <a:latin typeface="+mn-lt"/>
              <a:sym typeface="Symbol" charset="2"/>
            </a:endParaRPr>
          </a:p>
          <a:p>
            <a:pPr>
              <a:spcBef>
                <a:spcPct val="50000"/>
              </a:spcBef>
              <a:buFont typeface="Wingdings" panose="05000000000000000000" pitchFamily="2" charset="2"/>
              <a:buChar char="Ø"/>
            </a:pPr>
            <a:r>
              <a:rPr lang="en-US" altLang="en-US" sz="2400" dirty="0">
                <a:latin typeface="+mn-lt"/>
                <a:sym typeface="Symbol" charset="2"/>
              </a:rPr>
              <a:t>There are 2</a:t>
            </a:r>
            <a:r>
              <a:rPr lang="en-US" altLang="en-US" sz="2400" baseline="50000" dirty="0">
                <a:latin typeface="+mn-lt"/>
                <a:sym typeface="Symbol" charset="2"/>
              </a:rPr>
              <a:t>n</a:t>
            </a:r>
            <a:r>
              <a:rPr lang="en-US" altLang="en-US" sz="2400" dirty="0">
                <a:latin typeface="+mn-lt"/>
                <a:sym typeface="Symbol" charset="2"/>
              </a:rPr>
              <a:t> possible states per qubit, where n is the no. of qubits. </a:t>
            </a:r>
          </a:p>
          <a:p>
            <a:pPr marL="0" indent="0" algn="ctr">
              <a:spcBef>
                <a:spcPct val="50000"/>
              </a:spcBef>
              <a:buFont typeface="Arial" pitchFamily="34" charset="0"/>
              <a:buNone/>
            </a:pPr>
            <a:endParaRPr lang="en-US" altLang="en-US" sz="2400" b="1" dirty="0">
              <a:latin typeface="Century" panose="02040604050505020304" pitchFamily="18" charset="0"/>
              <a:sym typeface="Symbol" charset="2"/>
            </a:endParaRPr>
          </a:p>
          <a:p>
            <a:pPr marL="0" indent="0">
              <a:spcBef>
                <a:spcPct val="50000"/>
              </a:spcBef>
              <a:buFont typeface="Arial" pitchFamily="34" charset="0"/>
              <a:buNone/>
            </a:pPr>
            <a:r>
              <a:rPr lang="en-US" altLang="en-US" sz="2400" b="1" dirty="0">
                <a:latin typeface="Century" panose="02040604050505020304" pitchFamily="18" charset="0"/>
                <a:sym typeface="Symbol" charset="2"/>
              </a:rPr>
              <a:t> </a:t>
            </a:r>
            <a:endParaRPr lang="en-US" altLang="en-US" sz="2400" dirty="0">
              <a:latin typeface="Century" panose="02040604050505020304" pitchFamily="18" charset="0"/>
            </a:endParaRPr>
          </a:p>
          <a:p>
            <a:endParaRPr lang="en-US" dirty="0"/>
          </a:p>
        </p:txBody>
      </p:sp>
      <p:pic>
        <p:nvPicPr>
          <p:cNvPr id="7" name="Picture 2">
            <a:extLst>
              <a:ext uri="{FF2B5EF4-FFF2-40B4-BE49-F238E27FC236}">
                <a16:creationId xmlns:a16="http://schemas.microsoft.com/office/drawing/2014/main" id="{E07C3CA4-3419-4C4A-8964-BD7B41C011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9" y="3618186"/>
            <a:ext cx="7772402" cy="24016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9463636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457198" y="148859"/>
            <a:ext cx="5422607" cy="914400"/>
          </a:xfrm>
          <a:prstGeom prst="rect">
            <a:avLst/>
          </a:prstGeom>
        </p:spPr>
        <p:txBody>
          <a:bodyPr vert="horz" lIns="91440" tIns="45720" rIns="91440" bIns="45720" rtlCol="0" anchor="t" anchorCtr="0">
            <a:noAutofit/>
          </a:bodyPr>
          <a:lstStyle/>
          <a:p>
            <a:pPr lvl="0">
              <a:lnSpc>
                <a:spcPct val="90000"/>
              </a:lnSpc>
              <a:spcBef>
                <a:spcPct val="0"/>
              </a:spcBef>
            </a:pPr>
            <a:r>
              <a:rPr lang="en-US" sz="2000" dirty="0">
                <a:latin typeface="Arial" pitchFamily="34" charset="0"/>
                <a:cs typeface="Arial" pitchFamily="34" charset="0"/>
              </a:rPr>
              <a:t>Quantum Computing </a:t>
            </a:r>
            <a:r>
              <a:rPr lang="en-US" sz="2000" b="1" dirty="0">
                <a:solidFill>
                  <a:srgbClr val="0070C0"/>
                </a:solidFill>
                <a:latin typeface="Arial" pitchFamily="34" charset="0"/>
                <a:cs typeface="Arial" pitchFamily="34" charset="0"/>
              </a:rPr>
              <a:t>Theory / Concepts</a:t>
            </a:r>
            <a:endParaRPr lang="en-US" sz="800" b="1" dirty="0">
              <a:solidFill>
                <a:srgbClr val="0070C0"/>
              </a:solidFill>
              <a:latin typeface="Arial" pitchFamily="34" charset="0"/>
              <a:ea typeface="+mj-ea"/>
              <a:cs typeface="Arial"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lang="en-US" sz="800" dirty="0">
              <a:latin typeface="Arial" pitchFamily="34" charset="0"/>
              <a:ea typeface="+mj-ea"/>
              <a:cs typeface="Arial"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tx1"/>
                </a:solidFill>
                <a:effectLst/>
                <a:uLnTx/>
                <a:uFillTx/>
                <a:latin typeface="Calibri" pitchFamily="34" charset="0"/>
                <a:ea typeface="+mj-ea"/>
                <a:cs typeface="Calibri" pitchFamily="34" charset="0"/>
              </a:rPr>
              <a:t>Quantum Algorithms</a:t>
            </a:r>
          </a:p>
        </p:txBody>
      </p:sp>
      <p:pic>
        <p:nvPicPr>
          <p:cNvPr id="50178" name="Picture 2"/>
          <p:cNvPicPr>
            <a:picLocks noChangeAspect="1" noChangeArrowheads="1"/>
          </p:cNvPicPr>
          <p:nvPr/>
        </p:nvPicPr>
        <p:blipFill>
          <a:blip r:embed="rId2"/>
          <a:srcRect/>
          <a:stretch>
            <a:fillRect/>
          </a:stretch>
        </p:blipFill>
        <p:spPr bwMode="auto">
          <a:xfrm>
            <a:off x="1463753" y="1130747"/>
            <a:ext cx="6191690" cy="3891256"/>
          </a:xfrm>
          <a:prstGeom prst="rect">
            <a:avLst/>
          </a:prstGeom>
          <a:noFill/>
          <a:ln w="9525">
            <a:noFill/>
            <a:miter lim="800000"/>
            <a:headEnd/>
            <a:tailEnd/>
          </a:ln>
        </p:spPr>
      </p:pic>
      <p:sp>
        <p:nvSpPr>
          <p:cNvPr id="9" name="Rectangle 8"/>
          <p:cNvSpPr/>
          <p:nvPr/>
        </p:nvSpPr>
        <p:spPr>
          <a:xfrm>
            <a:off x="1244009" y="5007956"/>
            <a:ext cx="6581553" cy="830997"/>
          </a:xfrm>
          <a:prstGeom prst="rect">
            <a:avLst/>
          </a:prstGeom>
        </p:spPr>
        <p:txBody>
          <a:bodyPr wrap="square">
            <a:spAutoFit/>
          </a:bodyPr>
          <a:lstStyle/>
          <a:p>
            <a:r>
              <a:rPr lang="en-US" sz="1600" dirty="0">
                <a:latin typeface="Calibri" pitchFamily="34" charset="0"/>
                <a:cs typeface="Calibri" pitchFamily="34" charset="0"/>
              </a:rPr>
              <a:t>The term </a:t>
            </a:r>
            <a:r>
              <a:rPr lang="en-US" sz="1600" b="1" dirty="0">
                <a:latin typeface="Calibri" pitchFamily="34" charset="0"/>
                <a:cs typeface="Calibri" pitchFamily="34" charset="0"/>
              </a:rPr>
              <a:t>quantum algorithm </a:t>
            </a:r>
            <a:r>
              <a:rPr lang="en-US" sz="1600" dirty="0">
                <a:latin typeface="Calibri" pitchFamily="34" charset="0"/>
                <a:cs typeface="Calibri" pitchFamily="34" charset="0"/>
              </a:rPr>
              <a:t>is usually used for those algorithms which seem inherently quantum, or use some essential feature of quantum computation such as quantum </a:t>
            </a:r>
            <a:r>
              <a:rPr lang="en-US" sz="1600" b="1" dirty="0">
                <a:latin typeface="Calibri" pitchFamily="34" charset="0"/>
                <a:cs typeface="Calibri" pitchFamily="34" charset="0"/>
              </a:rPr>
              <a:t>superposition</a:t>
            </a:r>
            <a:r>
              <a:rPr lang="en-US" sz="1600" dirty="0">
                <a:latin typeface="Calibri" pitchFamily="34" charset="0"/>
                <a:cs typeface="Calibri" pitchFamily="34" charset="0"/>
              </a:rPr>
              <a:t> or quantum </a:t>
            </a:r>
            <a:r>
              <a:rPr lang="en-US" sz="1600" b="1" dirty="0">
                <a:latin typeface="Calibri" pitchFamily="34" charset="0"/>
                <a:cs typeface="Calibri" pitchFamily="34" charset="0"/>
              </a:rPr>
              <a:t>entanglement</a:t>
            </a:r>
            <a:r>
              <a:rPr lang="en-US" sz="1600" dirty="0">
                <a:latin typeface="Calibri" pitchFamily="34" charset="0"/>
                <a:cs typeface="Calibri" pitchFamily="34" charset="0"/>
              </a:rPr>
              <a:t>.</a:t>
            </a:r>
          </a:p>
        </p:txBody>
      </p:sp>
      <p:sp>
        <p:nvSpPr>
          <p:cNvPr id="12" name="Rectangle 11"/>
          <p:cNvSpPr/>
          <p:nvPr/>
        </p:nvSpPr>
        <p:spPr>
          <a:xfrm>
            <a:off x="2009566" y="6027003"/>
            <a:ext cx="6400800" cy="830997"/>
          </a:xfrm>
          <a:prstGeom prst="rect">
            <a:avLst/>
          </a:prstGeom>
        </p:spPr>
        <p:txBody>
          <a:bodyPr wrap="square">
            <a:spAutoFit/>
          </a:bodyPr>
          <a:lstStyle/>
          <a:p>
            <a:r>
              <a:rPr lang="en-US" sz="1200" dirty="0">
                <a:latin typeface="Calibri" pitchFamily="34" charset="0"/>
                <a:cs typeface="Calibri" pitchFamily="34" charset="0"/>
              </a:rPr>
              <a:t> The most well known algorithms are </a:t>
            </a:r>
            <a:r>
              <a:rPr lang="en-US" sz="1200" b="1" dirty="0" err="1">
                <a:latin typeface="Calibri" pitchFamily="34" charset="0"/>
                <a:cs typeface="Calibri" pitchFamily="34" charset="0"/>
              </a:rPr>
              <a:t>Shor's</a:t>
            </a:r>
            <a:r>
              <a:rPr lang="en-US" sz="1200" b="1" dirty="0">
                <a:latin typeface="Calibri" pitchFamily="34" charset="0"/>
                <a:cs typeface="Calibri" pitchFamily="34" charset="0"/>
              </a:rPr>
              <a:t> algorithm</a:t>
            </a:r>
            <a:r>
              <a:rPr lang="en-US" sz="1200" dirty="0">
                <a:latin typeface="Calibri" pitchFamily="34" charset="0"/>
                <a:cs typeface="Calibri" pitchFamily="34" charset="0"/>
              </a:rPr>
              <a:t> for </a:t>
            </a:r>
            <a:r>
              <a:rPr lang="en-US" sz="1200" b="1" dirty="0">
                <a:latin typeface="Calibri" pitchFamily="34" charset="0"/>
                <a:cs typeface="Calibri" pitchFamily="34" charset="0"/>
              </a:rPr>
              <a:t>factoring</a:t>
            </a:r>
            <a:r>
              <a:rPr lang="en-US" sz="1200" dirty="0">
                <a:latin typeface="Calibri" pitchFamily="34" charset="0"/>
                <a:cs typeface="Calibri" pitchFamily="34" charset="0"/>
              </a:rPr>
              <a:t>, and </a:t>
            </a:r>
            <a:r>
              <a:rPr lang="en-US" sz="1200" b="1" dirty="0">
                <a:latin typeface="Calibri" pitchFamily="34" charset="0"/>
                <a:cs typeface="Calibri" pitchFamily="34" charset="0"/>
              </a:rPr>
              <a:t>Grover's algorithm </a:t>
            </a:r>
            <a:r>
              <a:rPr lang="en-US" sz="1200" dirty="0">
                <a:latin typeface="Calibri" pitchFamily="34" charset="0"/>
                <a:cs typeface="Calibri" pitchFamily="34" charset="0"/>
              </a:rPr>
              <a:t>for </a:t>
            </a:r>
            <a:r>
              <a:rPr lang="en-US" sz="1200" b="1" dirty="0">
                <a:latin typeface="Calibri" pitchFamily="34" charset="0"/>
                <a:cs typeface="Calibri" pitchFamily="34" charset="0"/>
              </a:rPr>
              <a:t>searching</a:t>
            </a:r>
            <a:r>
              <a:rPr lang="en-US" sz="1200" dirty="0">
                <a:latin typeface="Calibri" pitchFamily="34" charset="0"/>
                <a:cs typeface="Calibri" pitchFamily="34" charset="0"/>
              </a:rPr>
              <a:t> an unstructured database or an unordered list. </a:t>
            </a:r>
            <a:r>
              <a:rPr lang="en-US" sz="1200" dirty="0" err="1">
                <a:solidFill>
                  <a:srgbClr val="FF0000"/>
                </a:solidFill>
                <a:latin typeface="Calibri" pitchFamily="34" charset="0"/>
                <a:cs typeface="Calibri" pitchFamily="34" charset="0"/>
              </a:rPr>
              <a:t>Shor's</a:t>
            </a:r>
            <a:r>
              <a:rPr lang="en-US" sz="1200" dirty="0">
                <a:solidFill>
                  <a:srgbClr val="FF0000"/>
                </a:solidFill>
                <a:latin typeface="Calibri" pitchFamily="34" charset="0"/>
                <a:cs typeface="Calibri" pitchFamily="34" charset="0"/>
              </a:rPr>
              <a:t> algorithms runs exponentially faster than the best known classical algorithm for factoring,</a:t>
            </a:r>
            <a:r>
              <a:rPr lang="en-US" sz="1200" dirty="0">
                <a:latin typeface="Calibri" pitchFamily="34" charset="0"/>
                <a:cs typeface="Calibri" pitchFamily="34" charset="0"/>
              </a:rPr>
              <a:t> </a:t>
            </a:r>
            <a:r>
              <a:rPr lang="en-US" sz="1200" dirty="0">
                <a:solidFill>
                  <a:srgbClr val="00549F"/>
                </a:solidFill>
                <a:latin typeface="Calibri" pitchFamily="34" charset="0"/>
                <a:cs typeface="Calibri" pitchFamily="34" charset="0"/>
              </a:rPr>
              <a:t>Grover's algorithm runs </a:t>
            </a:r>
            <a:r>
              <a:rPr lang="en-US" sz="1200" dirty="0" err="1">
                <a:solidFill>
                  <a:srgbClr val="00549F"/>
                </a:solidFill>
                <a:latin typeface="Calibri" pitchFamily="34" charset="0"/>
                <a:cs typeface="Calibri" pitchFamily="34" charset="0"/>
              </a:rPr>
              <a:t>quadratically</a:t>
            </a:r>
            <a:r>
              <a:rPr lang="en-US" sz="1200" dirty="0">
                <a:solidFill>
                  <a:srgbClr val="00549F"/>
                </a:solidFill>
                <a:latin typeface="Calibri" pitchFamily="34" charset="0"/>
                <a:cs typeface="Calibri" pitchFamily="34" charset="0"/>
              </a:rPr>
              <a:t> faster than the best possible classical algorithm for the same task.</a:t>
            </a:r>
            <a:endParaRPr lang="en-US" sz="1200" dirty="0">
              <a:solidFill>
                <a:srgbClr val="00549F"/>
              </a:solidFill>
            </a:endParaRPr>
          </a:p>
        </p:txBody>
      </p:sp>
    </p:spTree>
    <p:extLst>
      <p:ext uri="{BB962C8B-B14F-4D97-AF65-F5344CB8AC3E}">
        <p14:creationId xmlns:p14="http://schemas.microsoft.com/office/powerpoint/2010/main" val="292021658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457198" y="148859"/>
            <a:ext cx="5422607" cy="914400"/>
          </a:xfrm>
          <a:prstGeom prst="rect">
            <a:avLst/>
          </a:prstGeom>
        </p:spPr>
        <p:txBody>
          <a:bodyPr vert="horz" lIns="91440" tIns="45720" rIns="91440" bIns="45720" rtlCol="0" anchor="t" anchorCtr="0">
            <a:noAutofit/>
          </a:bodyPr>
          <a:lstStyle/>
          <a:p>
            <a:pPr lvl="0">
              <a:lnSpc>
                <a:spcPct val="90000"/>
              </a:lnSpc>
              <a:spcBef>
                <a:spcPct val="0"/>
              </a:spcBef>
            </a:pPr>
            <a:r>
              <a:rPr lang="en-US" sz="2000" dirty="0">
                <a:latin typeface="Arial" pitchFamily="34" charset="0"/>
                <a:cs typeface="Arial" pitchFamily="34" charset="0"/>
              </a:rPr>
              <a:t>Quantum Computing </a:t>
            </a:r>
            <a:r>
              <a:rPr lang="en-US" sz="2000" b="1" dirty="0">
                <a:solidFill>
                  <a:srgbClr val="0070C0"/>
                </a:solidFill>
                <a:latin typeface="Arial" pitchFamily="34" charset="0"/>
                <a:cs typeface="Arial" pitchFamily="34" charset="0"/>
              </a:rPr>
              <a:t>Theory / Concepts</a:t>
            </a:r>
            <a:endParaRPr lang="en-US" sz="800" b="1" dirty="0">
              <a:solidFill>
                <a:srgbClr val="0070C0"/>
              </a:solidFill>
              <a:latin typeface="Arial" pitchFamily="34" charset="0"/>
              <a:ea typeface="+mj-ea"/>
              <a:cs typeface="Arial"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lang="en-US" sz="800" dirty="0">
              <a:latin typeface="Arial" pitchFamily="34" charset="0"/>
              <a:ea typeface="+mj-ea"/>
              <a:cs typeface="Arial"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tx1"/>
                </a:solidFill>
                <a:effectLst/>
                <a:uLnTx/>
                <a:uFillTx/>
                <a:latin typeface="Calibri" pitchFamily="34" charset="0"/>
                <a:ea typeface="+mj-ea"/>
                <a:cs typeface="Calibri" pitchFamily="34" charset="0"/>
              </a:rPr>
              <a:t>Quantum Algorithm(s)</a:t>
            </a:r>
          </a:p>
        </p:txBody>
      </p:sp>
      <p:pic>
        <p:nvPicPr>
          <p:cNvPr id="3076" name="Picture 4"/>
          <p:cNvPicPr>
            <a:picLocks noChangeAspect="1" noChangeArrowheads="1"/>
          </p:cNvPicPr>
          <p:nvPr/>
        </p:nvPicPr>
        <p:blipFill>
          <a:blip r:embed="rId2"/>
          <a:srcRect/>
          <a:stretch>
            <a:fillRect/>
          </a:stretch>
        </p:blipFill>
        <p:spPr bwMode="auto">
          <a:xfrm>
            <a:off x="576820" y="1152407"/>
            <a:ext cx="7918599" cy="4816881"/>
          </a:xfrm>
          <a:prstGeom prst="rect">
            <a:avLst/>
          </a:prstGeom>
          <a:noFill/>
          <a:ln w="9525">
            <a:noFill/>
            <a:miter lim="800000"/>
            <a:headEnd/>
            <a:tailEnd/>
          </a:ln>
        </p:spPr>
      </p:pic>
    </p:spTree>
    <p:extLst>
      <p:ext uri="{BB962C8B-B14F-4D97-AF65-F5344CB8AC3E}">
        <p14:creationId xmlns:p14="http://schemas.microsoft.com/office/powerpoint/2010/main" val="139463636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457198" y="148859"/>
            <a:ext cx="6655983" cy="914400"/>
          </a:xfrm>
          <a:prstGeom prst="rect">
            <a:avLst/>
          </a:prstGeom>
        </p:spPr>
        <p:txBody>
          <a:bodyPr vert="horz" lIns="91440" tIns="45720" rIns="91440" bIns="45720" rtlCol="0" anchor="t" anchorCtr="0">
            <a:noAutofit/>
          </a:bodyPr>
          <a:lstStyle/>
          <a:p>
            <a:pPr lvl="0">
              <a:lnSpc>
                <a:spcPct val="90000"/>
              </a:lnSpc>
              <a:spcBef>
                <a:spcPct val="0"/>
              </a:spcBef>
            </a:pPr>
            <a:r>
              <a:rPr lang="en-US" sz="2000" dirty="0">
                <a:latin typeface="Arial" pitchFamily="34" charset="0"/>
                <a:cs typeface="Arial" pitchFamily="34" charset="0"/>
              </a:rPr>
              <a:t>Quantum Computing </a:t>
            </a:r>
            <a:r>
              <a:rPr lang="en-US" sz="2000" b="1" dirty="0">
                <a:solidFill>
                  <a:srgbClr val="0070C0"/>
                </a:solidFill>
                <a:latin typeface="Arial" pitchFamily="34" charset="0"/>
                <a:cs typeface="Arial" pitchFamily="34" charset="0"/>
              </a:rPr>
              <a:t>Theory / Concepts</a:t>
            </a:r>
            <a:endParaRPr lang="en-US" sz="800" b="1" dirty="0">
              <a:solidFill>
                <a:srgbClr val="0070C0"/>
              </a:solidFill>
              <a:latin typeface="Arial" pitchFamily="34" charset="0"/>
              <a:ea typeface="+mj-ea"/>
              <a:cs typeface="Arial"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lang="en-US" sz="800" dirty="0">
              <a:latin typeface="Arial" pitchFamily="34" charset="0"/>
              <a:ea typeface="+mj-ea"/>
              <a:cs typeface="Arial"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tx1"/>
                </a:solidFill>
                <a:effectLst/>
                <a:uLnTx/>
                <a:uFillTx/>
                <a:latin typeface="Calibri" pitchFamily="34" charset="0"/>
                <a:ea typeface="+mj-ea"/>
                <a:cs typeface="Calibri" pitchFamily="34" charset="0"/>
              </a:rPr>
              <a:t>Foundational Ideas – </a:t>
            </a:r>
            <a:r>
              <a:rPr kumimoji="0" lang="en-US" sz="2400" i="0" u="none" strike="noStrike" kern="1200" cap="none" spc="0" normalizeH="0" baseline="0" noProof="0" dirty="0">
                <a:ln>
                  <a:noFill/>
                </a:ln>
                <a:solidFill>
                  <a:schemeClr val="tx1"/>
                </a:solidFill>
                <a:effectLst/>
                <a:uLnTx/>
                <a:uFillTx/>
                <a:latin typeface="Calibri" pitchFamily="34" charset="0"/>
                <a:ea typeface="+mj-ea"/>
                <a:cs typeface="Calibri" pitchFamily="34" charset="0"/>
              </a:rPr>
              <a:t>Quantum Circuit</a:t>
            </a:r>
            <a:r>
              <a:rPr kumimoji="0" lang="en-US" sz="2400" i="0" u="none" strike="noStrike" kern="1200" cap="none" spc="0" normalizeH="0" noProof="0" dirty="0">
                <a:ln>
                  <a:noFill/>
                </a:ln>
                <a:solidFill>
                  <a:schemeClr val="tx1"/>
                </a:solidFill>
                <a:effectLst/>
                <a:uLnTx/>
                <a:uFillTx/>
                <a:latin typeface="Calibri" pitchFamily="34" charset="0"/>
                <a:ea typeface="+mj-ea"/>
                <a:cs typeface="Calibri" pitchFamily="34" charset="0"/>
              </a:rPr>
              <a:t> Diagram(s)</a:t>
            </a:r>
            <a:endParaRPr kumimoji="0" lang="en-US" sz="2400" b="1" i="0" u="none" strike="noStrike" kern="1200" cap="none" spc="0" normalizeH="0" baseline="0" noProof="0" dirty="0">
              <a:ln>
                <a:noFill/>
              </a:ln>
              <a:solidFill>
                <a:schemeClr val="tx1"/>
              </a:solidFill>
              <a:effectLst/>
              <a:uLnTx/>
              <a:uFillTx/>
              <a:latin typeface="Calibri" pitchFamily="34" charset="0"/>
              <a:ea typeface="+mj-ea"/>
              <a:cs typeface="Calibri" pitchFamily="34" charset="0"/>
            </a:endParaRPr>
          </a:p>
        </p:txBody>
      </p:sp>
      <p:pic>
        <p:nvPicPr>
          <p:cNvPr id="2052" name="Picture 4"/>
          <p:cNvPicPr>
            <a:picLocks noChangeAspect="1" noChangeArrowheads="1"/>
          </p:cNvPicPr>
          <p:nvPr/>
        </p:nvPicPr>
        <p:blipFill>
          <a:blip r:embed="rId2"/>
          <a:srcRect/>
          <a:stretch>
            <a:fillRect/>
          </a:stretch>
        </p:blipFill>
        <p:spPr bwMode="auto">
          <a:xfrm>
            <a:off x="1851539" y="1176143"/>
            <a:ext cx="4316819" cy="1711843"/>
          </a:xfrm>
          <a:prstGeom prst="rect">
            <a:avLst/>
          </a:prstGeom>
          <a:noFill/>
          <a:ln w="9525">
            <a:noFill/>
            <a:miter lim="800000"/>
            <a:headEnd/>
            <a:tailEnd/>
          </a:ln>
        </p:spPr>
      </p:pic>
      <p:pic>
        <p:nvPicPr>
          <p:cNvPr id="2053" name="Picture 5"/>
          <p:cNvPicPr>
            <a:picLocks noChangeAspect="1" noChangeArrowheads="1"/>
          </p:cNvPicPr>
          <p:nvPr/>
        </p:nvPicPr>
        <p:blipFill>
          <a:blip r:embed="rId3"/>
          <a:srcRect/>
          <a:stretch>
            <a:fillRect/>
          </a:stretch>
        </p:blipFill>
        <p:spPr bwMode="auto">
          <a:xfrm>
            <a:off x="1744950" y="4770735"/>
            <a:ext cx="5220908" cy="1822243"/>
          </a:xfrm>
          <a:prstGeom prst="rect">
            <a:avLst/>
          </a:prstGeom>
          <a:noFill/>
          <a:ln w="9525">
            <a:noFill/>
            <a:miter lim="800000"/>
            <a:headEnd/>
            <a:tailEnd/>
          </a:ln>
        </p:spPr>
      </p:pic>
      <p:pic>
        <p:nvPicPr>
          <p:cNvPr id="2054" name="Picture 6"/>
          <p:cNvPicPr>
            <a:picLocks noChangeAspect="1" noChangeArrowheads="1"/>
          </p:cNvPicPr>
          <p:nvPr/>
        </p:nvPicPr>
        <p:blipFill>
          <a:blip r:embed="rId4"/>
          <a:srcRect/>
          <a:stretch>
            <a:fillRect/>
          </a:stretch>
        </p:blipFill>
        <p:spPr bwMode="auto">
          <a:xfrm>
            <a:off x="1744950" y="2887986"/>
            <a:ext cx="4763104" cy="1743739"/>
          </a:xfrm>
          <a:prstGeom prst="rect">
            <a:avLst/>
          </a:prstGeom>
          <a:noFill/>
          <a:ln w="9525">
            <a:noFill/>
            <a:miter lim="800000"/>
            <a:headEnd/>
            <a:tailEnd/>
          </a:ln>
        </p:spPr>
      </p:pic>
    </p:spTree>
    <p:extLst>
      <p:ext uri="{BB962C8B-B14F-4D97-AF65-F5344CB8AC3E}">
        <p14:creationId xmlns:p14="http://schemas.microsoft.com/office/powerpoint/2010/main" val="139463636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457198" y="148859"/>
            <a:ext cx="6655983" cy="914400"/>
          </a:xfrm>
          <a:prstGeom prst="rect">
            <a:avLst/>
          </a:prstGeom>
        </p:spPr>
        <p:txBody>
          <a:bodyPr vert="horz" lIns="91440" tIns="45720" rIns="91440" bIns="45720" rtlCol="0" anchor="t" anchorCtr="0">
            <a:noAutofit/>
          </a:bodyPr>
          <a:lstStyle/>
          <a:p>
            <a:pPr lvl="0">
              <a:lnSpc>
                <a:spcPct val="90000"/>
              </a:lnSpc>
              <a:spcBef>
                <a:spcPct val="0"/>
              </a:spcBef>
            </a:pPr>
            <a:r>
              <a:rPr lang="en-US" sz="2000" dirty="0">
                <a:latin typeface="Arial" pitchFamily="34" charset="0"/>
                <a:cs typeface="Arial" pitchFamily="34" charset="0"/>
              </a:rPr>
              <a:t>Quantum Computing </a:t>
            </a:r>
            <a:r>
              <a:rPr lang="en-US" sz="2000" b="1" dirty="0">
                <a:solidFill>
                  <a:srgbClr val="0070C0"/>
                </a:solidFill>
                <a:latin typeface="Arial" pitchFamily="34" charset="0"/>
                <a:cs typeface="Arial" pitchFamily="34" charset="0"/>
              </a:rPr>
              <a:t>Theory / Concepts</a:t>
            </a:r>
            <a:endParaRPr lang="en-US" sz="800" b="1" dirty="0">
              <a:solidFill>
                <a:srgbClr val="0070C0"/>
              </a:solidFill>
              <a:latin typeface="Arial" pitchFamily="34" charset="0"/>
              <a:ea typeface="+mj-ea"/>
              <a:cs typeface="Arial"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lang="en-US" sz="800" dirty="0">
              <a:latin typeface="Arial" pitchFamily="34" charset="0"/>
              <a:ea typeface="+mj-ea"/>
              <a:cs typeface="Arial"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tx1"/>
                </a:solidFill>
                <a:effectLst/>
                <a:uLnTx/>
                <a:uFillTx/>
                <a:latin typeface="Calibri" pitchFamily="34" charset="0"/>
                <a:ea typeface="+mj-ea"/>
                <a:cs typeface="Calibri" pitchFamily="34" charset="0"/>
              </a:rPr>
              <a:t>Foundational Ideas – </a:t>
            </a:r>
            <a:r>
              <a:rPr kumimoji="0" lang="en-US" sz="2400" i="0" u="none" strike="noStrike" kern="1200" cap="none" spc="0" normalizeH="0" baseline="0" noProof="0" dirty="0">
                <a:ln>
                  <a:noFill/>
                </a:ln>
                <a:solidFill>
                  <a:schemeClr val="tx1"/>
                </a:solidFill>
                <a:effectLst/>
                <a:uLnTx/>
                <a:uFillTx/>
                <a:latin typeface="Calibri" pitchFamily="34" charset="0"/>
                <a:ea typeface="+mj-ea"/>
                <a:cs typeface="Calibri" pitchFamily="34" charset="0"/>
              </a:rPr>
              <a:t>Quantum </a:t>
            </a:r>
            <a:r>
              <a:rPr kumimoji="0" lang="en-US" sz="2400" i="0" u="sng" strike="noStrike" kern="1200" cap="none" spc="0" normalizeH="0" baseline="0" noProof="0" dirty="0">
                <a:ln>
                  <a:noFill/>
                </a:ln>
                <a:solidFill>
                  <a:schemeClr val="tx1"/>
                </a:solidFill>
                <a:effectLst/>
                <a:uLnTx/>
                <a:uFillTx/>
                <a:latin typeface="Calibri" pitchFamily="34" charset="0"/>
                <a:ea typeface="+mj-ea"/>
                <a:cs typeface="Calibri" pitchFamily="34" charset="0"/>
              </a:rPr>
              <a:t>Measurement</a:t>
            </a:r>
            <a:endParaRPr kumimoji="0" lang="en-US" sz="2400" b="1" i="0" u="sng" strike="noStrike" kern="1200" cap="none" spc="0" normalizeH="0" baseline="0" noProof="0" dirty="0">
              <a:ln>
                <a:noFill/>
              </a:ln>
              <a:solidFill>
                <a:schemeClr val="tx1"/>
              </a:solidFill>
              <a:effectLst/>
              <a:uLnTx/>
              <a:uFillTx/>
              <a:latin typeface="Calibri" pitchFamily="34" charset="0"/>
              <a:ea typeface="+mj-ea"/>
              <a:cs typeface="Calibri" pitchFamily="34" charset="0"/>
            </a:endParaRPr>
          </a:p>
        </p:txBody>
      </p:sp>
      <p:pic>
        <p:nvPicPr>
          <p:cNvPr id="51202" name="Picture 2"/>
          <p:cNvPicPr>
            <a:picLocks noChangeAspect="1" noChangeArrowheads="1"/>
          </p:cNvPicPr>
          <p:nvPr/>
        </p:nvPicPr>
        <p:blipFill>
          <a:blip r:embed="rId2"/>
          <a:srcRect/>
          <a:stretch>
            <a:fillRect/>
          </a:stretch>
        </p:blipFill>
        <p:spPr bwMode="auto">
          <a:xfrm>
            <a:off x="932121" y="1091756"/>
            <a:ext cx="7618413" cy="2654300"/>
          </a:xfrm>
          <a:prstGeom prst="rect">
            <a:avLst/>
          </a:prstGeom>
          <a:noFill/>
          <a:ln w="9525">
            <a:noFill/>
            <a:miter lim="800000"/>
            <a:headEnd/>
            <a:tailEnd/>
          </a:ln>
        </p:spPr>
      </p:pic>
      <p:sp>
        <p:nvSpPr>
          <p:cNvPr id="10" name="Rectangle 9"/>
          <p:cNvSpPr/>
          <p:nvPr/>
        </p:nvSpPr>
        <p:spPr>
          <a:xfrm>
            <a:off x="935664" y="3688968"/>
            <a:ext cx="7410893" cy="1077218"/>
          </a:xfrm>
          <a:prstGeom prst="rect">
            <a:avLst/>
          </a:prstGeom>
        </p:spPr>
        <p:txBody>
          <a:bodyPr wrap="square">
            <a:spAutoFit/>
          </a:bodyPr>
          <a:lstStyle/>
          <a:p>
            <a:r>
              <a:rPr lang="en-US" sz="1600" b="1" dirty="0">
                <a:latin typeface="Calibri" pitchFamily="34" charset="0"/>
                <a:cs typeface="Calibri" pitchFamily="34" charset="0"/>
              </a:rPr>
              <a:t>The measurement problem </a:t>
            </a:r>
            <a:r>
              <a:rPr lang="en-US" sz="1600" dirty="0">
                <a:latin typeface="Calibri" pitchFamily="34" charset="0"/>
                <a:cs typeface="Calibri" pitchFamily="34" charset="0"/>
              </a:rPr>
              <a:t>in quantum mechanics is the problem of how (or whether) wave function collapse occurs. The </a:t>
            </a:r>
            <a:r>
              <a:rPr lang="en-US" sz="1600" b="1" dirty="0">
                <a:latin typeface="Calibri" pitchFamily="34" charset="0"/>
                <a:cs typeface="Calibri" pitchFamily="34" charset="0"/>
              </a:rPr>
              <a:t>inability to observe this process directly </a:t>
            </a:r>
            <a:r>
              <a:rPr lang="en-US" sz="1600" dirty="0">
                <a:latin typeface="Calibri" pitchFamily="34" charset="0"/>
                <a:cs typeface="Calibri" pitchFamily="34" charset="0"/>
              </a:rPr>
              <a:t>has given rise to different interpretations of quantum mechanics, and poses a key set of questions that each interpretation must answer.</a:t>
            </a:r>
          </a:p>
        </p:txBody>
      </p:sp>
      <p:sp>
        <p:nvSpPr>
          <p:cNvPr id="11" name="Rectangle 10"/>
          <p:cNvSpPr/>
          <p:nvPr/>
        </p:nvSpPr>
        <p:spPr>
          <a:xfrm>
            <a:off x="1641016" y="4903015"/>
            <a:ext cx="5566139" cy="369332"/>
          </a:xfrm>
          <a:prstGeom prst="rect">
            <a:avLst/>
          </a:prstGeom>
        </p:spPr>
        <p:txBody>
          <a:bodyPr wrap="none">
            <a:spAutoFit/>
          </a:bodyPr>
          <a:lstStyle/>
          <a:p>
            <a:pPr>
              <a:buFont typeface="Arial" pitchFamily="34" charset="0"/>
              <a:buChar char="•"/>
            </a:pPr>
            <a:r>
              <a:rPr lang="en-US" sz="1600" dirty="0">
                <a:latin typeface="Calibri" pitchFamily="34" charset="0"/>
                <a:cs typeface="Calibri" pitchFamily="34" charset="0"/>
              </a:rPr>
              <a:t> Measure – Single, Multi, Partial Measurement of </a:t>
            </a:r>
            <a:r>
              <a:rPr lang="en-US" sz="1600" dirty="0" err="1">
                <a:latin typeface="Calibri" pitchFamily="34" charset="0"/>
                <a:cs typeface="Calibri" pitchFamily="34" charset="0"/>
              </a:rPr>
              <a:t>QuBit</a:t>
            </a:r>
            <a:r>
              <a:rPr lang="en-US" sz="1600" dirty="0">
                <a:latin typeface="Calibri" pitchFamily="34" charset="0"/>
                <a:cs typeface="Calibri" pitchFamily="34" charset="0"/>
              </a:rPr>
              <a:t> System.</a:t>
            </a:r>
            <a:r>
              <a:rPr lang="en-US" dirty="0"/>
              <a:t> </a:t>
            </a:r>
          </a:p>
        </p:txBody>
      </p:sp>
    </p:spTree>
    <p:extLst>
      <p:ext uri="{BB962C8B-B14F-4D97-AF65-F5344CB8AC3E}">
        <p14:creationId xmlns:p14="http://schemas.microsoft.com/office/powerpoint/2010/main" val="139463636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457198" y="148859"/>
            <a:ext cx="6655983" cy="914400"/>
          </a:xfrm>
          <a:prstGeom prst="rect">
            <a:avLst/>
          </a:prstGeom>
        </p:spPr>
        <p:txBody>
          <a:bodyPr vert="horz" lIns="91440" tIns="45720" rIns="91440" bIns="45720" rtlCol="0" anchor="t" anchorCtr="0">
            <a:noAutofit/>
          </a:bodyPr>
          <a:lstStyle/>
          <a:p>
            <a:pPr lvl="0">
              <a:lnSpc>
                <a:spcPct val="90000"/>
              </a:lnSpc>
              <a:spcBef>
                <a:spcPct val="0"/>
              </a:spcBef>
            </a:pPr>
            <a:r>
              <a:rPr lang="en-US" sz="2000" dirty="0">
                <a:latin typeface="Arial" pitchFamily="34" charset="0"/>
                <a:cs typeface="Arial" pitchFamily="34" charset="0"/>
              </a:rPr>
              <a:t>Quantum Computing </a:t>
            </a:r>
            <a:r>
              <a:rPr lang="en-US" sz="2000" b="1" dirty="0">
                <a:solidFill>
                  <a:srgbClr val="0070C0"/>
                </a:solidFill>
                <a:latin typeface="Arial" pitchFamily="34" charset="0"/>
                <a:cs typeface="Arial" pitchFamily="34" charset="0"/>
              </a:rPr>
              <a:t>Theory / Concepts</a:t>
            </a:r>
            <a:endParaRPr lang="en-US" sz="800" b="1" dirty="0">
              <a:solidFill>
                <a:srgbClr val="0070C0"/>
              </a:solidFill>
              <a:latin typeface="Arial" pitchFamily="34" charset="0"/>
              <a:ea typeface="+mj-ea"/>
              <a:cs typeface="Arial"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lang="en-US" sz="800" dirty="0">
              <a:latin typeface="Arial" pitchFamily="34" charset="0"/>
              <a:ea typeface="+mj-ea"/>
              <a:cs typeface="Arial"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tx1"/>
                </a:solidFill>
                <a:effectLst/>
                <a:uLnTx/>
                <a:uFillTx/>
                <a:latin typeface="Calibri" pitchFamily="34" charset="0"/>
                <a:ea typeface="+mj-ea"/>
                <a:cs typeface="Calibri" pitchFamily="34" charset="0"/>
              </a:rPr>
              <a:t>Foundational Ideas – </a:t>
            </a:r>
            <a:r>
              <a:rPr kumimoji="0" lang="en-US" sz="2400" b="1" i="0" u="none" strike="noStrike" kern="1200" cap="none" spc="0" normalizeH="0" baseline="0" noProof="0" dirty="0">
                <a:ln>
                  <a:noFill/>
                </a:ln>
                <a:solidFill>
                  <a:srgbClr val="FF0000"/>
                </a:solidFill>
                <a:effectLst/>
                <a:uLnTx/>
                <a:uFillTx/>
                <a:latin typeface="Calibri" pitchFamily="34" charset="0"/>
                <a:ea typeface="+mj-ea"/>
                <a:cs typeface="Calibri" pitchFamily="34" charset="0"/>
              </a:rPr>
              <a:t>Quantum </a:t>
            </a:r>
            <a:r>
              <a:rPr kumimoji="0" lang="en-US" sz="2400" b="1" i="0" u="sng" strike="noStrike" kern="1200" cap="none" spc="0" normalizeH="0" baseline="0" noProof="0" dirty="0">
                <a:ln>
                  <a:noFill/>
                </a:ln>
                <a:solidFill>
                  <a:srgbClr val="FF0000"/>
                </a:solidFill>
                <a:effectLst/>
                <a:uLnTx/>
                <a:uFillTx/>
                <a:latin typeface="Calibri" pitchFamily="34" charset="0"/>
                <a:ea typeface="+mj-ea"/>
                <a:cs typeface="Calibri" pitchFamily="34" charset="0"/>
              </a:rPr>
              <a:t>Entanglement</a:t>
            </a:r>
          </a:p>
        </p:txBody>
      </p:sp>
      <p:pic>
        <p:nvPicPr>
          <p:cNvPr id="52226" name="Picture 2"/>
          <p:cNvPicPr>
            <a:picLocks noChangeAspect="1" noChangeArrowheads="1"/>
          </p:cNvPicPr>
          <p:nvPr/>
        </p:nvPicPr>
        <p:blipFill>
          <a:blip r:embed="rId2"/>
          <a:srcRect/>
          <a:stretch>
            <a:fillRect/>
          </a:stretch>
        </p:blipFill>
        <p:spPr bwMode="auto">
          <a:xfrm>
            <a:off x="606006" y="1146723"/>
            <a:ext cx="5199320" cy="4835368"/>
          </a:xfrm>
          <a:prstGeom prst="rect">
            <a:avLst/>
          </a:prstGeom>
          <a:noFill/>
          <a:ln w="9525">
            <a:noFill/>
            <a:miter lim="800000"/>
            <a:headEnd/>
            <a:tailEnd/>
          </a:ln>
        </p:spPr>
      </p:pic>
      <p:sp>
        <p:nvSpPr>
          <p:cNvPr id="8" name="Rectangle 7"/>
          <p:cNvSpPr/>
          <p:nvPr/>
        </p:nvSpPr>
        <p:spPr>
          <a:xfrm>
            <a:off x="5894040" y="1298576"/>
            <a:ext cx="3058574" cy="4902881"/>
          </a:xfrm>
          <a:prstGeom prst="rect">
            <a:avLst/>
          </a:prstGeom>
        </p:spPr>
        <p:txBody>
          <a:bodyPr wrap="square">
            <a:spAutoFit/>
          </a:bodyPr>
          <a:lstStyle/>
          <a:p>
            <a:r>
              <a:rPr lang="en-US" b="1" dirty="0">
                <a:latin typeface="Calibri" pitchFamily="34" charset="0"/>
                <a:cs typeface="Calibri" pitchFamily="34" charset="0"/>
              </a:rPr>
              <a:t>Spooky Action at a Distance</a:t>
            </a:r>
          </a:p>
          <a:p>
            <a:endParaRPr lang="en-US" sz="1400" dirty="0">
              <a:latin typeface="Calibri" pitchFamily="34" charset="0"/>
              <a:cs typeface="Calibri" pitchFamily="34" charset="0"/>
            </a:endParaRPr>
          </a:p>
          <a:p>
            <a:pPr lvl="1">
              <a:lnSpc>
                <a:spcPct val="90000"/>
              </a:lnSpc>
              <a:spcBef>
                <a:spcPct val="0"/>
              </a:spcBef>
              <a:buFont typeface="Arial" pitchFamily="34" charset="0"/>
              <a:buChar char="•"/>
            </a:pPr>
            <a:r>
              <a:rPr lang="en-US" sz="1400" dirty="0">
                <a:latin typeface="Calibri" pitchFamily="34" charset="0"/>
                <a:cs typeface="Calibri" pitchFamily="34" charset="0"/>
              </a:rPr>
              <a:t>Einstein and others considered such behavior to be </a:t>
            </a:r>
            <a:r>
              <a:rPr lang="en-US" sz="1400" b="1" dirty="0">
                <a:latin typeface="Calibri" pitchFamily="34" charset="0"/>
                <a:cs typeface="Calibri" pitchFamily="34" charset="0"/>
              </a:rPr>
              <a:t>impossible</a:t>
            </a:r>
            <a:r>
              <a:rPr lang="en-US" sz="1400" dirty="0">
                <a:latin typeface="Calibri" pitchFamily="34" charset="0"/>
                <a:cs typeface="Calibri" pitchFamily="34" charset="0"/>
              </a:rPr>
              <a:t>, as it </a:t>
            </a:r>
            <a:r>
              <a:rPr lang="en-US" sz="1400" u="sng" dirty="0">
                <a:solidFill>
                  <a:srgbClr val="FF0000"/>
                </a:solidFill>
                <a:latin typeface="Calibri" pitchFamily="34" charset="0"/>
                <a:cs typeface="Calibri" pitchFamily="34" charset="0"/>
              </a:rPr>
              <a:t>violated the local realist view of causality</a:t>
            </a:r>
            <a:r>
              <a:rPr lang="en-US" sz="1400" dirty="0">
                <a:latin typeface="Calibri" pitchFamily="34" charset="0"/>
                <a:cs typeface="Calibri" pitchFamily="34" charset="0"/>
              </a:rPr>
              <a:t> (Einstein referring to it as "</a:t>
            </a:r>
            <a:r>
              <a:rPr lang="en-US" sz="1400" b="1" dirty="0">
                <a:solidFill>
                  <a:srgbClr val="00549F"/>
                </a:solidFill>
                <a:latin typeface="Calibri" pitchFamily="34" charset="0"/>
                <a:cs typeface="Calibri" pitchFamily="34" charset="0"/>
              </a:rPr>
              <a:t>spooky action at a distance</a:t>
            </a:r>
            <a:r>
              <a:rPr lang="en-US" sz="1400" dirty="0">
                <a:latin typeface="Calibri" pitchFamily="34" charset="0"/>
                <a:cs typeface="Calibri" pitchFamily="34" charset="0"/>
              </a:rPr>
              <a:t>") and argued that the accepted formulation of quantum mechanics </a:t>
            </a:r>
            <a:r>
              <a:rPr lang="en-US" sz="1400" b="1" dirty="0">
                <a:latin typeface="Calibri" pitchFamily="34" charset="0"/>
                <a:cs typeface="Calibri" pitchFamily="34" charset="0"/>
              </a:rPr>
              <a:t>must</a:t>
            </a:r>
            <a:r>
              <a:rPr lang="en-US" sz="1400" dirty="0">
                <a:latin typeface="Calibri" pitchFamily="34" charset="0"/>
                <a:cs typeface="Calibri" pitchFamily="34" charset="0"/>
              </a:rPr>
              <a:t> therefore be </a:t>
            </a:r>
            <a:r>
              <a:rPr lang="en-US" sz="1400" dirty="0">
                <a:solidFill>
                  <a:srgbClr val="FF0000"/>
                </a:solidFill>
                <a:latin typeface="Calibri" pitchFamily="34" charset="0"/>
                <a:cs typeface="Calibri" pitchFamily="34" charset="0"/>
              </a:rPr>
              <a:t>incomplete</a:t>
            </a:r>
            <a:r>
              <a:rPr lang="en-US" sz="1400" dirty="0">
                <a:latin typeface="Calibri" pitchFamily="34" charset="0"/>
                <a:cs typeface="Calibri" pitchFamily="34" charset="0"/>
              </a:rPr>
              <a:t>.</a:t>
            </a:r>
          </a:p>
          <a:p>
            <a:pPr lvl="1">
              <a:lnSpc>
                <a:spcPct val="90000"/>
              </a:lnSpc>
              <a:spcBef>
                <a:spcPct val="0"/>
              </a:spcBef>
            </a:pPr>
            <a:endParaRPr lang="en-US" sz="1400" dirty="0">
              <a:latin typeface="Calibri" pitchFamily="34" charset="0"/>
              <a:cs typeface="Calibri" pitchFamily="34" charset="0"/>
            </a:endParaRPr>
          </a:p>
          <a:p>
            <a:pPr lvl="1">
              <a:lnSpc>
                <a:spcPct val="90000"/>
              </a:lnSpc>
              <a:spcBef>
                <a:spcPct val="0"/>
              </a:spcBef>
              <a:buFont typeface="Arial" pitchFamily="34" charset="0"/>
              <a:buChar char="•"/>
            </a:pPr>
            <a:r>
              <a:rPr lang="en-US" sz="1400" dirty="0">
                <a:latin typeface="Calibri" pitchFamily="34" charset="0"/>
                <a:cs typeface="Calibri" pitchFamily="34" charset="0"/>
              </a:rPr>
              <a:t>Later, however, the counter-intuitive </a:t>
            </a:r>
            <a:r>
              <a:rPr lang="en-US" sz="1400" b="1" dirty="0">
                <a:latin typeface="Calibri" pitchFamily="34" charset="0"/>
                <a:cs typeface="Calibri" pitchFamily="34" charset="0"/>
              </a:rPr>
              <a:t>predictions</a:t>
            </a:r>
            <a:r>
              <a:rPr lang="en-US" sz="1400" dirty="0">
                <a:latin typeface="Calibri" pitchFamily="34" charset="0"/>
                <a:cs typeface="Calibri" pitchFamily="34" charset="0"/>
              </a:rPr>
              <a:t> of quantum mechanics were verified experimentally in tests where the polarization or spin of entangled particles were measured at separate locations, statistically violating Bell's inequality, demonstrating that the classical conception of "</a:t>
            </a:r>
            <a:r>
              <a:rPr lang="en-US" sz="1400" dirty="0">
                <a:solidFill>
                  <a:srgbClr val="00549F"/>
                </a:solidFill>
                <a:latin typeface="Calibri" pitchFamily="34" charset="0"/>
                <a:cs typeface="Calibri" pitchFamily="34" charset="0"/>
              </a:rPr>
              <a:t>local realism</a:t>
            </a:r>
            <a:r>
              <a:rPr lang="en-US" sz="1400" dirty="0">
                <a:solidFill>
                  <a:srgbClr val="FF0000"/>
                </a:solidFill>
                <a:latin typeface="Calibri" pitchFamily="34" charset="0"/>
                <a:cs typeface="Calibri" pitchFamily="34" charset="0"/>
              </a:rPr>
              <a:t>" cannot be correct.</a:t>
            </a:r>
          </a:p>
          <a:p>
            <a:endParaRPr lang="en-US" sz="800" dirty="0"/>
          </a:p>
          <a:p>
            <a:endParaRPr lang="en-US" sz="800" dirty="0"/>
          </a:p>
        </p:txBody>
      </p:sp>
      <p:sp>
        <p:nvSpPr>
          <p:cNvPr id="9" name="Rectangle 8"/>
          <p:cNvSpPr/>
          <p:nvPr/>
        </p:nvSpPr>
        <p:spPr>
          <a:xfrm>
            <a:off x="2892056" y="6157654"/>
            <a:ext cx="5178056" cy="523220"/>
          </a:xfrm>
          <a:prstGeom prst="rect">
            <a:avLst/>
          </a:prstGeom>
        </p:spPr>
        <p:txBody>
          <a:bodyPr wrap="square">
            <a:spAutoFit/>
          </a:bodyPr>
          <a:lstStyle/>
          <a:p>
            <a:r>
              <a:rPr lang="en-US" sz="1400" b="1" dirty="0">
                <a:latin typeface="Calibri" pitchFamily="34" charset="0"/>
                <a:cs typeface="Calibri" pitchFamily="34" charset="0"/>
              </a:rPr>
              <a:t>NOTE</a:t>
            </a:r>
            <a:r>
              <a:rPr lang="en-US" sz="1400" dirty="0">
                <a:latin typeface="Calibri" pitchFamily="34" charset="0"/>
                <a:cs typeface="Calibri" pitchFamily="34" charset="0"/>
              </a:rPr>
              <a:t>: Just because “</a:t>
            </a:r>
            <a:r>
              <a:rPr lang="en-US" sz="1400" dirty="0">
                <a:solidFill>
                  <a:srgbClr val="00549F"/>
                </a:solidFill>
                <a:latin typeface="Calibri" pitchFamily="34" charset="0"/>
                <a:cs typeface="Calibri" pitchFamily="34" charset="0"/>
              </a:rPr>
              <a:t>local realism</a:t>
            </a:r>
            <a:r>
              <a:rPr lang="en-US" sz="1400" dirty="0">
                <a:latin typeface="Calibri" pitchFamily="34" charset="0"/>
                <a:cs typeface="Calibri" pitchFamily="34" charset="0"/>
              </a:rPr>
              <a:t>” isn’t correct, </a:t>
            </a:r>
            <a:r>
              <a:rPr lang="en-US" sz="1400" i="1" dirty="0">
                <a:solidFill>
                  <a:srgbClr val="00549F"/>
                </a:solidFill>
                <a:latin typeface="Calibri" pitchFamily="34" charset="0"/>
                <a:cs typeface="Calibri" pitchFamily="34" charset="0"/>
              </a:rPr>
              <a:t>Quantum Mechanics </a:t>
            </a:r>
          </a:p>
          <a:p>
            <a:r>
              <a:rPr lang="en-US" sz="1400" i="1" dirty="0">
                <a:latin typeface="Calibri" pitchFamily="34" charset="0"/>
                <a:cs typeface="Calibri" pitchFamily="34" charset="0"/>
              </a:rPr>
              <a:t>isn’t proven to be “complete”</a:t>
            </a:r>
            <a:r>
              <a:rPr lang="en-US" sz="1400" dirty="0">
                <a:latin typeface="Calibri" pitchFamily="34" charset="0"/>
                <a:cs typeface="Calibri" pitchFamily="34" charset="0"/>
              </a:rPr>
              <a:t>. </a:t>
            </a:r>
          </a:p>
        </p:txBody>
      </p:sp>
      <p:sp>
        <p:nvSpPr>
          <p:cNvPr id="12" name="Title 2"/>
          <p:cNvSpPr txBox="1">
            <a:spLocks/>
          </p:cNvSpPr>
          <p:nvPr/>
        </p:nvSpPr>
        <p:spPr>
          <a:xfrm>
            <a:off x="5943602" y="0"/>
            <a:ext cx="3306728" cy="744282"/>
          </a:xfrm>
          <a:prstGeom prst="rect">
            <a:avLst/>
          </a:prstGeom>
        </p:spPr>
        <p:txBody>
          <a:bodyPr vert="horz" lIns="91440" tIns="45720" rIns="91440" bIns="45720" rtlCol="0" anchor="t" anchorCtr="0">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Calibri" pitchFamily="34" charset="0"/>
                <a:ea typeface="+mj-ea"/>
                <a:cs typeface="Calibri" pitchFamily="34" charset="0"/>
              </a:rPr>
              <a:t>Bell Pairs (or Bell</a:t>
            </a:r>
            <a:r>
              <a:rPr kumimoji="0" lang="en-US" sz="1600" b="1" i="0" u="none" strike="noStrike" kern="1200" cap="none" spc="0" normalizeH="0" noProof="0" dirty="0">
                <a:ln>
                  <a:noFill/>
                </a:ln>
                <a:solidFill>
                  <a:schemeClr val="tx1"/>
                </a:solidFill>
                <a:effectLst/>
                <a:uLnTx/>
                <a:uFillTx/>
                <a:latin typeface="Calibri" pitchFamily="34" charset="0"/>
                <a:ea typeface="+mj-ea"/>
                <a:cs typeface="Calibri" pitchFamily="34" charset="0"/>
              </a:rPr>
              <a:t> States)</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800" b="1" i="0" u="none" strike="noStrike" kern="1200" cap="none" spc="0" normalizeH="0" noProof="0" dirty="0">
              <a:ln>
                <a:noFill/>
              </a:ln>
              <a:solidFill>
                <a:schemeClr val="tx1"/>
              </a:solidFill>
              <a:effectLst/>
              <a:uLnTx/>
              <a:uFillTx/>
              <a:latin typeface="Calibri" pitchFamily="34" charset="0"/>
              <a:ea typeface="+mj-ea"/>
              <a:cs typeface="Calibri" pitchFamily="34" charset="0"/>
            </a:endParaRPr>
          </a:p>
          <a:p>
            <a:pPr marL="228600" lvl="0" indent="-228600">
              <a:lnSpc>
                <a:spcPct val="90000"/>
              </a:lnSpc>
              <a:spcBef>
                <a:spcPct val="0"/>
              </a:spcBef>
              <a:buFont typeface="Arial" pitchFamily="34" charset="0"/>
              <a:buChar char="•"/>
            </a:pPr>
            <a:r>
              <a:rPr kumimoji="0" lang="en-US" sz="1200" b="0" i="0" u="none" strike="noStrike" kern="1200" cap="none" spc="0" normalizeH="0" baseline="0" noProof="0" dirty="0">
                <a:ln>
                  <a:noFill/>
                </a:ln>
                <a:solidFill>
                  <a:schemeClr val="tx1"/>
                </a:solidFill>
                <a:effectLst/>
                <a:uLnTx/>
                <a:uFillTx/>
                <a:latin typeface="Calibri" pitchFamily="34" charset="0"/>
                <a:ea typeface="+mj-ea"/>
                <a:cs typeface="Calibri" pitchFamily="34" charset="0"/>
              </a:rPr>
              <a:t> </a:t>
            </a:r>
            <a:r>
              <a:rPr lang="en-US" sz="1200" dirty="0"/>
              <a:t>The most basic form of entangled state.</a:t>
            </a:r>
            <a:endParaRPr kumimoji="0" lang="en-US" sz="1200" b="1" i="0" u="none" strike="noStrike" kern="1200" cap="none" spc="0" normalizeH="0" baseline="0" noProof="0" dirty="0">
              <a:ln>
                <a:noFill/>
              </a:ln>
              <a:solidFill>
                <a:srgbClr val="FF0000"/>
              </a:solidFill>
              <a:effectLst/>
              <a:uLnTx/>
              <a:uFillTx/>
              <a:latin typeface="Calibri" pitchFamily="34" charset="0"/>
              <a:ea typeface="+mj-ea"/>
              <a:cs typeface="Calibri" pitchFamily="34" charset="0"/>
            </a:endParaRPr>
          </a:p>
        </p:txBody>
      </p:sp>
    </p:spTree>
    <p:extLst>
      <p:ext uri="{BB962C8B-B14F-4D97-AF65-F5344CB8AC3E}">
        <p14:creationId xmlns:p14="http://schemas.microsoft.com/office/powerpoint/2010/main" val="139463636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a:srcRect/>
          <a:stretch>
            <a:fillRect/>
          </a:stretch>
        </p:blipFill>
        <p:spPr bwMode="auto">
          <a:xfrm>
            <a:off x="10142" y="2"/>
            <a:ext cx="8846779" cy="6142656"/>
          </a:xfrm>
          <a:prstGeom prst="rect">
            <a:avLst/>
          </a:prstGeom>
          <a:noFill/>
          <a:ln w="9525">
            <a:noFill/>
            <a:miter lim="800000"/>
            <a:headEnd/>
            <a:tailEnd/>
          </a:ln>
        </p:spPr>
      </p:pic>
    </p:spTree>
    <p:extLst>
      <p:ext uri="{BB962C8B-B14F-4D97-AF65-F5344CB8AC3E}">
        <p14:creationId xmlns:p14="http://schemas.microsoft.com/office/powerpoint/2010/main" val="139463636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457198" y="148859"/>
            <a:ext cx="6655983" cy="914400"/>
          </a:xfrm>
          <a:prstGeom prst="rect">
            <a:avLst/>
          </a:prstGeom>
        </p:spPr>
        <p:txBody>
          <a:bodyPr vert="horz" lIns="91440" tIns="45720" rIns="91440" bIns="45720" rtlCol="0" anchor="t" anchorCtr="0">
            <a:noAutofit/>
          </a:bodyPr>
          <a:lstStyle/>
          <a:p>
            <a:pPr lvl="0">
              <a:lnSpc>
                <a:spcPct val="90000"/>
              </a:lnSpc>
              <a:spcBef>
                <a:spcPct val="0"/>
              </a:spcBef>
            </a:pPr>
            <a:r>
              <a:rPr lang="en-US" sz="2000" dirty="0">
                <a:latin typeface="Arial" pitchFamily="34" charset="0"/>
                <a:cs typeface="Arial" pitchFamily="34" charset="0"/>
              </a:rPr>
              <a:t>Quantum Computing </a:t>
            </a:r>
            <a:r>
              <a:rPr lang="en-US" sz="2000" b="1" dirty="0">
                <a:solidFill>
                  <a:srgbClr val="0070C0"/>
                </a:solidFill>
                <a:latin typeface="Arial" pitchFamily="34" charset="0"/>
                <a:cs typeface="Arial" pitchFamily="34" charset="0"/>
              </a:rPr>
              <a:t>Theory / Concepts</a:t>
            </a:r>
            <a:endParaRPr lang="en-US" sz="800" b="1" dirty="0">
              <a:solidFill>
                <a:srgbClr val="0070C0"/>
              </a:solidFill>
              <a:latin typeface="Arial" pitchFamily="34" charset="0"/>
              <a:ea typeface="+mj-ea"/>
              <a:cs typeface="Arial"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lang="en-US" sz="800" dirty="0">
              <a:latin typeface="Arial" pitchFamily="34" charset="0"/>
              <a:ea typeface="+mj-ea"/>
              <a:cs typeface="Arial"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tx1"/>
                </a:solidFill>
                <a:effectLst/>
                <a:uLnTx/>
                <a:uFillTx/>
                <a:latin typeface="Calibri" pitchFamily="34" charset="0"/>
                <a:ea typeface="+mj-ea"/>
                <a:cs typeface="Calibri" pitchFamily="34" charset="0"/>
              </a:rPr>
              <a:t>Foundational Ideas – </a:t>
            </a:r>
            <a:r>
              <a:rPr kumimoji="0" lang="en-US" sz="2400" b="1" i="0" u="none" strike="noStrike" kern="1200" cap="none" spc="0" normalizeH="0" baseline="0" noProof="0" dirty="0">
                <a:ln>
                  <a:noFill/>
                </a:ln>
                <a:solidFill>
                  <a:srgbClr val="FF0000"/>
                </a:solidFill>
                <a:effectLst/>
                <a:uLnTx/>
                <a:uFillTx/>
                <a:latin typeface="Calibri" pitchFamily="34" charset="0"/>
                <a:ea typeface="+mj-ea"/>
                <a:cs typeface="Calibri" pitchFamily="34" charset="0"/>
              </a:rPr>
              <a:t>Quantum Teleportation</a:t>
            </a:r>
          </a:p>
        </p:txBody>
      </p:sp>
      <p:sp>
        <p:nvSpPr>
          <p:cNvPr id="10" name="Rectangle 9"/>
          <p:cNvSpPr/>
          <p:nvPr/>
        </p:nvSpPr>
        <p:spPr>
          <a:xfrm>
            <a:off x="552892" y="4423154"/>
            <a:ext cx="8070113" cy="1600438"/>
          </a:xfrm>
          <a:prstGeom prst="rect">
            <a:avLst/>
          </a:prstGeom>
        </p:spPr>
        <p:txBody>
          <a:bodyPr wrap="square">
            <a:spAutoFit/>
          </a:bodyPr>
          <a:lstStyle/>
          <a:p>
            <a:r>
              <a:rPr lang="en-US" sz="1400" dirty="0">
                <a:latin typeface="Calibri" pitchFamily="34" charset="0"/>
                <a:cs typeface="Calibri" pitchFamily="34" charset="0"/>
              </a:rPr>
              <a:t>One of the most important </a:t>
            </a:r>
            <a:r>
              <a:rPr lang="en-US" sz="1400" b="1" dirty="0">
                <a:latin typeface="Calibri" pitchFamily="34" charset="0"/>
                <a:cs typeface="Calibri" pitchFamily="34" charset="0"/>
              </a:rPr>
              <a:t>uses </a:t>
            </a:r>
            <a:r>
              <a:rPr lang="en-US" sz="1400" dirty="0">
                <a:latin typeface="Calibri" pitchFamily="34" charset="0"/>
                <a:cs typeface="Calibri" pitchFamily="34" charset="0"/>
              </a:rPr>
              <a:t>of entanglement is quantum teleportation. In teleportation, </a:t>
            </a:r>
            <a:r>
              <a:rPr lang="en-US" sz="1400" b="1" dirty="0">
                <a:solidFill>
                  <a:srgbClr val="FF0000"/>
                </a:solidFill>
                <a:latin typeface="Calibri" pitchFamily="34" charset="0"/>
                <a:cs typeface="Calibri" pitchFamily="34" charset="0"/>
              </a:rPr>
              <a:t>the state of one </a:t>
            </a:r>
            <a:r>
              <a:rPr lang="en-US" sz="1400" b="1" dirty="0" err="1">
                <a:solidFill>
                  <a:srgbClr val="FF0000"/>
                </a:solidFill>
                <a:latin typeface="Calibri" pitchFamily="34" charset="0"/>
                <a:cs typeface="Calibri" pitchFamily="34" charset="0"/>
              </a:rPr>
              <a:t>qubit</a:t>
            </a:r>
            <a:r>
              <a:rPr lang="en-US" sz="1400" b="1" dirty="0">
                <a:solidFill>
                  <a:srgbClr val="FF0000"/>
                </a:solidFill>
                <a:latin typeface="Calibri" pitchFamily="34" charset="0"/>
                <a:cs typeface="Calibri" pitchFamily="34" charset="0"/>
              </a:rPr>
              <a:t> is destroyed in one place and resurrected in another</a:t>
            </a:r>
            <a:r>
              <a:rPr lang="en-US" sz="1400" dirty="0">
                <a:latin typeface="Calibri" pitchFamily="34" charset="0"/>
                <a:cs typeface="Calibri" pitchFamily="34" charset="0"/>
              </a:rPr>
              <a:t>, accomplished by using </a:t>
            </a:r>
            <a:r>
              <a:rPr lang="en-US" sz="1400" b="1" dirty="0">
                <a:latin typeface="Calibri" pitchFamily="34" charset="0"/>
                <a:cs typeface="Calibri" pitchFamily="34" charset="0"/>
              </a:rPr>
              <a:t>entanglement</a:t>
            </a:r>
            <a:r>
              <a:rPr lang="en-US" sz="1400" dirty="0">
                <a:latin typeface="Calibri" pitchFamily="34" charset="0"/>
                <a:cs typeface="Calibri" pitchFamily="34" charset="0"/>
              </a:rPr>
              <a:t>. Teleportation is a fundamental primitive in quantum networking, and in executing certain types of quantum computing.</a:t>
            </a:r>
          </a:p>
          <a:p>
            <a:endParaRPr lang="en-US" sz="1400" dirty="0">
              <a:latin typeface="Calibri" pitchFamily="34" charset="0"/>
              <a:cs typeface="Calibri" pitchFamily="34" charset="0"/>
            </a:endParaRPr>
          </a:p>
          <a:p>
            <a:r>
              <a:rPr lang="en-US" sz="1400" dirty="0">
                <a:latin typeface="Calibri" pitchFamily="34" charset="0"/>
                <a:cs typeface="Calibri" pitchFamily="34" charset="0"/>
              </a:rPr>
              <a:t>This is a phenomenon whereby the quantum information of one atom or photon can be transmitted to another atom or photon </a:t>
            </a:r>
            <a:r>
              <a:rPr lang="en-US" sz="1400" b="1" dirty="0">
                <a:latin typeface="Calibri" pitchFamily="34" charset="0"/>
                <a:cs typeface="Calibri" pitchFamily="34" charset="0"/>
              </a:rPr>
              <a:t>without any physical thing traveling between the two</a:t>
            </a:r>
            <a:r>
              <a:rPr lang="en-US" sz="1400" dirty="0">
                <a:latin typeface="Calibri" pitchFamily="34" charset="0"/>
                <a:cs typeface="Calibri" pitchFamily="34" charset="0"/>
              </a:rPr>
              <a:t>.</a:t>
            </a:r>
          </a:p>
        </p:txBody>
      </p:sp>
      <p:pic>
        <p:nvPicPr>
          <p:cNvPr id="55299" name="Picture 3"/>
          <p:cNvPicPr>
            <a:picLocks noChangeAspect="1" noChangeArrowheads="1"/>
          </p:cNvPicPr>
          <p:nvPr/>
        </p:nvPicPr>
        <p:blipFill>
          <a:blip r:embed="rId2"/>
          <a:srcRect/>
          <a:stretch>
            <a:fillRect/>
          </a:stretch>
        </p:blipFill>
        <p:spPr bwMode="auto">
          <a:xfrm>
            <a:off x="1307805" y="1128497"/>
            <a:ext cx="6145618" cy="3315911"/>
          </a:xfrm>
          <a:prstGeom prst="rect">
            <a:avLst/>
          </a:prstGeom>
          <a:noFill/>
          <a:ln w="9525">
            <a:noFill/>
            <a:miter lim="800000"/>
            <a:headEnd/>
            <a:tailEnd/>
          </a:ln>
        </p:spPr>
      </p:pic>
    </p:spTree>
    <p:extLst>
      <p:ext uri="{BB962C8B-B14F-4D97-AF65-F5344CB8AC3E}">
        <p14:creationId xmlns:p14="http://schemas.microsoft.com/office/powerpoint/2010/main" val="139463636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42BEB-7D88-4AEE-92B4-FCE891325536}"/>
              </a:ext>
            </a:extLst>
          </p:cNvPr>
          <p:cNvSpPr>
            <a:spLocks noGrp="1"/>
          </p:cNvSpPr>
          <p:nvPr>
            <p:ph type="title"/>
          </p:nvPr>
        </p:nvSpPr>
        <p:spPr/>
        <p:txBody>
          <a:bodyPr/>
          <a:lstStyle/>
          <a:p>
            <a:r>
              <a:rPr lang="en-US" dirty="0"/>
              <a:t>Quantum Computing</a:t>
            </a:r>
          </a:p>
        </p:txBody>
      </p:sp>
      <p:sp>
        <p:nvSpPr>
          <p:cNvPr id="3" name="Content Placeholder 2">
            <a:extLst>
              <a:ext uri="{FF2B5EF4-FFF2-40B4-BE49-F238E27FC236}">
                <a16:creationId xmlns:a16="http://schemas.microsoft.com/office/drawing/2014/main" id="{457A9F0B-B6EE-4C38-8B0D-55A4EA91ACF9}"/>
              </a:ext>
            </a:extLst>
          </p:cNvPr>
          <p:cNvSpPr>
            <a:spLocks noGrp="1"/>
          </p:cNvSpPr>
          <p:nvPr>
            <p:ph idx="1"/>
          </p:nvPr>
        </p:nvSpPr>
        <p:spPr>
          <a:xfrm>
            <a:off x="544399" y="1778491"/>
            <a:ext cx="8406353" cy="4348933"/>
          </a:xfrm>
        </p:spPr>
        <p:txBody>
          <a:bodyPr/>
          <a:lstStyle/>
          <a:p>
            <a:pPr>
              <a:buNone/>
            </a:pPr>
            <a:r>
              <a:rPr lang="en-US" sz="2000" dirty="0"/>
              <a:t>The </a:t>
            </a:r>
            <a:r>
              <a:rPr lang="en-US" sz="2000" b="1" dirty="0">
                <a:solidFill>
                  <a:srgbClr val="FF0000"/>
                </a:solidFill>
              </a:rPr>
              <a:t>essence</a:t>
            </a:r>
            <a:r>
              <a:rPr lang="en-US" sz="2000" dirty="0"/>
              <a:t> of Quantum Computing is the creation of a computational system that uses </a:t>
            </a:r>
            <a:r>
              <a:rPr lang="en-US" sz="2000" b="1" dirty="0"/>
              <a:t>quantum mechanics </a:t>
            </a:r>
            <a:r>
              <a:rPr lang="en-US" sz="2000" dirty="0"/>
              <a:t>instead of </a:t>
            </a:r>
            <a:r>
              <a:rPr lang="en-US" sz="2000" b="1" dirty="0"/>
              <a:t>binary logic </a:t>
            </a:r>
            <a:r>
              <a:rPr lang="en-US" sz="2000" dirty="0"/>
              <a:t>to manifest its underlying computational circuitry. Binary theory (</a:t>
            </a:r>
            <a:r>
              <a:rPr lang="en-US" sz="2000" b="1" dirty="0"/>
              <a:t>Bit</a:t>
            </a:r>
            <a:r>
              <a:rPr lang="en-US" sz="2000" dirty="0"/>
              <a:t>) only uses values of </a:t>
            </a:r>
            <a:r>
              <a:rPr lang="en-US" sz="2000" b="1" dirty="0"/>
              <a:t>ones or zeros </a:t>
            </a:r>
            <a:r>
              <a:rPr lang="en-US" sz="2000" dirty="0"/>
              <a:t>in its implementation, whereas Quantum theory (</a:t>
            </a:r>
            <a:r>
              <a:rPr lang="en-US" sz="2000" b="1" dirty="0" err="1"/>
              <a:t>QuBit</a:t>
            </a:r>
            <a:r>
              <a:rPr lang="en-US" sz="2000" dirty="0"/>
              <a:t>) uses values of </a:t>
            </a:r>
            <a:r>
              <a:rPr lang="en-US" sz="2000" b="1" dirty="0"/>
              <a:t>ones, zeros and everything in between</a:t>
            </a:r>
            <a:r>
              <a:rPr lang="en-US" sz="2000" dirty="0"/>
              <a:t>.</a:t>
            </a:r>
          </a:p>
          <a:p>
            <a:pPr>
              <a:buNone/>
            </a:pPr>
            <a:endParaRPr lang="en-US" sz="800" dirty="0"/>
          </a:p>
          <a:p>
            <a:pPr>
              <a:buNone/>
            </a:pPr>
            <a:r>
              <a:rPr lang="en-US" sz="2000" dirty="0"/>
              <a:t>This fundamental difference </a:t>
            </a:r>
            <a:r>
              <a:rPr lang="en-US" sz="2000" dirty="0">
                <a:solidFill>
                  <a:srgbClr val="FF0000"/>
                </a:solidFill>
              </a:rPr>
              <a:t>appears promising </a:t>
            </a:r>
            <a:r>
              <a:rPr lang="en-US" sz="2000" dirty="0"/>
              <a:t>when addressing the following types of difficult problems:</a:t>
            </a:r>
          </a:p>
          <a:p>
            <a:pPr>
              <a:buNone/>
            </a:pPr>
            <a:endParaRPr lang="en-US" sz="2000" dirty="0"/>
          </a:p>
          <a:p>
            <a:pPr marL="457200" indent="-457200">
              <a:buFont typeface="+mj-lt"/>
              <a:buAutoNum type="arabicPeriod"/>
            </a:pPr>
            <a:r>
              <a:rPr lang="en-US" sz="2000" dirty="0"/>
              <a:t>Computationally Hard Problems (for classical computers)</a:t>
            </a:r>
          </a:p>
          <a:p>
            <a:pPr marL="457200" indent="-457200">
              <a:buFont typeface="+mj-lt"/>
              <a:buAutoNum type="arabicPeriod"/>
            </a:pPr>
            <a:r>
              <a:rPr lang="en-US" sz="2000" dirty="0"/>
              <a:t>Quantum Parallelism (2^n Operations at the same time)</a:t>
            </a:r>
          </a:p>
          <a:p>
            <a:pPr marL="457200" indent="-457200">
              <a:buFont typeface="+mj-lt"/>
              <a:buAutoNum type="arabicPeriod"/>
            </a:pPr>
            <a:r>
              <a:rPr lang="en-US" sz="2000" dirty="0"/>
              <a:t>Quantum Simulators (elementary particle physics)</a:t>
            </a:r>
          </a:p>
        </p:txBody>
      </p:sp>
      <p:sp>
        <p:nvSpPr>
          <p:cNvPr id="6" name="Text Placeholder 5">
            <a:extLst>
              <a:ext uri="{FF2B5EF4-FFF2-40B4-BE49-F238E27FC236}">
                <a16:creationId xmlns:a16="http://schemas.microsoft.com/office/drawing/2014/main" id="{7386E222-2BD5-47B4-AFD5-1E775E67115D}"/>
              </a:ext>
            </a:extLst>
          </p:cNvPr>
          <p:cNvSpPr>
            <a:spLocks noGrp="1"/>
          </p:cNvSpPr>
          <p:nvPr>
            <p:ph type="body" sz="quarter" idx="13"/>
          </p:nvPr>
        </p:nvSpPr>
        <p:spPr/>
        <p:txBody>
          <a:bodyPr/>
          <a:lstStyle/>
          <a:p>
            <a:r>
              <a:rPr lang="en-US" dirty="0"/>
              <a:t>What is Quantum Computing?</a:t>
            </a:r>
          </a:p>
        </p:txBody>
      </p:sp>
    </p:spTree>
    <p:custDataLst>
      <p:tags r:id="rId1"/>
    </p:custDataLst>
    <p:extLst>
      <p:ext uri="{BB962C8B-B14F-4D97-AF65-F5344CB8AC3E}">
        <p14:creationId xmlns:p14="http://schemas.microsoft.com/office/powerpoint/2010/main" val="30744442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457198" y="148859"/>
            <a:ext cx="6655983" cy="914400"/>
          </a:xfrm>
          <a:prstGeom prst="rect">
            <a:avLst/>
          </a:prstGeom>
        </p:spPr>
        <p:txBody>
          <a:bodyPr vert="horz" lIns="91440" tIns="45720" rIns="91440" bIns="45720" rtlCol="0" anchor="t" anchorCtr="0">
            <a:noAutofit/>
          </a:bodyPr>
          <a:lstStyle/>
          <a:p>
            <a:pPr lvl="0">
              <a:lnSpc>
                <a:spcPct val="90000"/>
              </a:lnSpc>
              <a:spcBef>
                <a:spcPct val="0"/>
              </a:spcBef>
            </a:pPr>
            <a:r>
              <a:rPr lang="en-US" sz="2000" dirty="0">
                <a:latin typeface="Arial" pitchFamily="34" charset="0"/>
                <a:cs typeface="Arial" pitchFamily="34" charset="0"/>
              </a:rPr>
              <a:t>Quantum Computing </a:t>
            </a:r>
            <a:r>
              <a:rPr lang="en-US" sz="2000" b="1" dirty="0">
                <a:solidFill>
                  <a:srgbClr val="0070C0"/>
                </a:solidFill>
                <a:latin typeface="Arial" pitchFamily="34" charset="0"/>
                <a:cs typeface="Arial" pitchFamily="34" charset="0"/>
              </a:rPr>
              <a:t>Theory / Concepts</a:t>
            </a:r>
            <a:endParaRPr lang="en-US" sz="800" b="1" dirty="0">
              <a:solidFill>
                <a:srgbClr val="0070C0"/>
              </a:solidFill>
              <a:latin typeface="Arial" pitchFamily="34" charset="0"/>
              <a:ea typeface="+mj-ea"/>
              <a:cs typeface="Arial"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lang="en-US" sz="800" dirty="0">
              <a:latin typeface="Arial" pitchFamily="34" charset="0"/>
              <a:ea typeface="+mj-ea"/>
              <a:cs typeface="Arial"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tx1"/>
                </a:solidFill>
                <a:effectLst/>
                <a:uLnTx/>
                <a:uFillTx/>
                <a:latin typeface="Calibri" pitchFamily="34" charset="0"/>
                <a:ea typeface="+mj-ea"/>
                <a:cs typeface="Calibri" pitchFamily="34" charset="0"/>
              </a:rPr>
              <a:t>Foundational Ideas – </a:t>
            </a:r>
            <a:r>
              <a:rPr kumimoji="0" lang="en-US" sz="2400" i="0" u="none" strike="noStrike" kern="1200" cap="none" spc="0" normalizeH="0" baseline="0" noProof="0" dirty="0">
                <a:ln>
                  <a:noFill/>
                </a:ln>
                <a:solidFill>
                  <a:schemeClr val="tx1"/>
                </a:solidFill>
                <a:effectLst/>
                <a:uLnTx/>
                <a:uFillTx/>
                <a:latin typeface="Calibri" pitchFamily="34" charset="0"/>
                <a:ea typeface="+mj-ea"/>
                <a:cs typeface="Calibri" pitchFamily="34" charset="0"/>
              </a:rPr>
              <a:t>Quantum </a:t>
            </a:r>
            <a:r>
              <a:rPr kumimoji="0" lang="en-US" sz="2400" i="0" u="sng" strike="noStrike" kern="1200" cap="none" spc="0" normalizeH="0" baseline="0" noProof="0" dirty="0">
                <a:ln>
                  <a:noFill/>
                </a:ln>
                <a:solidFill>
                  <a:schemeClr val="tx1"/>
                </a:solidFill>
                <a:effectLst/>
                <a:uLnTx/>
                <a:uFillTx/>
                <a:latin typeface="Calibri" pitchFamily="34" charset="0"/>
                <a:ea typeface="+mj-ea"/>
                <a:cs typeface="Calibri" pitchFamily="34" charset="0"/>
              </a:rPr>
              <a:t>Teleportation</a:t>
            </a:r>
            <a:endParaRPr kumimoji="0" lang="en-US" sz="2400" b="1" i="0" u="sng" strike="noStrike" kern="1200" cap="none" spc="0" normalizeH="0" baseline="0" noProof="0" dirty="0">
              <a:ln>
                <a:noFill/>
              </a:ln>
              <a:solidFill>
                <a:schemeClr val="tx1"/>
              </a:solidFill>
              <a:effectLst/>
              <a:uLnTx/>
              <a:uFillTx/>
              <a:latin typeface="Calibri" pitchFamily="34" charset="0"/>
              <a:ea typeface="+mj-ea"/>
              <a:cs typeface="Calibri" pitchFamily="34" charset="0"/>
            </a:endParaRPr>
          </a:p>
        </p:txBody>
      </p:sp>
      <p:pic>
        <p:nvPicPr>
          <p:cNvPr id="1028" name="Picture 4"/>
          <p:cNvPicPr>
            <a:picLocks noChangeAspect="1" noChangeArrowheads="1"/>
          </p:cNvPicPr>
          <p:nvPr/>
        </p:nvPicPr>
        <p:blipFill>
          <a:blip r:embed="rId2"/>
          <a:srcRect/>
          <a:stretch>
            <a:fillRect/>
          </a:stretch>
        </p:blipFill>
        <p:spPr bwMode="auto">
          <a:xfrm>
            <a:off x="118534" y="1166284"/>
            <a:ext cx="8638966" cy="4582583"/>
          </a:xfrm>
          <a:prstGeom prst="rect">
            <a:avLst/>
          </a:prstGeom>
          <a:noFill/>
          <a:ln w="9525">
            <a:noFill/>
            <a:miter lim="800000"/>
            <a:headEnd/>
            <a:tailEnd/>
          </a:ln>
          <a:effectLst/>
        </p:spPr>
      </p:pic>
    </p:spTree>
    <p:extLst>
      <p:ext uri="{BB962C8B-B14F-4D97-AF65-F5344CB8AC3E}">
        <p14:creationId xmlns:p14="http://schemas.microsoft.com/office/powerpoint/2010/main" val="139463636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2"/>
          <a:srcRect/>
          <a:stretch>
            <a:fillRect/>
          </a:stretch>
        </p:blipFill>
        <p:spPr bwMode="auto">
          <a:xfrm>
            <a:off x="435938" y="106330"/>
            <a:ext cx="8399720" cy="6014200"/>
          </a:xfrm>
          <a:prstGeom prst="rect">
            <a:avLst/>
          </a:prstGeom>
          <a:noFill/>
          <a:ln w="9525">
            <a:noFill/>
            <a:miter lim="800000"/>
            <a:headEnd/>
            <a:tailEnd/>
          </a:ln>
        </p:spPr>
      </p:pic>
    </p:spTree>
    <p:extLst>
      <p:ext uri="{BB962C8B-B14F-4D97-AF65-F5344CB8AC3E}">
        <p14:creationId xmlns:p14="http://schemas.microsoft.com/office/powerpoint/2010/main" val="139463636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457198" y="148859"/>
            <a:ext cx="6655983" cy="914400"/>
          </a:xfrm>
          <a:prstGeom prst="rect">
            <a:avLst/>
          </a:prstGeom>
        </p:spPr>
        <p:txBody>
          <a:bodyPr vert="horz" lIns="91440" tIns="45720" rIns="91440" bIns="45720" rtlCol="0" anchor="t" anchorCtr="0">
            <a:noAutofit/>
          </a:bodyPr>
          <a:lstStyle/>
          <a:p>
            <a:pPr lvl="0">
              <a:lnSpc>
                <a:spcPct val="90000"/>
              </a:lnSpc>
              <a:spcBef>
                <a:spcPct val="0"/>
              </a:spcBef>
            </a:pPr>
            <a:r>
              <a:rPr lang="en-US" sz="2000" dirty="0">
                <a:latin typeface="Arial" pitchFamily="34" charset="0"/>
                <a:cs typeface="Arial" pitchFamily="34" charset="0"/>
              </a:rPr>
              <a:t>Quantum Computing </a:t>
            </a:r>
            <a:r>
              <a:rPr lang="en-US" sz="2000" b="1" dirty="0">
                <a:solidFill>
                  <a:srgbClr val="0070C0"/>
                </a:solidFill>
                <a:latin typeface="Arial" pitchFamily="34" charset="0"/>
                <a:cs typeface="Arial" pitchFamily="34" charset="0"/>
              </a:rPr>
              <a:t>Theory / Concepts</a:t>
            </a:r>
            <a:endParaRPr lang="en-US" sz="800" b="1" dirty="0">
              <a:solidFill>
                <a:srgbClr val="0070C0"/>
              </a:solidFill>
              <a:latin typeface="Arial" pitchFamily="34" charset="0"/>
              <a:ea typeface="+mj-ea"/>
              <a:cs typeface="Arial"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lang="en-US" sz="800" dirty="0">
              <a:latin typeface="Arial" pitchFamily="34" charset="0"/>
              <a:ea typeface="+mj-ea"/>
              <a:cs typeface="Arial"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tx1"/>
                </a:solidFill>
                <a:effectLst/>
                <a:uLnTx/>
                <a:uFillTx/>
                <a:latin typeface="Calibri" pitchFamily="34" charset="0"/>
                <a:ea typeface="+mj-ea"/>
                <a:cs typeface="Calibri" pitchFamily="34" charset="0"/>
              </a:rPr>
              <a:t>Foundational Ideas – </a:t>
            </a:r>
            <a:r>
              <a:rPr kumimoji="0" lang="en-US" sz="2400" i="0" u="none" strike="noStrike" kern="1200" cap="none" spc="0" normalizeH="0" baseline="0" noProof="0" dirty="0">
                <a:ln>
                  <a:noFill/>
                </a:ln>
                <a:solidFill>
                  <a:schemeClr val="tx1"/>
                </a:solidFill>
                <a:effectLst/>
                <a:uLnTx/>
                <a:uFillTx/>
                <a:latin typeface="Calibri" pitchFamily="34" charset="0"/>
                <a:ea typeface="+mj-ea"/>
                <a:cs typeface="Calibri" pitchFamily="34" charset="0"/>
              </a:rPr>
              <a:t>Quantum </a:t>
            </a:r>
            <a:r>
              <a:rPr kumimoji="0" lang="en-US" sz="2400" i="0" u="sng" strike="noStrike" kern="1200" cap="none" spc="0" normalizeH="0" baseline="0" noProof="0" dirty="0">
                <a:ln>
                  <a:noFill/>
                </a:ln>
                <a:solidFill>
                  <a:schemeClr val="tx1"/>
                </a:solidFill>
                <a:effectLst/>
                <a:uLnTx/>
                <a:uFillTx/>
                <a:latin typeface="Calibri" pitchFamily="34" charset="0"/>
                <a:ea typeface="+mj-ea"/>
                <a:cs typeface="Calibri" pitchFamily="34" charset="0"/>
              </a:rPr>
              <a:t>Supremacy</a:t>
            </a:r>
            <a:endParaRPr kumimoji="0" lang="en-US" sz="2400" b="1" i="0" u="sng" strike="noStrike" kern="1200" cap="none" spc="0" normalizeH="0" baseline="0" noProof="0" dirty="0">
              <a:ln>
                <a:noFill/>
              </a:ln>
              <a:solidFill>
                <a:schemeClr val="tx1"/>
              </a:solidFill>
              <a:effectLst/>
              <a:uLnTx/>
              <a:uFillTx/>
              <a:latin typeface="Calibri" pitchFamily="34" charset="0"/>
              <a:ea typeface="+mj-ea"/>
              <a:cs typeface="Calibri" pitchFamily="34" charset="0"/>
            </a:endParaRPr>
          </a:p>
        </p:txBody>
      </p:sp>
      <p:sp>
        <p:nvSpPr>
          <p:cNvPr id="10" name="Rectangle 9"/>
          <p:cNvSpPr/>
          <p:nvPr/>
        </p:nvSpPr>
        <p:spPr>
          <a:xfrm>
            <a:off x="680483" y="1052631"/>
            <a:ext cx="8070113" cy="1138773"/>
          </a:xfrm>
          <a:prstGeom prst="rect">
            <a:avLst/>
          </a:prstGeom>
        </p:spPr>
        <p:txBody>
          <a:bodyPr wrap="square">
            <a:spAutoFit/>
          </a:bodyPr>
          <a:lstStyle/>
          <a:p>
            <a:r>
              <a:rPr lang="en-US" sz="1200" dirty="0">
                <a:latin typeface="Calibri" pitchFamily="34" charset="0"/>
                <a:cs typeface="Calibri" pitchFamily="34" charset="0"/>
              </a:rPr>
              <a:t>The term quantum supremacy has been used to </a:t>
            </a:r>
            <a:r>
              <a:rPr lang="en-US" sz="1200" b="1" dirty="0">
                <a:latin typeface="Calibri" pitchFamily="34" charset="0"/>
                <a:cs typeface="Calibri" pitchFamily="34" charset="0"/>
              </a:rPr>
              <a:t>describe demonstration of a quantum computer that can solve problems that a classical computer can no</a:t>
            </a:r>
            <a:r>
              <a:rPr lang="en-US" sz="1200" dirty="0">
                <a:latin typeface="Calibri" pitchFamily="34" charset="0"/>
                <a:cs typeface="Calibri" pitchFamily="34" charset="0"/>
              </a:rPr>
              <a:t>t. </a:t>
            </a:r>
          </a:p>
          <a:p>
            <a:endParaRPr lang="en-US" sz="800" dirty="0">
              <a:latin typeface="Calibri" pitchFamily="34" charset="0"/>
              <a:cs typeface="Calibri" pitchFamily="34" charset="0"/>
            </a:endParaRPr>
          </a:p>
          <a:p>
            <a:r>
              <a:rPr lang="en-US" sz="1200" dirty="0">
                <a:latin typeface="Calibri" pitchFamily="34" charset="0"/>
                <a:cs typeface="Calibri" pitchFamily="34" charset="0"/>
              </a:rPr>
              <a:t>It is worth asking the question in the opposite direction: simulating the behavior of a quantum computer using a classical computer is hard. </a:t>
            </a:r>
            <a:r>
              <a:rPr lang="en-US" sz="1200" b="1" dirty="0">
                <a:solidFill>
                  <a:srgbClr val="FF0000"/>
                </a:solidFill>
                <a:latin typeface="Calibri" pitchFamily="34" charset="0"/>
                <a:cs typeface="Calibri" pitchFamily="34" charset="0"/>
              </a:rPr>
              <a:t>What’s the largest quantum computer we can simulate? </a:t>
            </a:r>
            <a:r>
              <a:rPr lang="en-US" sz="1200" dirty="0">
                <a:latin typeface="Calibri" pitchFamily="34" charset="0"/>
                <a:cs typeface="Calibri" pitchFamily="34" charset="0"/>
              </a:rPr>
              <a:t>We have talked about the exponential growth in the size of our state vector with the number of </a:t>
            </a:r>
            <a:r>
              <a:rPr lang="en-US" sz="1200" dirty="0" err="1">
                <a:latin typeface="Calibri" pitchFamily="34" charset="0"/>
                <a:cs typeface="Calibri" pitchFamily="34" charset="0"/>
              </a:rPr>
              <a:t>Qubits</a:t>
            </a:r>
            <a:r>
              <a:rPr lang="en-US" sz="1200" dirty="0">
                <a:latin typeface="Calibri" pitchFamily="34" charset="0"/>
                <a:cs typeface="Calibri" pitchFamily="34" charset="0"/>
              </a:rPr>
              <a:t>. This can serve as a rough guide to what is possible:</a:t>
            </a:r>
          </a:p>
        </p:txBody>
      </p:sp>
      <p:sp>
        <p:nvSpPr>
          <p:cNvPr id="6" name="Rectangle 5"/>
          <p:cNvSpPr/>
          <p:nvPr/>
        </p:nvSpPr>
        <p:spPr>
          <a:xfrm>
            <a:off x="457199" y="5273219"/>
            <a:ext cx="8506048" cy="646331"/>
          </a:xfrm>
          <a:prstGeom prst="rect">
            <a:avLst/>
          </a:prstGeom>
        </p:spPr>
        <p:txBody>
          <a:bodyPr wrap="square">
            <a:spAutoFit/>
          </a:bodyPr>
          <a:lstStyle/>
          <a:p>
            <a:r>
              <a:rPr lang="en-US" sz="1200" dirty="0">
                <a:latin typeface="Calibri" pitchFamily="34" charset="0"/>
                <a:cs typeface="Calibri" pitchFamily="34" charset="0"/>
              </a:rPr>
              <a:t>From this kind of table, and experience with large-scale quantum simulations, researchers reasoned </a:t>
            </a:r>
            <a:r>
              <a:rPr lang="en-US" sz="1200" b="1" dirty="0">
                <a:solidFill>
                  <a:srgbClr val="FF0000"/>
                </a:solidFill>
                <a:latin typeface="Calibri" pitchFamily="34" charset="0"/>
                <a:cs typeface="Calibri" pitchFamily="34" charset="0"/>
              </a:rPr>
              <a:t>that classical computers would struggle to simulate quantum computers larger than fifty </a:t>
            </a:r>
            <a:r>
              <a:rPr lang="en-US" sz="1200" b="1" dirty="0" err="1">
                <a:solidFill>
                  <a:srgbClr val="FF0000"/>
                </a:solidFill>
                <a:latin typeface="Calibri" pitchFamily="34" charset="0"/>
                <a:cs typeface="Calibri" pitchFamily="34" charset="0"/>
              </a:rPr>
              <a:t>qubits</a:t>
            </a:r>
            <a:r>
              <a:rPr lang="en-US" sz="1200" dirty="0">
                <a:latin typeface="Calibri" pitchFamily="34" charset="0"/>
                <a:cs typeface="Calibri" pitchFamily="34" charset="0"/>
              </a:rPr>
              <a:t>. Therefore, </a:t>
            </a:r>
            <a:r>
              <a:rPr lang="en-US" sz="1200" dirty="0">
                <a:solidFill>
                  <a:srgbClr val="00549F"/>
                </a:solidFill>
                <a:latin typeface="Calibri" pitchFamily="34" charset="0"/>
                <a:cs typeface="Calibri" pitchFamily="34" charset="0"/>
              </a:rPr>
              <a:t>a quantum computer of fifty </a:t>
            </a:r>
            <a:r>
              <a:rPr lang="en-US" sz="1200" dirty="0" err="1">
                <a:solidFill>
                  <a:srgbClr val="00549F"/>
                </a:solidFill>
                <a:latin typeface="Calibri" pitchFamily="34" charset="0"/>
                <a:cs typeface="Calibri" pitchFamily="34" charset="0"/>
              </a:rPr>
              <a:t>qubits</a:t>
            </a:r>
            <a:r>
              <a:rPr lang="en-US" sz="1200" dirty="0">
                <a:solidFill>
                  <a:srgbClr val="00549F"/>
                </a:solidFill>
                <a:latin typeface="Calibri" pitchFamily="34" charset="0"/>
                <a:cs typeface="Calibri" pitchFamily="34" charset="0"/>
              </a:rPr>
              <a:t> or more should be able to do things that a classical computer can’t</a:t>
            </a:r>
            <a:r>
              <a:rPr lang="en-US" sz="1200" dirty="0">
                <a:latin typeface="Calibri" pitchFamily="34" charset="0"/>
                <a:cs typeface="Calibri" pitchFamily="34" charset="0"/>
              </a:rPr>
              <a:t>.</a:t>
            </a:r>
          </a:p>
        </p:txBody>
      </p:sp>
      <p:graphicFrame>
        <p:nvGraphicFramePr>
          <p:cNvPr id="2" name="Table 1">
            <a:extLst>
              <a:ext uri="{FF2B5EF4-FFF2-40B4-BE49-F238E27FC236}">
                <a16:creationId xmlns:a16="http://schemas.microsoft.com/office/drawing/2014/main" id="{189460BF-E3D2-457F-8266-798FF96D8C58}"/>
              </a:ext>
            </a:extLst>
          </p:cNvPr>
          <p:cNvGraphicFramePr>
            <a:graphicFrameLocks noGrp="1"/>
          </p:cNvGraphicFramePr>
          <p:nvPr>
            <p:extLst>
              <p:ext uri="{D42A27DB-BD31-4B8C-83A1-F6EECF244321}">
                <p14:modId xmlns:p14="http://schemas.microsoft.com/office/powerpoint/2010/main" val="2774985228"/>
              </p:ext>
            </p:extLst>
          </p:nvPr>
        </p:nvGraphicFramePr>
        <p:xfrm>
          <a:off x="680483" y="2883217"/>
          <a:ext cx="7244256" cy="1091565"/>
        </p:xfrm>
        <a:graphic>
          <a:graphicData uri="http://schemas.openxmlformats.org/drawingml/2006/table">
            <a:tbl>
              <a:tblPr>
                <a:tableStyleId>{5940675A-B579-460E-94D1-54222C63F5DA}</a:tableStyleId>
              </a:tblPr>
              <a:tblGrid>
                <a:gridCol w="887981">
                  <a:extLst>
                    <a:ext uri="{9D8B030D-6E8A-4147-A177-3AD203B41FA5}">
                      <a16:colId xmlns:a16="http://schemas.microsoft.com/office/drawing/2014/main" val="4031287382"/>
                    </a:ext>
                  </a:extLst>
                </a:gridCol>
                <a:gridCol w="1946728">
                  <a:extLst>
                    <a:ext uri="{9D8B030D-6E8A-4147-A177-3AD203B41FA5}">
                      <a16:colId xmlns:a16="http://schemas.microsoft.com/office/drawing/2014/main" val="253528535"/>
                    </a:ext>
                  </a:extLst>
                </a:gridCol>
                <a:gridCol w="1798731">
                  <a:extLst>
                    <a:ext uri="{9D8B030D-6E8A-4147-A177-3AD203B41FA5}">
                      <a16:colId xmlns:a16="http://schemas.microsoft.com/office/drawing/2014/main" val="1590081906"/>
                    </a:ext>
                  </a:extLst>
                </a:gridCol>
                <a:gridCol w="1882216">
                  <a:extLst>
                    <a:ext uri="{9D8B030D-6E8A-4147-A177-3AD203B41FA5}">
                      <a16:colId xmlns:a16="http://schemas.microsoft.com/office/drawing/2014/main" val="1007932059"/>
                    </a:ext>
                  </a:extLst>
                </a:gridCol>
                <a:gridCol w="728600">
                  <a:extLst>
                    <a:ext uri="{9D8B030D-6E8A-4147-A177-3AD203B41FA5}">
                      <a16:colId xmlns:a16="http://schemas.microsoft.com/office/drawing/2014/main" val="4290616123"/>
                    </a:ext>
                  </a:extLst>
                </a:gridCol>
              </a:tblGrid>
              <a:tr h="0">
                <a:tc>
                  <a:txBody>
                    <a:bodyPr/>
                    <a:lstStyle/>
                    <a:p>
                      <a:pPr algn="l" fontAlgn="b"/>
                      <a:r>
                        <a:rPr lang="en-US" sz="1100" u="none" strike="noStrike">
                          <a:effectLst/>
                        </a:rPr>
                        <a:t>Bits/Qubits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Classic Storage (bytes)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Quantum Storage (bits)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Quantum Storage (bytes)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reading</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02910316"/>
                  </a:ext>
                </a:extLst>
              </a:tr>
              <a:tr h="182880">
                <a:tc>
                  <a:txBody>
                    <a:bodyPr/>
                    <a:lstStyle/>
                    <a:p>
                      <a:pPr algn="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2^4 = 16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52705501"/>
                  </a:ext>
                </a:extLst>
              </a:tr>
              <a:tr h="182880">
                <a:tc>
                  <a:txBody>
                    <a:bodyPr/>
                    <a:lstStyle/>
                    <a:p>
                      <a:pPr algn="r" fontAlgn="b"/>
                      <a:r>
                        <a:rPr lang="en-US" sz="1100" u="none" strike="noStrike">
                          <a:effectLst/>
                        </a:rPr>
                        <a:t>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2^8 = 256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56916903"/>
                  </a:ext>
                </a:extLst>
              </a:tr>
              <a:tr h="182880">
                <a:tc>
                  <a:txBody>
                    <a:bodyPr/>
                    <a:lstStyle/>
                    <a:p>
                      <a:pPr algn="r" fontAlgn="b"/>
                      <a:r>
                        <a:rPr lang="en-US" sz="1100" u="none" strike="noStrike">
                          <a:effectLst/>
                        </a:rPr>
                        <a:t>32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2^32 = 4.2 E+9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5.30E+08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Giga Bytes</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58736046"/>
                  </a:ext>
                </a:extLst>
              </a:tr>
              <a:tr h="182880">
                <a:tc>
                  <a:txBody>
                    <a:bodyPr/>
                    <a:lstStyle/>
                    <a:p>
                      <a:pPr algn="r" fontAlgn="b"/>
                      <a:r>
                        <a:rPr lang="en-US" sz="1100" u="none" strike="noStrike">
                          <a:effectLst/>
                        </a:rPr>
                        <a:t>50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2^50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Peta Bytes</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40175792"/>
                  </a:ext>
                </a:extLst>
              </a:tr>
              <a:tr h="182880">
                <a:tc>
                  <a:txBody>
                    <a:bodyPr/>
                    <a:lstStyle/>
                    <a:p>
                      <a:pPr algn="r" fontAlgn="b"/>
                      <a:r>
                        <a:rPr lang="en-US" sz="1100" u="none" strike="noStrike">
                          <a:effectLst/>
                        </a:rPr>
                        <a:t>64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2^64 = 1.8 E+19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2.3E +18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78471743"/>
                  </a:ext>
                </a:extLst>
              </a:tr>
            </a:tbl>
          </a:graphicData>
        </a:graphic>
      </p:graphicFrame>
    </p:spTree>
    <p:extLst>
      <p:ext uri="{BB962C8B-B14F-4D97-AF65-F5344CB8AC3E}">
        <p14:creationId xmlns:p14="http://schemas.microsoft.com/office/powerpoint/2010/main" val="139463636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150883" y="2596714"/>
            <a:ext cx="6274676" cy="1575893"/>
          </a:xfrm>
        </p:spPr>
        <p:txBody>
          <a:bodyPr/>
          <a:lstStyle/>
          <a:p>
            <a:r>
              <a:rPr lang="en-US" sz="5400" dirty="0">
                <a:solidFill>
                  <a:schemeClr val="tx1">
                    <a:lumMod val="50000"/>
                  </a:schemeClr>
                </a:solidFill>
                <a:latin typeface="Calibri" pitchFamily="34" charset="0"/>
                <a:ea typeface="Geneva" charset="-128"/>
                <a:cs typeface="Calibri" pitchFamily="34" charset="0"/>
              </a:rPr>
              <a:t>Demo</a:t>
            </a:r>
            <a:r>
              <a:rPr lang="en-US" sz="5400">
                <a:solidFill>
                  <a:schemeClr val="tx1">
                    <a:lumMod val="50000"/>
                  </a:schemeClr>
                </a:solidFill>
                <a:latin typeface="Calibri" pitchFamily="34" charset="0"/>
                <a:ea typeface="Geneva" charset="-128"/>
                <a:cs typeface="Calibri" pitchFamily="34" charset="0"/>
              </a:rPr>
              <a:t>: Grover </a:t>
            </a:r>
            <a:r>
              <a:rPr lang="en-US" sz="5400" dirty="0">
                <a:solidFill>
                  <a:schemeClr val="tx1">
                    <a:lumMod val="50000"/>
                  </a:schemeClr>
                </a:solidFill>
                <a:latin typeface="Calibri" pitchFamily="34" charset="0"/>
                <a:ea typeface="Geneva" charset="-128"/>
                <a:cs typeface="Calibri" pitchFamily="34" charset="0"/>
              </a:rPr>
              <a:t>Search Algorithm</a:t>
            </a:r>
            <a:endParaRPr lang="en-US" sz="5400" dirty="0">
              <a:solidFill>
                <a:srgbClr val="FF0000"/>
              </a:solidFill>
              <a:latin typeface="Calibri" pitchFamily="34" charset="0"/>
              <a:ea typeface="Geneva" charset="-128"/>
              <a:cs typeface="Calibri" pitchFamily="34" charset="0"/>
            </a:endParaRPr>
          </a:p>
        </p:txBody>
      </p:sp>
    </p:spTree>
    <p:extLst>
      <p:ext uri="{BB962C8B-B14F-4D97-AF65-F5344CB8AC3E}">
        <p14:creationId xmlns:p14="http://schemas.microsoft.com/office/powerpoint/2010/main" val="209926631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478465" y="499733"/>
            <a:ext cx="4391248" cy="457197"/>
          </a:xfrm>
          <a:prstGeom prst="rect">
            <a:avLst/>
          </a:prstGeom>
        </p:spPr>
        <p:txBody>
          <a:bodyPr vert="horz" lIns="91440" tIns="45720" rIns="91440" bIns="45720" rtlCol="0" anchor="t" anchorCtr="0">
            <a:noAutofit/>
          </a:bodyPr>
          <a:lstStyle/>
          <a:p>
            <a:pPr lvl="0">
              <a:lnSpc>
                <a:spcPct val="90000"/>
              </a:lnSpc>
              <a:spcBef>
                <a:spcPct val="0"/>
              </a:spcBef>
            </a:pPr>
            <a:r>
              <a:rPr lang="en-US" sz="2000" dirty="0">
                <a:latin typeface="Arial" pitchFamily="34" charset="0"/>
                <a:cs typeface="Arial" pitchFamily="34" charset="0"/>
              </a:rPr>
              <a:t>Quantum Computing References</a:t>
            </a:r>
            <a:endParaRPr lang="en-US" sz="800" dirty="0">
              <a:latin typeface="Arial" pitchFamily="34" charset="0"/>
              <a:ea typeface="+mj-ea"/>
              <a:cs typeface="Arial" pitchFamily="34" charset="0"/>
            </a:endParaRPr>
          </a:p>
        </p:txBody>
      </p:sp>
      <p:sp>
        <p:nvSpPr>
          <p:cNvPr id="7" name="Rectangle 6"/>
          <p:cNvSpPr/>
          <p:nvPr/>
        </p:nvSpPr>
        <p:spPr>
          <a:xfrm>
            <a:off x="542275" y="1095449"/>
            <a:ext cx="8165805" cy="5001369"/>
          </a:xfrm>
          <a:prstGeom prst="rect">
            <a:avLst/>
          </a:prstGeom>
        </p:spPr>
        <p:txBody>
          <a:bodyPr wrap="square">
            <a:spAutoFit/>
          </a:bodyPr>
          <a:lstStyle/>
          <a:p>
            <a:r>
              <a:rPr lang="en-US" sz="1100" dirty="0">
                <a:latin typeface="Calibri" pitchFamily="34" charset="0"/>
                <a:cs typeface="Calibri" pitchFamily="34" charset="0"/>
              </a:rPr>
              <a:t>Future Learn - Understanding Quantum Computers</a:t>
            </a:r>
          </a:p>
          <a:p>
            <a:r>
              <a:rPr lang="en-US" sz="1100" dirty="0">
                <a:latin typeface="Calibri" pitchFamily="34" charset="0"/>
                <a:cs typeface="Calibri" pitchFamily="34" charset="0"/>
                <a:hlinkClick r:id="rId2"/>
              </a:rPr>
              <a:t>https://www.futurelearn.com/courses/intro-to-quantum-computing</a:t>
            </a:r>
            <a:endParaRPr lang="en-US" sz="1100" dirty="0">
              <a:latin typeface="Calibri" pitchFamily="34" charset="0"/>
              <a:cs typeface="Calibri" pitchFamily="34" charset="0"/>
            </a:endParaRPr>
          </a:p>
          <a:p>
            <a:endParaRPr lang="en-US" sz="1100" dirty="0">
              <a:latin typeface="Calibri" pitchFamily="34" charset="0"/>
              <a:cs typeface="Calibri" pitchFamily="34" charset="0"/>
            </a:endParaRPr>
          </a:p>
          <a:p>
            <a:r>
              <a:rPr lang="en-US" sz="1100" dirty="0">
                <a:latin typeface="Calibri" pitchFamily="34" charset="0"/>
                <a:cs typeface="Calibri" pitchFamily="34" charset="0"/>
              </a:rPr>
              <a:t>Einstein's "Spooky Action at a Distance" Paradox Older Than Thought</a:t>
            </a:r>
          </a:p>
          <a:p>
            <a:r>
              <a:rPr lang="en-US" sz="1100" dirty="0">
                <a:latin typeface="Calibri" pitchFamily="34" charset="0"/>
                <a:cs typeface="Calibri" pitchFamily="34" charset="0"/>
                <a:hlinkClick r:id="rId3"/>
              </a:rPr>
              <a:t>https://www.technologyreview.com/s/427174/einsteins-spooky-action-at-a-distance-paradox-older-than-thought/</a:t>
            </a:r>
            <a:endParaRPr lang="en-US" sz="1100" dirty="0">
              <a:latin typeface="Calibri" pitchFamily="34" charset="0"/>
              <a:cs typeface="Calibri" pitchFamily="34" charset="0"/>
            </a:endParaRPr>
          </a:p>
          <a:p>
            <a:endParaRPr lang="en-US" sz="1100" dirty="0">
              <a:latin typeface="Calibri" pitchFamily="34" charset="0"/>
              <a:cs typeface="Calibri" pitchFamily="34" charset="0"/>
            </a:endParaRPr>
          </a:p>
          <a:p>
            <a:r>
              <a:rPr lang="en-US" sz="1100" dirty="0">
                <a:latin typeface="Calibri" pitchFamily="34" charset="0"/>
                <a:cs typeface="Calibri" pitchFamily="34" charset="0"/>
              </a:rPr>
              <a:t>The Universe Is as Spooky as Einstein Thought</a:t>
            </a:r>
          </a:p>
          <a:p>
            <a:r>
              <a:rPr lang="en-US" sz="1100" u="sng" dirty="0">
                <a:latin typeface="Calibri" pitchFamily="34" charset="0"/>
                <a:cs typeface="Calibri" pitchFamily="34" charset="0"/>
                <a:hlinkClick r:id="rId4"/>
              </a:rPr>
              <a:t>https://www.theatlantic.com/science/archive/2017/02/spooky-action-at-a-distance/516201/</a:t>
            </a:r>
            <a:endParaRPr lang="en-US" sz="1100" dirty="0">
              <a:latin typeface="Calibri" pitchFamily="34" charset="0"/>
              <a:cs typeface="Calibri" pitchFamily="34" charset="0"/>
            </a:endParaRPr>
          </a:p>
          <a:p>
            <a:endParaRPr lang="en-US" sz="1100" dirty="0">
              <a:latin typeface="Calibri" pitchFamily="34" charset="0"/>
              <a:cs typeface="Calibri" pitchFamily="34" charset="0"/>
            </a:endParaRPr>
          </a:p>
          <a:p>
            <a:r>
              <a:rPr lang="en-US" sz="1100" dirty="0">
                <a:latin typeface="Calibri" pitchFamily="34" charset="0"/>
                <a:cs typeface="Calibri" pitchFamily="34" charset="0"/>
              </a:rPr>
              <a:t>NIST team proves 'spooky action at a distance' is really real</a:t>
            </a:r>
          </a:p>
          <a:p>
            <a:r>
              <a:rPr lang="en-US" sz="1100" u="sng" dirty="0">
                <a:latin typeface="Calibri" pitchFamily="34" charset="0"/>
                <a:cs typeface="Calibri" pitchFamily="34" charset="0"/>
                <a:hlinkClick r:id="rId5"/>
              </a:rPr>
              <a:t>https://phys.org/news/2015-11-nist-team-spooky-action-distance.html</a:t>
            </a:r>
            <a:endParaRPr lang="en-US" sz="1100" dirty="0">
              <a:latin typeface="Calibri" pitchFamily="34" charset="0"/>
              <a:cs typeface="Calibri" pitchFamily="34" charset="0"/>
            </a:endParaRPr>
          </a:p>
          <a:p>
            <a:endParaRPr lang="en-US" sz="1100" dirty="0">
              <a:latin typeface="Calibri" pitchFamily="34" charset="0"/>
              <a:cs typeface="Calibri" pitchFamily="34" charset="0"/>
            </a:endParaRPr>
          </a:p>
          <a:p>
            <a:r>
              <a:rPr lang="en-US" sz="1100" dirty="0">
                <a:latin typeface="Calibri" pitchFamily="34" charset="0"/>
                <a:cs typeface="Calibri" pitchFamily="34" charset="0"/>
              </a:rPr>
              <a:t>Quantum Entanglement (WIKI)</a:t>
            </a:r>
          </a:p>
          <a:p>
            <a:r>
              <a:rPr lang="en-US" sz="1100" u="sng" dirty="0">
                <a:latin typeface="Calibri" pitchFamily="34" charset="0"/>
                <a:cs typeface="Calibri" pitchFamily="34" charset="0"/>
                <a:hlinkClick r:id="rId6"/>
              </a:rPr>
              <a:t>https://en.wikipedia.org/wiki/Quantum_entanglement</a:t>
            </a:r>
            <a:endParaRPr lang="en-US" sz="1100" dirty="0">
              <a:latin typeface="Calibri" pitchFamily="34" charset="0"/>
              <a:cs typeface="Calibri" pitchFamily="34" charset="0"/>
            </a:endParaRPr>
          </a:p>
          <a:p>
            <a:endParaRPr lang="en-US" sz="1100" dirty="0">
              <a:latin typeface="Calibri" pitchFamily="34" charset="0"/>
              <a:cs typeface="Calibri" pitchFamily="34" charset="0"/>
            </a:endParaRPr>
          </a:p>
          <a:p>
            <a:r>
              <a:rPr lang="en-US" sz="1100" dirty="0">
                <a:latin typeface="Calibri" pitchFamily="34" charset="0"/>
                <a:cs typeface="Calibri" pitchFamily="34" charset="0"/>
              </a:rPr>
              <a:t>Difficulties in the Implementation of Quantum Computers</a:t>
            </a:r>
          </a:p>
          <a:p>
            <a:r>
              <a:rPr lang="en-US" sz="1100" dirty="0">
                <a:latin typeface="Calibri" pitchFamily="34" charset="0"/>
                <a:cs typeface="Calibri" pitchFamily="34" charset="0"/>
                <a:hlinkClick r:id="rId7"/>
              </a:rPr>
              <a:t>https://arxiv.org/ftp/cs/papers/0602/0602096.pdf</a:t>
            </a:r>
            <a:endParaRPr lang="en-US" sz="1100" dirty="0">
              <a:latin typeface="Calibri" pitchFamily="34" charset="0"/>
              <a:cs typeface="Calibri" pitchFamily="34" charset="0"/>
            </a:endParaRPr>
          </a:p>
          <a:p>
            <a:endParaRPr lang="en-US" sz="1100" dirty="0">
              <a:latin typeface="Calibri" pitchFamily="34" charset="0"/>
              <a:cs typeface="Calibri" pitchFamily="34" charset="0"/>
            </a:endParaRPr>
          </a:p>
          <a:p>
            <a:r>
              <a:rPr lang="en-US" sz="1100" dirty="0">
                <a:latin typeface="Calibri" pitchFamily="34" charset="0"/>
                <a:cs typeface="Calibri" pitchFamily="34" charset="0"/>
              </a:rPr>
              <a:t>The trouble with quantum computing</a:t>
            </a:r>
          </a:p>
          <a:p>
            <a:r>
              <a:rPr lang="en-US" sz="1100" u="sng" dirty="0">
                <a:latin typeface="Calibri" pitchFamily="34" charset="0"/>
                <a:cs typeface="Calibri" pitchFamily="34" charset="0"/>
                <a:hlinkClick r:id="rId8"/>
              </a:rPr>
              <a:t>https://eandt.theiet.org/content/articles/2016/11/the-trouble-with-quantum-computing/</a:t>
            </a:r>
            <a:endParaRPr lang="en-US" sz="1100" dirty="0">
              <a:latin typeface="Calibri" pitchFamily="34" charset="0"/>
              <a:cs typeface="Calibri" pitchFamily="34" charset="0"/>
            </a:endParaRPr>
          </a:p>
          <a:p>
            <a:endParaRPr lang="en-US" sz="1100" dirty="0">
              <a:latin typeface="Calibri" pitchFamily="34" charset="0"/>
              <a:cs typeface="Calibri" pitchFamily="34" charset="0"/>
            </a:endParaRPr>
          </a:p>
          <a:p>
            <a:r>
              <a:rPr lang="en-US" sz="1100" dirty="0">
                <a:latin typeface="Calibri" pitchFamily="34" charset="0"/>
                <a:cs typeface="Calibri" pitchFamily="34" charset="0"/>
              </a:rPr>
              <a:t>Quantum Computing Use Cases</a:t>
            </a:r>
          </a:p>
          <a:p>
            <a:r>
              <a:rPr lang="en-US" sz="1100" dirty="0">
                <a:latin typeface="Calibri" pitchFamily="34" charset="0"/>
                <a:cs typeface="Calibri" pitchFamily="34" charset="0"/>
                <a:hlinkClick r:id="rId9"/>
              </a:rPr>
              <a:t>https://blogs.gartner.com/smarterwithgartner/files/2017/11/PR_338248_CIOsGuideToQuantumComputing_Graphics.jpg</a:t>
            </a:r>
            <a:endParaRPr lang="en-US" sz="1100" dirty="0">
              <a:latin typeface="Calibri" pitchFamily="34" charset="0"/>
              <a:cs typeface="Calibri" pitchFamily="34" charset="0"/>
            </a:endParaRPr>
          </a:p>
          <a:p>
            <a:endParaRPr lang="en-US" sz="1100" dirty="0">
              <a:latin typeface="Calibri" pitchFamily="34" charset="0"/>
              <a:cs typeface="Calibri" pitchFamily="34" charset="0"/>
            </a:endParaRPr>
          </a:p>
          <a:p>
            <a:r>
              <a:rPr lang="en-US" sz="1100" dirty="0">
                <a:latin typeface="Calibri" pitchFamily="34" charset="0"/>
                <a:cs typeface="Calibri" pitchFamily="34" charset="0"/>
              </a:rPr>
              <a:t>6 Things Quantum Computers Will Be Incredibly Useful For</a:t>
            </a:r>
          </a:p>
          <a:p>
            <a:r>
              <a:rPr lang="en-US" sz="1100" u="sng" dirty="0">
                <a:latin typeface="Calibri" pitchFamily="34" charset="0"/>
                <a:cs typeface="Calibri" pitchFamily="34" charset="0"/>
                <a:hlinkClick r:id="rId10"/>
              </a:rPr>
              <a:t>https://singularityhub.com/2017/06/25/6-things-quantum-computers-will-be-incredibly-useful-for/#sm.0000sqx3e3vagczbz2w2ihnmf761e</a:t>
            </a:r>
            <a:endParaRPr lang="en-US" sz="1100" u="sng" dirty="0">
              <a:latin typeface="Calibri" pitchFamily="34" charset="0"/>
              <a:cs typeface="Calibri" pitchFamily="34" charset="0"/>
            </a:endParaRPr>
          </a:p>
          <a:p>
            <a:endParaRPr lang="en-US" sz="1100" u="sng" dirty="0">
              <a:latin typeface="Calibri" pitchFamily="34" charset="0"/>
              <a:cs typeface="Calibri" pitchFamily="34" charset="0"/>
            </a:endParaRPr>
          </a:p>
          <a:p>
            <a:r>
              <a:rPr lang="en-US" sz="1100" dirty="0"/>
              <a:t>Tutorial: Basic Concepts in Quantum Circuits</a:t>
            </a:r>
          </a:p>
          <a:p>
            <a:r>
              <a:rPr lang="en-US" sz="1100" dirty="0">
                <a:hlinkClick r:id="rId11"/>
              </a:rPr>
              <a:t>http://vlsicad.eecs.umich.edu/BK/Slots/cache/www.eecs.umich.edu/~jhayes/JPH_DACslides_Jun03.pdf</a:t>
            </a:r>
            <a:endParaRPr lang="en-US" sz="1100" dirty="0">
              <a:latin typeface="Calibri" pitchFamily="34" charset="0"/>
              <a:cs typeface="Calibri" pitchFamily="34" charset="0"/>
            </a:endParaRPr>
          </a:p>
        </p:txBody>
      </p:sp>
    </p:spTree>
    <p:extLst>
      <p:ext uri="{BB962C8B-B14F-4D97-AF65-F5344CB8AC3E}">
        <p14:creationId xmlns:p14="http://schemas.microsoft.com/office/powerpoint/2010/main" val="139463636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478465" y="499733"/>
            <a:ext cx="4391248" cy="457197"/>
          </a:xfrm>
          <a:prstGeom prst="rect">
            <a:avLst/>
          </a:prstGeom>
        </p:spPr>
        <p:txBody>
          <a:bodyPr vert="horz" lIns="91440" tIns="45720" rIns="91440" bIns="45720" rtlCol="0" anchor="t" anchorCtr="0">
            <a:noAutofit/>
          </a:bodyPr>
          <a:lstStyle/>
          <a:p>
            <a:pPr lvl="0">
              <a:lnSpc>
                <a:spcPct val="90000"/>
              </a:lnSpc>
              <a:spcBef>
                <a:spcPct val="0"/>
              </a:spcBef>
            </a:pPr>
            <a:r>
              <a:rPr lang="en-US" sz="2000" dirty="0">
                <a:latin typeface="Arial" pitchFamily="34" charset="0"/>
                <a:cs typeface="Arial" pitchFamily="34" charset="0"/>
              </a:rPr>
              <a:t>Quantum Computing References</a:t>
            </a:r>
            <a:endParaRPr lang="en-US" sz="800" dirty="0">
              <a:latin typeface="Arial" pitchFamily="34" charset="0"/>
              <a:ea typeface="+mj-ea"/>
              <a:cs typeface="Arial" pitchFamily="34" charset="0"/>
            </a:endParaRPr>
          </a:p>
        </p:txBody>
      </p:sp>
      <p:sp>
        <p:nvSpPr>
          <p:cNvPr id="7" name="Rectangle 6"/>
          <p:cNvSpPr/>
          <p:nvPr/>
        </p:nvSpPr>
        <p:spPr>
          <a:xfrm>
            <a:off x="542275" y="1095449"/>
            <a:ext cx="8165805" cy="5001369"/>
          </a:xfrm>
          <a:prstGeom prst="rect">
            <a:avLst/>
          </a:prstGeom>
        </p:spPr>
        <p:txBody>
          <a:bodyPr wrap="square">
            <a:spAutoFit/>
          </a:bodyPr>
          <a:lstStyle/>
          <a:p>
            <a:r>
              <a:rPr lang="en-US" sz="1100" dirty="0">
                <a:latin typeface="Calibri" pitchFamily="34" charset="0"/>
                <a:cs typeface="Calibri" pitchFamily="34" charset="0"/>
              </a:rPr>
              <a:t>Does the Quantum Computer Exist Today</a:t>
            </a:r>
          </a:p>
          <a:p>
            <a:r>
              <a:rPr lang="en-US" sz="1100" dirty="0">
                <a:latin typeface="Calibri" pitchFamily="34" charset="0"/>
                <a:cs typeface="Calibri" pitchFamily="34" charset="0"/>
                <a:hlinkClick r:id="rId2"/>
              </a:rPr>
              <a:t>https://www.quora.com/Does-the-quantum-computer-exist-today</a:t>
            </a:r>
            <a:endParaRPr lang="en-US" sz="1100" dirty="0">
              <a:latin typeface="Calibri" pitchFamily="34" charset="0"/>
              <a:cs typeface="Calibri" pitchFamily="34" charset="0"/>
            </a:endParaRPr>
          </a:p>
          <a:p>
            <a:endParaRPr lang="en-US" sz="1100" dirty="0">
              <a:latin typeface="Calibri" pitchFamily="34" charset="0"/>
              <a:cs typeface="Calibri" pitchFamily="34" charset="0"/>
            </a:endParaRPr>
          </a:p>
          <a:p>
            <a:r>
              <a:rPr lang="en-US" sz="1100" dirty="0" err="1">
                <a:latin typeface="Calibri" pitchFamily="34" charset="0"/>
                <a:cs typeface="Calibri" pitchFamily="34" charset="0"/>
              </a:rPr>
              <a:t>Schrodingers</a:t>
            </a:r>
            <a:r>
              <a:rPr lang="en-US" sz="1100" dirty="0">
                <a:latin typeface="Calibri" pitchFamily="34" charset="0"/>
                <a:cs typeface="Calibri" pitchFamily="34" charset="0"/>
              </a:rPr>
              <a:t> Equation</a:t>
            </a:r>
          </a:p>
          <a:p>
            <a:r>
              <a:rPr lang="en-US" sz="1100" dirty="0">
                <a:latin typeface="Calibri" pitchFamily="34" charset="0"/>
                <a:cs typeface="Calibri" pitchFamily="34" charset="0"/>
                <a:hlinkClick r:id="rId3"/>
              </a:rPr>
              <a:t>https://www.khanacademy.org/science/physics/quantum-physics/atoms-and-electrons/v/quantum-wavefunction?utm_campaignID=1338362387&amp;utm_campaignname=&amp;utm_keyword=&amp;utm_device=c&amp;gclid=Cj0KCQjw0a7YBRDnARIsAJgsF3Ou3Us1_ounuEaJtDb1y4-wlYH1t5CpLJAsl256II9DQLKpxNP3juIaAqRzEALw_wcB</a:t>
            </a:r>
            <a:endParaRPr lang="en-US" sz="1100" dirty="0">
              <a:latin typeface="Calibri" pitchFamily="34" charset="0"/>
              <a:cs typeface="Calibri" pitchFamily="34" charset="0"/>
            </a:endParaRPr>
          </a:p>
          <a:p>
            <a:endParaRPr lang="en-US" sz="1100" dirty="0">
              <a:latin typeface="Calibri" pitchFamily="34" charset="0"/>
              <a:cs typeface="Calibri" pitchFamily="34" charset="0"/>
            </a:endParaRPr>
          </a:p>
          <a:p>
            <a:r>
              <a:rPr lang="en-US" sz="1100" dirty="0">
                <a:latin typeface="Calibri" pitchFamily="34" charset="0"/>
                <a:cs typeface="Calibri" pitchFamily="34" charset="0"/>
              </a:rPr>
              <a:t>Quantum </a:t>
            </a:r>
            <a:r>
              <a:rPr lang="en-US" sz="1100" dirty="0" err="1">
                <a:latin typeface="Calibri" pitchFamily="34" charset="0"/>
                <a:cs typeface="Calibri" pitchFamily="34" charset="0"/>
              </a:rPr>
              <a:t>Decoherence</a:t>
            </a:r>
            <a:endParaRPr lang="en-US" sz="1100" dirty="0">
              <a:latin typeface="Calibri" pitchFamily="34" charset="0"/>
              <a:cs typeface="Calibri" pitchFamily="34" charset="0"/>
            </a:endParaRPr>
          </a:p>
          <a:p>
            <a:r>
              <a:rPr lang="en-US" sz="1100" dirty="0">
                <a:latin typeface="Calibri" pitchFamily="34" charset="0"/>
                <a:cs typeface="Calibri" pitchFamily="34" charset="0"/>
                <a:hlinkClick r:id="rId4"/>
              </a:rPr>
              <a:t>https://scottamyx.com/2017/08/24/quantum-computing-part-8-decoherence/</a:t>
            </a:r>
            <a:endParaRPr lang="en-US" sz="1100" dirty="0">
              <a:latin typeface="Calibri" pitchFamily="34" charset="0"/>
              <a:cs typeface="Calibri" pitchFamily="34" charset="0"/>
            </a:endParaRPr>
          </a:p>
          <a:p>
            <a:endParaRPr lang="en-US" sz="1100" dirty="0">
              <a:latin typeface="Calibri" pitchFamily="34" charset="0"/>
              <a:cs typeface="Calibri" pitchFamily="34" charset="0"/>
            </a:endParaRPr>
          </a:p>
          <a:p>
            <a:r>
              <a:rPr lang="en-US" sz="1100" dirty="0">
                <a:latin typeface="Calibri" pitchFamily="34" charset="0"/>
                <a:cs typeface="Calibri" pitchFamily="34" charset="0"/>
              </a:rPr>
              <a:t>The Future of Computing – Quantum &amp; </a:t>
            </a:r>
            <a:r>
              <a:rPr lang="en-US" sz="1100" dirty="0" err="1">
                <a:latin typeface="Calibri" pitchFamily="34" charset="0"/>
                <a:cs typeface="Calibri" pitchFamily="34" charset="0"/>
              </a:rPr>
              <a:t>Qubits</a:t>
            </a:r>
            <a:endParaRPr lang="en-US" sz="1100" dirty="0">
              <a:latin typeface="Calibri" pitchFamily="34" charset="0"/>
              <a:cs typeface="Calibri" pitchFamily="34" charset="0"/>
            </a:endParaRPr>
          </a:p>
          <a:p>
            <a:r>
              <a:rPr lang="en-US" sz="1100" dirty="0">
                <a:latin typeface="Calibri" pitchFamily="34" charset="0"/>
                <a:cs typeface="Calibri" pitchFamily="34" charset="0"/>
                <a:hlinkClick r:id="rId5"/>
              </a:rPr>
              <a:t>https://www.autodesk.com/products/eagle/blog/future-computing-quantum-qubits/</a:t>
            </a:r>
            <a:endParaRPr lang="en-US" sz="1100" dirty="0">
              <a:latin typeface="Calibri" pitchFamily="34" charset="0"/>
              <a:cs typeface="Calibri" pitchFamily="34" charset="0"/>
            </a:endParaRPr>
          </a:p>
          <a:p>
            <a:endParaRPr lang="en-US" sz="1100" dirty="0">
              <a:latin typeface="Calibri" pitchFamily="34" charset="0"/>
              <a:cs typeface="Calibri" pitchFamily="34" charset="0"/>
            </a:endParaRPr>
          </a:p>
          <a:p>
            <a:r>
              <a:rPr lang="en-US" sz="1100" dirty="0">
                <a:latin typeface="Calibri" pitchFamily="34" charset="0"/>
                <a:cs typeface="Calibri" pitchFamily="34" charset="0"/>
              </a:rPr>
              <a:t>Wave Function Collapse</a:t>
            </a:r>
          </a:p>
          <a:p>
            <a:r>
              <a:rPr lang="en-US" sz="1100" dirty="0">
                <a:latin typeface="Calibri" pitchFamily="34" charset="0"/>
                <a:cs typeface="Calibri" pitchFamily="34" charset="0"/>
                <a:hlinkClick r:id="rId6"/>
              </a:rPr>
              <a:t>http://www.mysearch.org.uk/website1/html/549.Collapse.html</a:t>
            </a:r>
            <a:endParaRPr lang="en-US" sz="1100" dirty="0">
              <a:latin typeface="Calibri" pitchFamily="34" charset="0"/>
              <a:cs typeface="Calibri" pitchFamily="34" charset="0"/>
            </a:endParaRPr>
          </a:p>
          <a:p>
            <a:endParaRPr lang="en-US" sz="1100" dirty="0">
              <a:latin typeface="Calibri" pitchFamily="34" charset="0"/>
              <a:cs typeface="Calibri" pitchFamily="34" charset="0"/>
            </a:endParaRPr>
          </a:p>
          <a:p>
            <a:r>
              <a:rPr lang="en-US" sz="1100" dirty="0">
                <a:latin typeface="Calibri" pitchFamily="34" charset="0"/>
                <a:cs typeface="Calibri" pitchFamily="34" charset="0"/>
              </a:rPr>
              <a:t>Chinese and Canadian Scientists a Step Closer to Secure Quantum Internet</a:t>
            </a:r>
          </a:p>
          <a:p>
            <a:r>
              <a:rPr lang="en-US" sz="1100" dirty="0">
                <a:latin typeface="Calibri" pitchFamily="34" charset="0"/>
                <a:cs typeface="Calibri" pitchFamily="34" charset="0"/>
                <a:hlinkClick r:id="rId7"/>
              </a:rPr>
              <a:t>https://hacked.com/chinese-canadian-scientists-step-closer-secure-quantum-internet/</a:t>
            </a:r>
            <a:endParaRPr lang="en-US" sz="1100" dirty="0">
              <a:latin typeface="Calibri" pitchFamily="34" charset="0"/>
              <a:cs typeface="Calibri" pitchFamily="34" charset="0"/>
            </a:endParaRPr>
          </a:p>
          <a:p>
            <a:br>
              <a:rPr lang="en-US" sz="1100" dirty="0">
                <a:latin typeface="Calibri" pitchFamily="34" charset="0"/>
                <a:cs typeface="Calibri" pitchFamily="34" charset="0"/>
              </a:rPr>
            </a:br>
            <a:r>
              <a:rPr lang="en-US" sz="1100" dirty="0">
                <a:latin typeface="Calibri" pitchFamily="34" charset="0"/>
                <a:cs typeface="Calibri" pitchFamily="34" charset="0"/>
              </a:rPr>
              <a:t>Intel Teaches Quantum Computing 101</a:t>
            </a:r>
          </a:p>
          <a:p>
            <a:r>
              <a:rPr lang="en-US" sz="1100" dirty="0">
                <a:latin typeface="Calibri" pitchFamily="34" charset="0"/>
                <a:cs typeface="Calibri" pitchFamily="34" charset="0"/>
                <a:hlinkClick r:id="rId8"/>
              </a:rPr>
              <a:t>https://www.nextplatform.com/2018/05/03/intel-teaches-quantum-computing-101/</a:t>
            </a:r>
            <a:endParaRPr lang="en-US" sz="1100" dirty="0">
              <a:latin typeface="Calibri" pitchFamily="34" charset="0"/>
              <a:cs typeface="Calibri" pitchFamily="34" charset="0"/>
            </a:endParaRPr>
          </a:p>
          <a:p>
            <a:endParaRPr lang="en-US" sz="1100" dirty="0">
              <a:latin typeface="Calibri" pitchFamily="34" charset="0"/>
              <a:cs typeface="Calibri" pitchFamily="34" charset="0"/>
            </a:endParaRPr>
          </a:p>
          <a:p>
            <a:r>
              <a:rPr lang="en-US" sz="1100" dirty="0">
                <a:latin typeface="Calibri" pitchFamily="34" charset="0"/>
                <a:cs typeface="Calibri" pitchFamily="34" charset="0"/>
              </a:rPr>
              <a:t>Getting started with Q# programming:</a:t>
            </a:r>
          </a:p>
          <a:p>
            <a:r>
              <a:rPr lang="en-US" sz="1100" dirty="0">
                <a:latin typeface="Calibri" pitchFamily="34" charset="0"/>
                <a:cs typeface="Calibri" pitchFamily="34" charset="0"/>
                <a:hlinkClick r:id="rId9"/>
              </a:rPr>
              <a:t>https://www.c-sharpcorner.com/article/getting-started-with-q-programming/</a:t>
            </a:r>
            <a:endParaRPr lang="en-US" sz="1100" dirty="0">
              <a:latin typeface="Calibri" pitchFamily="34" charset="0"/>
              <a:cs typeface="Calibri" pitchFamily="34" charset="0"/>
            </a:endParaRPr>
          </a:p>
          <a:p>
            <a:endParaRPr lang="en-US" sz="1100" dirty="0">
              <a:latin typeface="Calibri" pitchFamily="34" charset="0"/>
              <a:cs typeface="Calibri" pitchFamily="34" charset="0"/>
            </a:endParaRPr>
          </a:p>
          <a:p>
            <a:r>
              <a:rPr lang="en-US" sz="1100" dirty="0">
                <a:latin typeface="Calibri" pitchFamily="34" charset="0"/>
                <a:cs typeface="Calibri" pitchFamily="34" charset="0"/>
              </a:rPr>
              <a:t>Microsoft Quantum Development Kit: Introduction and step-by-step demo</a:t>
            </a:r>
            <a:br>
              <a:rPr lang="en-US" sz="1100" dirty="0">
                <a:latin typeface="Calibri" pitchFamily="34" charset="0"/>
                <a:cs typeface="Calibri" pitchFamily="34" charset="0"/>
              </a:rPr>
            </a:br>
            <a:r>
              <a:rPr lang="en-US" sz="1100" dirty="0">
                <a:latin typeface="Calibri" pitchFamily="34" charset="0"/>
                <a:cs typeface="Calibri" pitchFamily="34" charset="0"/>
                <a:hlinkClick r:id="rId10"/>
              </a:rPr>
              <a:t>https://www.youtube.com/watch?v=v7b4J2INq9c</a:t>
            </a:r>
            <a:endParaRPr lang="en-US" sz="1100" dirty="0">
              <a:latin typeface="Calibri" pitchFamily="34" charset="0"/>
              <a:cs typeface="Calibri" pitchFamily="34" charset="0"/>
            </a:endParaRPr>
          </a:p>
        </p:txBody>
      </p:sp>
    </p:spTree>
    <p:extLst>
      <p:ext uri="{BB962C8B-B14F-4D97-AF65-F5344CB8AC3E}">
        <p14:creationId xmlns:p14="http://schemas.microsoft.com/office/powerpoint/2010/main" val="139463636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478465" y="499733"/>
            <a:ext cx="4391248" cy="457197"/>
          </a:xfrm>
          <a:prstGeom prst="rect">
            <a:avLst/>
          </a:prstGeom>
        </p:spPr>
        <p:txBody>
          <a:bodyPr vert="horz" lIns="91440" tIns="45720" rIns="91440" bIns="45720" rtlCol="0" anchor="t" anchorCtr="0">
            <a:noAutofit/>
          </a:bodyPr>
          <a:lstStyle/>
          <a:p>
            <a:pPr lvl="0">
              <a:lnSpc>
                <a:spcPct val="90000"/>
              </a:lnSpc>
              <a:spcBef>
                <a:spcPct val="0"/>
              </a:spcBef>
            </a:pPr>
            <a:r>
              <a:rPr lang="en-US" sz="2000" dirty="0">
                <a:latin typeface="Arial" pitchFamily="34" charset="0"/>
                <a:cs typeface="Arial" pitchFamily="34" charset="0"/>
              </a:rPr>
              <a:t>Quantum Computing References</a:t>
            </a:r>
            <a:endParaRPr lang="en-US" sz="800" dirty="0">
              <a:latin typeface="Arial" pitchFamily="34" charset="0"/>
              <a:ea typeface="+mj-ea"/>
              <a:cs typeface="Arial" pitchFamily="34" charset="0"/>
            </a:endParaRPr>
          </a:p>
        </p:txBody>
      </p:sp>
      <p:sp>
        <p:nvSpPr>
          <p:cNvPr id="7" name="Rectangle 6"/>
          <p:cNvSpPr/>
          <p:nvPr/>
        </p:nvSpPr>
        <p:spPr>
          <a:xfrm>
            <a:off x="542275" y="1095449"/>
            <a:ext cx="8165805" cy="5001369"/>
          </a:xfrm>
          <a:prstGeom prst="rect">
            <a:avLst/>
          </a:prstGeom>
        </p:spPr>
        <p:txBody>
          <a:bodyPr wrap="square">
            <a:spAutoFit/>
          </a:bodyPr>
          <a:lstStyle/>
          <a:p>
            <a:r>
              <a:rPr lang="en-US" sz="1100" dirty="0">
                <a:latin typeface="Calibri" pitchFamily="34" charset="0"/>
                <a:cs typeface="Calibri" pitchFamily="34" charset="0"/>
              </a:rPr>
              <a:t>Q# Is for Quantum Computing: A New Programming Language from Microsoft</a:t>
            </a:r>
            <a:br>
              <a:rPr lang="en-US" sz="1100" dirty="0">
                <a:latin typeface="Calibri" pitchFamily="34" charset="0"/>
                <a:cs typeface="Calibri" pitchFamily="34" charset="0"/>
              </a:rPr>
            </a:br>
            <a:r>
              <a:rPr lang="en-US" sz="1100" dirty="0">
                <a:latin typeface="Calibri" pitchFamily="34" charset="0"/>
                <a:cs typeface="Calibri" pitchFamily="34" charset="0"/>
                <a:hlinkClick r:id="rId2"/>
              </a:rPr>
              <a:t>https://www.allaboutcircuits.com/news/q-is-for-quantum-computing-programming-language-Microsoft/</a:t>
            </a:r>
            <a:endParaRPr lang="en-US" sz="1100" dirty="0">
              <a:latin typeface="Calibri" pitchFamily="34" charset="0"/>
              <a:cs typeface="Calibri" pitchFamily="34" charset="0"/>
            </a:endParaRPr>
          </a:p>
          <a:p>
            <a:br>
              <a:rPr lang="en-US" sz="1100" dirty="0">
                <a:latin typeface="Calibri" pitchFamily="34" charset="0"/>
                <a:cs typeface="Calibri" pitchFamily="34" charset="0"/>
              </a:rPr>
            </a:br>
            <a:r>
              <a:rPr lang="en-US" sz="1100" dirty="0">
                <a:latin typeface="Calibri" pitchFamily="34" charset="0"/>
                <a:cs typeface="Calibri" pitchFamily="34" charset="0"/>
              </a:rPr>
              <a:t>How to program a quantum computer</a:t>
            </a:r>
            <a:br>
              <a:rPr lang="en-US" sz="1100" dirty="0">
                <a:latin typeface="Calibri" pitchFamily="34" charset="0"/>
                <a:cs typeface="Calibri" pitchFamily="34" charset="0"/>
              </a:rPr>
            </a:br>
            <a:r>
              <a:rPr lang="en-US" sz="1100" dirty="0">
                <a:latin typeface="Calibri" pitchFamily="34" charset="0"/>
                <a:cs typeface="Calibri" pitchFamily="34" charset="0"/>
                <a:hlinkClick r:id="rId3"/>
              </a:rPr>
              <a:t>https://medium.com/qiskitters/how-to-program-a-quantum-computer-982a9329ed02</a:t>
            </a:r>
            <a:endParaRPr lang="en-US" sz="1100" dirty="0">
              <a:latin typeface="Calibri" pitchFamily="34" charset="0"/>
              <a:cs typeface="Calibri" pitchFamily="34" charset="0"/>
            </a:endParaRPr>
          </a:p>
          <a:p>
            <a:br>
              <a:rPr lang="en-US" sz="1100" dirty="0">
                <a:latin typeface="Calibri" pitchFamily="34" charset="0"/>
                <a:cs typeface="Calibri" pitchFamily="34" charset="0"/>
              </a:rPr>
            </a:br>
            <a:r>
              <a:rPr lang="en-US" sz="1100" dirty="0">
                <a:latin typeface="Calibri" pitchFamily="34" charset="0"/>
                <a:cs typeface="Calibri" pitchFamily="34" charset="0"/>
              </a:rPr>
              <a:t>Q# , a quantum computation package for the .NET platform</a:t>
            </a:r>
          </a:p>
          <a:p>
            <a:r>
              <a:rPr lang="en-US" sz="1100" dirty="0">
                <a:latin typeface="Calibri" pitchFamily="34" charset="0"/>
                <a:cs typeface="Calibri" pitchFamily="34" charset="0"/>
                <a:hlinkClick r:id="rId4"/>
              </a:rPr>
              <a:t>https://arxiv.org/ftp/arxiv/papers/1302/1302.5133.pdf</a:t>
            </a:r>
            <a:endParaRPr lang="en-US" sz="1100" dirty="0">
              <a:latin typeface="Calibri" pitchFamily="34" charset="0"/>
              <a:cs typeface="Calibri" pitchFamily="34" charset="0"/>
            </a:endParaRPr>
          </a:p>
          <a:p>
            <a:endParaRPr lang="en-US" sz="1100" dirty="0">
              <a:latin typeface="Calibri" pitchFamily="34" charset="0"/>
              <a:cs typeface="Calibri" pitchFamily="34" charset="0"/>
            </a:endParaRPr>
          </a:p>
          <a:p>
            <a:r>
              <a:rPr lang="en-US" sz="1100" dirty="0">
                <a:latin typeface="Calibri" pitchFamily="34" charset="0"/>
                <a:cs typeface="Calibri" pitchFamily="34" charset="0"/>
              </a:rPr>
              <a:t>Microsoft Q# Quantum Language And Toolkit</a:t>
            </a:r>
          </a:p>
          <a:p>
            <a:r>
              <a:rPr lang="en-US" sz="1100" dirty="0">
                <a:latin typeface="Calibri" pitchFamily="34" charset="0"/>
                <a:cs typeface="Calibri" pitchFamily="34" charset="0"/>
                <a:hlinkClick r:id="rId5"/>
              </a:rPr>
              <a:t>http://www.i-programmer.info/news/105-artificial-intelligence/11383-microsoft-q-quantum-language-and-toolkit.html</a:t>
            </a:r>
            <a:endParaRPr lang="en-US" sz="1100" dirty="0">
              <a:latin typeface="Calibri" pitchFamily="34" charset="0"/>
              <a:cs typeface="Calibri" pitchFamily="34" charset="0"/>
            </a:endParaRPr>
          </a:p>
          <a:p>
            <a:br>
              <a:rPr lang="en-US" sz="1100" dirty="0">
                <a:latin typeface="Calibri" pitchFamily="34" charset="0"/>
                <a:cs typeface="Calibri" pitchFamily="34" charset="0"/>
              </a:rPr>
            </a:br>
            <a:r>
              <a:rPr lang="en-US" sz="1100" dirty="0">
                <a:latin typeface="Calibri" pitchFamily="34" charset="0"/>
                <a:cs typeface="Calibri" pitchFamily="34" charset="0"/>
              </a:rPr>
              <a:t>MS Q#:</a:t>
            </a:r>
          </a:p>
          <a:p>
            <a:r>
              <a:rPr lang="en-US" sz="1100" dirty="0">
                <a:latin typeface="Calibri" pitchFamily="34" charset="0"/>
                <a:cs typeface="Calibri" pitchFamily="34" charset="0"/>
                <a:hlinkClick r:id="rId6"/>
              </a:rPr>
              <a:t>https://freestartupkits.com/articles/technology/tech-tips-and-tricks/how-to-write-in-q-microsofts-quantum-computing-code/</a:t>
            </a:r>
            <a:endParaRPr lang="en-US" sz="1100" dirty="0">
              <a:latin typeface="Calibri" pitchFamily="34" charset="0"/>
              <a:cs typeface="Calibri" pitchFamily="34" charset="0"/>
            </a:endParaRPr>
          </a:p>
          <a:p>
            <a:endParaRPr lang="en-US" sz="1100" dirty="0">
              <a:latin typeface="Calibri" pitchFamily="34" charset="0"/>
              <a:cs typeface="Calibri" pitchFamily="34" charset="0"/>
            </a:endParaRPr>
          </a:p>
          <a:p>
            <a:r>
              <a:rPr lang="en-US" sz="1100" dirty="0">
                <a:latin typeface="Calibri" pitchFamily="34" charset="0"/>
                <a:cs typeface="Calibri" pitchFamily="34" charset="0"/>
              </a:rPr>
              <a:t>MS Q# Vaporware:</a:t>
            </a:r>
          </a:p>
          <a:p>
            <a:r>
              <a:rPr lang="en-US" sz="1100" dirty="0">
                <a:latin typeface="Calibri" pitchFamily="34" charset="0"/>
                <a:cs typeface="Calibri" pitchFamily="34" charset="0"/>
                <a:hlinkClick r:id="rId7"/>
              </a:rPr>
              <a:t>https://www.forbes.com/sites/fredcampbell/2017/12/18/microsofts-quantum-computing-vaporware/#3473bb9c2b24</a:t>
            </a:r>
            <a:endParaRPr lang="en-US" sz="1100" dirty="0">
              <a:latin typeface="Calibri" pitchFamily="34" charset="0"/>
              <a:cs typeface="Calibri" pitchFamily="34" charset="0"/>
            </a:endParaRPr>
          </a:p>
          <a:p>
            <a:endParaRPr lang="en-US" sz="1100" dirty="0">
              <a:latin typeface="Calibri" pitchFamily="34" charset="0"/>
              <a:cs typeface="Calibri" pitchFamily="34" charset="0"/>
            </a:endParaRPr>
          </a:p>
          <a:p>
            <a:r>
              <a:rPr lang="en-US" sz="1100" dirty="0">
                <a:latin typeface="Calibri" pitchFamily="34" charset="0"/>
                <a:cs typeface="Calibri" pitchFamily="34" charset="0"/>
              </a:rPr>
              <a:t>Q# Language:</a:t>
            </a:r>
          </a:p>
          <a:p>
            <a:r>
              <a:rPr lang="en-US" sz="1100" dirty="0">
                <a:latin typeface="Calibri" pitchFamily="34" charset="0"/>
                <a:cs typeface="Calibri" pitchFamily="34" charset="0"/>
                <a:hlinkClick r:id="rId8"/>
              </a:rPr>
              <a:t>https://docs.microsoft.com/en-us/quantum/quantum-qr-intro?view=qsharp-preview</a:t>
            </a:r>
            <a:endParaRPr lang="en-US" sz="1100" dirty="0">
              <a:latin typeface="Calibri" pitchFamily="34" charset="0"/>
              <a:cs typeface="Calibri" pitchFamily="34" charset="0"/>
            </a:endParaRPr>
          </a:p>
          <a:p>
            <a:br>
              <a:rPr lang="en-US" sz="1100" dirty="0">
                <a:latin typeface="Calibri" pitchFamily="34" charset="0"/>
                <a:cs typeface="Calibri" pitchFamily="34" charset="0"/>
              </a:rPr>
            </a:br>
            <a:r>
              <a:rPr lang="en-US" sz="1100" dirty="0">
                <a:latin typeface="Calibri" pitchFamily="34" charset="0"/>
                <a:cs typeface="Calibri" pitchFamily="34" charset="0"/>
              </a:rPr>
              <a:t>Quantum Chemistry</a:t>
            </a:r>
          </a:p>
          <a:p>
            <a:r>
              <a:rPr lang="en-US" sz="1100" dirty="0">
                <a:latin typeface="Calibri" pitchFamily="34" charset="0"/>
                <a:cs typeface="Calibri" pitchFamily="34" charset="0"/>
                <a:hlinkClick r:id="rId9"/>
              </a:rPr>
              <a:t>http://www.msg.ameslab.gov/tutorials/quantumintro.pdf</a:t>
            </a:r>
            <a:endParaRPr lang="en-US" sz="1100" dirty="0">
              <a:latin typeface="Calibri" pitchFamily="34" charset="0"/>
              <a:cs typeface="Calibri" pitchFamily="34" charset="0"/>
            </a:endParaRPr>
          </a:p>
          <a:p>
            <a:endParaRPr lang="en-US" sz="1100" dirty="0">
              <a:latin typeface="Calibri" pitchFamily="34" charset="0"/>
              <a:cs typeface="Calibri" pitchFamily="34" charset="0"/>
            </a:endParaRPr>
          </a:p>
          <a:p>
            <a:r>
              <a:rPr lang="en-US" sz="1100" dirty="0">
                <a:latin typeface="Calibri" pitchFamily="34" charset="0"/>
                <a:cs typeface="Calibri" pitchFamily="34" charset="0"/>
              </a:rPr>
              <a:t>What is Quantum Chemistry?</a:t>
            </a:r>
          </a:p>
          <a:p>
            <a:r>
              <a:rPr lang="en-US" sz="1100" dirty="0">
                <a:latin typeface="Calibri" pitchFamily="34" charset="0"/>
                <a:cs typeface="Calibri" pitchFamily="34" charset="0"/>
                <a:hlinkClick r:id="rId10"/>
              </a:rPr>
              <a:t>https://study.com/academy/lesson/what-is-quantum-chemistry.html</a:t>
            </a:r>
            <a:endParaRPr lang="en-US" sz="1100" dirty="0">
              <a:latin typeface="Calibri" pitchFamily="34" charset="0"/>
              <a:cs typeface="Calibri" pitchFamily="34" charset="0"/>
            </a:endParaRPr>
          </a:p>
          <a:p>
            <a:endParaRPr lang="en-US" sz="1100" dirty="0">
              <a:latin typeface="Calibri" pitchFamily="34" charset="0"/>
              <a:cs typeface="Calibri" pitchFamily="34" charset="0"/>
            </a:endParaRPr>
          </a:p>
          <a:p>
            <a:r>
              <a:rPr lang="en-US" sz="1100" dirty="0">
                <a:latin typeface="Calibri" pitchFamily="34" charset="0"/>
                <a:cs typeface="Calibri" pitchFamily="34" charset="0"/>
              </a:rPr>
              <a:t>Ideas of Quantum Chemistry</a:t>
            </a:r>
          </a:p>
          <a:p>
            <a:r>
              <a:rPr lang="en-US" sz="1100" dirty="0">
                <a:latin typeface="Calibri" pitchFamily="34" charset="0"/>
                <a:cs typeface="Calibri" pitchFamily="34" charset="0"/>
                <a:hlinkClick r:id="rId11"/>
              </a:rPr>
              <a:t>https://www.sciencedirect.com/science/book/9780444522276</a:t>
            </a:r>
            <a:endParaRPr lang="en-US" sz="1100" dirty="0">
              <a:latin typeface="Calibri" pitchFamily="34" charset="0"/>
              <a:cs typeface="Calibri" pitchFamily="34" charset="0"/>
            </a:endParaRPr>
          </a:p>
        </p:txBody>
      </p:sp>
    </p:spTree>
    <p:extLst>
      <p:ext uri="{BB962C8B-B14F-4D97-AF65-F5344CB8AC3E}">
        <p14:creationId xmlns:p14="http://schemas.microsoft.com/office/powerpoint/2010/main" val="139463636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478465" y="499733"/>
            <a:ext cx="4391248" cy="457197"/>
          </a:xfrm>
          <a:prstGeom prst="rect">
            <a:avLst/>
          </a:prstGeom>
        </p:spPr>
        <p:txBody>
          <a:bodyPr vert="horz" lIns="91440" tIns="45720" rIns="91440" bIns="45720" rtlCol="0" anchor="t" anchorCtr="0">
            <a:noAutofit/>
          </a:bodyPr>
          <a:lstStyle/>
          <a:p>
            <a:pPr lvl="0">
              <a:lnSpc>
                <a:spcPct val="90000"/>
              </a:lnSpc>
              <a:spcBef>
                <a:spcPct val="0"/>
              </a:spcBef>
            </a:pPr>
            <a:r>
              <a:rPr lang="en-US" sz="2000" dirty="0">
                <a:latin typeface="Arial" pitchFamily="34" charset="0"/>
                <a:cs typeface="Arial" pitchFamily="34" charset="0"/>
              </a:rPr>
              <a:t>Quantum Computing References</a:t>
            </a:r>
            <a:endParaRPr lang="en-US" sz="800" dirty="0">
              <a:latin typeface="Arial" pitchFamily="34" charset="0"/>
              <a:ea typeface="+mj-ea"/>
              <a:cs typeface="Arial" pitchFamily="34" charset="0"/>
            </a:endParaRPr>
          </a:p>
        </p:txBody>
      </p:sp>
      <p:sp>
        <p:nvSpPr>
          <p:cNvPr id="7" name="Rectangle 6"/>
          <p:cNvSpPr/>
          <p:nvPr/>
        </p:nvSpPr>
        <p:spPr>
          <a:xfrm>
            <a:off x="542275" y="1095449"/>
            <a:ext cx="8165805" cy="4832092"/>
          </a:xfrm>
          <a:prstGeom prst="rect">
            <a:avLst/>
          </a:prstGeom>
        </p:spPr>
        <p:txBody>
          <a:bodyPr wrap="square">
            <a:spAutoFit/>
          </a:bodyPr>
          <a:lstStyle/>
          <a:p>
            <a:r>
              <a:rPr lang="en-US" sz="1100" dirty="0">
                <a:latin typeface="Calibri" pitchFamily="34" charset="0"/>
                <a:cs typeface="Calibri" pitchFamily="34" charset="0"/>
              </a:rPr>
              <a:t>Link to a blog where Scott Aronson reviews an article on quantum computing:  </a:t>
            </a:r>
            <a:r>
              <a:rPr lang="en-US" sz="1100" dirty="0">
                <a:latin typeface="Calibri" pitchFamily="34" charset="0"/>
                <a:cs typeface="Calibri" pitchFamily="34" charset="0"/>
                <a:hlinkClick r:id="rId2"/>
              </a:rPr>
              <a:t>https://www.scottaaronson.com/blog/?m=201802</a:t>
            </a:r>
            <a:endParaRPr lang="en-US" sz="1100" dirty="0">
              <a:latin typeface="Calibri" pitchFamily="34" charset="0"/>
              <a:cs typeface="Calibri" pitchFamily="34" charset="0"/>
            </a:endParaRPr>
          </a:p>
          <a:p>
            <a:r>
              <a:rPr lang="en-US" sz="1100" dirty="0">
                <a:latin typeface="Calibri" pitchFamily="34" charset="0"/>
                <a:cs typeface="Calibri" pitchFamily="34" charset="0"/>
              </a:rPr>
              <a:t>List of QC simulators:  </a:t>
            </a:r>
            <a:r>
              <a:rPr lang="en-US" sz="1100" dirty="0">
                <a:latin typeface="Calibri" pitchFamily="34" charset="0"/>
                <a:cs typeface="Calibri" pitchFamily="34" charset="0"/>
                <a:hlinkClick r:id="rId3"/>
              </a:rPr>
              <a:t>https://www.quantiki.org/wiki/list-qc-simulators</a:t>
            </a:r>
            <a:endParaRPr lang="en-US" sz="1100" dirty="0">
              <a:latin typeface="Calibri" pitchFamily="34" charset="0"/>
              <a:cs typeface="Calibri" pitchFamily="34" charset="0"/>
            </a:endParaRPr>
          </a:p>
          <a:p>
            <a:r>
              <a:rPr lang="en-US" sz="1100" dirty="0">
                <a:latin typeface="Calibri" pitchFamily="34" charset="0"/>
                <a:cs typeface="Calibri" pitchFamily="34" charset="0"/>
              </a:rPr>
              <a:t>Long, but easy to comprehend lectures on quantum concepts: </a:t>
            </a:r>
            <a:r>
              <a:rPr lang="en-US" sz="1100" dirty="0">
                <a:latin typeface="Calibri" pitchFamily="34" charset="0"/>
                <a:cs typeface="Calibri" pitchFamily="34" charset="0"/>
                <a:hlinkClick r:id="rId4"/>
              </a:rPr>
              <a:t>https://www.youtube.com/watch?v=pBh7Xqbh5JQ</a:t>
            </a:r>
            <a:endParaRPr lang="en-US" sz="1100" dirty="0">
              <a:latin typeface="Calibri" pitchFamily="34" charset="0"/>
              <a:cs typeface="Calibri" pitchFamily="34" charset="0"/>
            </a:endParaRPr>
          </a:p>
          <a:p>
            <a:endParaRPr lang="en-US" sz="1100" dirty="0">
              <a:latin typeface="Calibri" pitchFamily="34" charset="0"/>
              <a:cs typeface="Calibri" pitchFamily="34" charset="0"/>
            </a:endParaRPr>
          </a:p>
          <a:p>
            <a:r>
              <a:rPr lang="en-US" sz="1100" dirty="0">
                <a:latin typeface="Calibri" pitchFamily="34" charset="0"/>
                <a:cs typeface="Calibri" pitchFamily="34" charset="0"/>
              </a:rPr>
              <a:t>AN INTRODUCTION TO QUANTUM COMPUTING</a:t>
            </a:r>
          </a:p>
          <a:p>
            <a:r>
              <a:rPr lang="en-US" sz="1100" dirty="0">
                <a:latin typeface="Calibri" pitchFamily="34" charset="0"/>
                <a:cs typeface="Calibri" pitchFamily="34" charset="0"/>
                <a:hlinkClick r:id="rId5"/>
              </a:rPr>
              <a:t>https://arxiv.org/pdf/0708.0261.pdf</a:t>
            </a:r>
            <a:br>
              <a:rPr lang="en-US" sz="1100" dirty="0">
                <a:latin typeface="Calibri" pitchFamily="34" charset="0"/>
                <a:cs typeface="Calibri" pitchFamily="34" charset="0"/>
              </a:rPr>
            </a:br>
            <a:endParaRPr lang="en-US" sz="1100" dirty="0">
              <a:latin typeface="Calibri" pitchFamily="34" charset="0"/>
              <a:cs typeface="Calibri" pitchFamily="34" charset="0"/>
            </a:endParaRPr>
          </a:p>
          <a:p>
            <a:r>
              <a:rPr lang="en-US" sz="1100" dirty="0">
                <a:latin typeface="Calibri" pitchFamily="34" charset="0"/>
                <a:cs typeface="Calibri" pitchFamily="34" charset="0"/>
              </a:rPr>
              <a:t>A Gentle Introduction to Quantum Computing</a:t>
            </a:r>
          </a:p>
          <a:p>
            <a:r>
              <a:rPr lang="en-US" sz="1100" dirty="0">
                <a:latin typeface="Calibri" pitchFamily="34" charset="0"/>
                <a:cs typeface="Calibri" pitchFamily="34" charset="0"/>
                <a:hlinkClick r:id="rId6"/>
              </a:rPr>
              <a:t>http://physlab.org/wp-content/uploads/2016/03/Abdullah-Khalid.pdf</a:t>
            </a:r>
            <a:br>
              <a:rPr lang="en-US" sz="1100" dirty="0">
                <a:latin typeface="Calibri" pitchFamily="34" charset="0"/>
                <a:cs typeface="Calibri" pitchFamily="34" charset="0"/>
              </a:rPr>
            </a:br>
            <a:endParaRPr lang="en-US" sz="1100" dirty="0">
              <a:latin typeface="Calibri" pitchFamily="34" charset="0"/>
              <a:cs typeface="Calibri" pitchFamily="34" charset="0"/>
            </a:endParaRPr>
          </a:p>
          <a:p>
            <a:r>
              <a:rPr lang="en-US" sz="1100" dirty="0">
                <a:latin typeface="Calibri" pitchFamily="34" charset="0"/>
                <a:cs typeface="Calibri" pitchFamily="34" charset="0"/>
              </a:rPr>
              <a:t>An Introduction to Quantum Computing for Non-Physicists</a:t>
            </a:r>
          </a:p>
          <a:p>
            <a:r>
              <a:rPr lang="en-US" sz="1100" dirty="0">
                <a:latin typeface="Calibri" pitchFamily="34" charset="0"/>
                <a:cs typeface="Calibri" pitchFamily="34" charset="0"/>
                <a:hlinkClick r:id="rId7"/>
              </a:rPr>
              <a:t>https://arxiv.org/pdf/quant-ph/9809016.pdf</a:t>
            </a:r>
            <a:endParaRPr lang="en-US" sz="1100" dirty="0">
              <a:latin typeface="Calibri" pitchFamily="34" charset="0"/>
              <a:cs typeface="Calibri" pitchFamily="34" charset="0"/>
            </a:endParaRPr>
          </a:p>
          <a:p>
            <a:endParaRPr lang="en-US" sz="1100" dirty="0">
              <a:latin typeface="Calibri" pitchFamily="34" charset="0"/>
              <a:cs typeface="Calibri" pitchFamily="34" charset="0"/>
            </a:endParaRPr>
          </a:p>
          <a:p>
            <a:r>
              <a:rPr lang="en-US" sz="1100" dirty="0">
                <a:latin typeface="Calibri" pitchFamily="34" charset="0"/>
                <a:cs typeface="Calibri" pitchFamily="34" charset="0"/>
              </a:rPr>
              <a:t>An Introduction to Quantum Algorithms</a:t>
            </a:r>
          </a:p>
          <a:p>
            <a:r>
              <a:rPr lang="en-US" sz="1100" dirty="0">
                <a:latin typeface="Calibri" pitchFamily="34" charset="0"/>
                <a:cs typeface="Calibri" pitchFamily="34" charset="0"/>
                <a:hlinkClick r:id="rId8"/>
              </a:rPr>
              <a:t>https://people.cs.umass.edu/~strubell/doc/quantum_tutorial.pdf</a:t>
            </a:r>
            <a:endParaRPr lang="en-US" sz="1100" dirty="0">
              <a:latin typeface="Calibri" pitchFamily="34" charset="0"/>
              <a:cs typeface="Calibri" pitchFamily="34" charset="0"/>
            </a:endParaRPr>
          </a:p>
          <a:p>
            <a:endParaRPr lang="en-US" sz="1100" dirty="0">
              <a:latin typeface="Calibri" pitchFamily="34" charset="0"/>
              <a:cs typeface="Calibri" pitchFamily="34" charset="0"/>
            </a:endParaRPr>
          </a:p>
          <a:p>
            <a:r>
              <a:rPr lang="en-US" sz="1100" dirty="0">
                <a:latin typeface="Calibri" pitchFamily="34" charset="0"/>
                <a:cs typeface="Calibri" pitchFamily="34" charset="0"/>
              </a:rPr>
              <a:t>QUANTUM COMPUTING: AN INTRODUCTION</a:t>
            </a:r>
          </a:p>
          <a:p>
            <a:r>
              <a:rPr lang="en-US" sz="1100" dirty="0">
                <a:latin typeface="Calibri" pitchFamily="34" charset="0"/>
                <a:cs typeface="Calibri" pitchFamily="34" charset="0"/>
                <a:hlinkClick r:id="rId9"/>
              </a:rPr>
              <a:t>https://pdfs.semanticscholar.org/3d1f/7de876b57952fded28adfbb74d5cd4249b02.pdf</a:t>
            </a:r>
            <a:endParaRPr lang="en-US" sz="1100" dirty="0">
              <a:latin typeface="Calibri" pitchFamily="34" charset="0"/>
              <a:cs typeface="Calibri" pitchFamily="34" charset="0"/>
            </a:endParaRPr>
          </a:p>
          <a:p>
            <a:endParaRPr lang="en-US" sz="1100" dirty="0">
              <a:latin typeface="Calibri" pitchFamily="34" charset="0"/>
              <a:cs typeface="Calibri" pitchFamily="34" charset="0"/>
            </a:endParaRPr>
          </a:p>
          <a:p>
            <a:r>
              <a:rPr lang="en-US" sz="1100" dirty="0">
                <a:latin typeface="Calibri" pitchFamily="34" charset="0"/>
                <a:cs typeface="Calibri" pitchFamily="34" charset="0"/>
              </a:rPr>
              <a:t>Introduction to Quantum Computing</a:t>
            </a:r>
          </a:p>
          <a:p>
            <a:r>
              <a:rPr lang="en-US" sz="1100" dirty="0">
                <a:latin typeface="Calibri" pitchFamily="34" charset="0"/>
                <a:cs typeface="Calibri" pitchFamily="34" charset="0"/>
                <a:hlinkClick r:id="rId10"/>
              </a:rPr>
              <a:t>https://blogs.msdn.microsoft.com/uk_faculty_connection/2018/02/06/introduction-to-quantum-computing/</a:t>
            </a:r>
            <a:br>
              <a:rPr lang="en-US" sz="1100" dirty="0">
                <a:latin typeface="Calibri" pitchFamily="34" charset="0"/>
                <a:cs typeface="Calibri" pitchFamily="34" charset="0"/>
              </a:rPr>
            </a:br>
            <a:endParaRPr lang="en-US" sz="1100" dirty="0">
              <a:latin typeface="Calibri" pitchFamily="34" charset="0"/>
              <a:cs typeface="Calibri" pitchFamily="34" charset="0"/>
            </a:endParaRPr>
          </a:p>
          <a:p>
            <a:r>
              <a:rPr lang="en-US" sz="1100" dirty="0">
                <a:latin typeface="Calibri" pitchFamily="34" charset="0"/>
                <a:cs typeface="Calibri" pitchFamily="34" charset="0"/>
              </a:rPr>
              <a:t>An Introduction To Quantum Computing - Microsoft</a:t>
            </a:r>
          </a:p>
          <a:p>
            <a:r>
              <a:rPr lang="en-US" sz="1100" dirty="0">
                <a:latin typeface="Calibri" pitchFamily="34" charset="0"/>
                <a:cs typeface="Calibri" pitchFamily="34" charset="0"/>
                <a:hlinkClick r:id="rId11"/>
              </a:rPr>
              <a:t>https://code.msdn.microsoft.com/An-Introduction-To-Quantum-62671688</a:t>
            </a:r>
            <a:endParaRPr lang="en-US" sz="1100" dirty="0">
              <a:latin typeface="Calibri" pitchFamily="34" charset="0"/>
              <a:cs typeface="Calibri" pitchFamily="34" charset="0"/>
            </a:endParaRPr>
          </a:p>
          <a:p>
            <a:endParaRPr lang="en-US" sz="1100" dirty="0">
              <a:latin typeface="Calibri" pitchFamily="34" charset="0"/>
              <a:cs typeface="Calibri" pitchFamily="34" charset="0"/>
            </a:endParaRPr>
          </a:p>
          <a:p>
            <a:r>
              <a:rPr lang="en-US" sz="1100" dirty="0">
                <a:latin typeface="Calibri" pitchFamily="34" charset="0"/>
                <a:cs typeface="Calibri" pitchFamily="34" charset="0"/>
              </a:rPr>
              <a:t>A Beginner’s Guide to Quantum Computing and Q#</a:t>
            </a:r>
          </a:p>
          <a:p>
            <a:r>
              <a:rPr lang="en-US" sz="1100" dirty="0">
                <a:latin typeface="Calibri" pitchFamily="34" charset="0"/>
                <a:cs typeface="Calibri" pitchFamily="34" charset="0"/>
                <a:hlinkClick r:id="rId12"/>
              </a:rPr>
              <a:t>https://blogs.msdn.microsoft.com/uk_faculty_connection/2018/02/06/a-beginners-guide-to-quantum-computing-and-q/</a:t>
            </a:r>
            <a:br>
              <a:rPr lang="en-US" sz="1100" dirty="0">
                <a:latin typeface="Calibri" pitchFamily="34" charset="0"/>
                <a:cs typeface="Calibri" pitchFamily="34" charset="0"/>
              </a:rPr>
            </a:br>
            <a:endParaRPr lang="en-US" sz="1100" dirty="0">
              <a:latin typeface="Calibri" pitchFamily="34" charset="0"/>
              <a:cs typeface="Calibri" pitchFamily="34" charset="0"/>
            </a:endParaRPr>
          </a:p>
        </p:txBody>
      </p:sp>
    </p:spTree>
    <p:extLst>
      <p:ext uri="{BB962C8B-B14F-4D97-AF65-F5344CB8AC3E}">
        <p14:creationId xmlns:p14="http://schemas.microsoft.com/office/powerpoint/2010/main" val="139463636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478465" y="499733"/>
            <a:ext cx="4391248" cy="457197"/>
          </a:xfrm>
          <a:prstGeom prst="rect">
            <a:avLst/>
          </a:prstGeom>
        </p:spPr>
        <p:txBody>
          <a:bodyPr vert="horz" lIns="91440" tIns="45720" rIns="91440" bIns="45720" rtlCol="0" anchor="t" anchorCtr="0">
            <a:noAutofit/>
          </a:bodyPr>
          <a:lstStyle/>
          <a:p>
            <a:pPr lvl="0">
              <a:lnSpc>
                <a:spcPct val="90000"/>
              </a:lnSpc>
              <a:spcBef>
                <a:spcPct val="0"/>
              </a:spcBef>
            </a:pPr>
            <a:r>
              <a:rPr lang="en-US" sz="2000" dirty="0">
                <a:latin typeface="Arial" pitchFamily="34" charset="0"/>
                <a:cs typeface="Arial" pitchFamily="34" charset="0"/>
              </a:rPr>
              <a:t>Quantum Computing References</a:t>
            </a:r>
            <a:endParaRPr lang="en-US" sz="800" dirty="0">
              <a:latin typeface="Arial" pitchFamily="34" charset="0"/>
              <a:ea typeface="+mj-ea"/>
              <a:cs typeface="Arial" pitchFamily="34" charset="0"/>
            </a:endParaRPr>
          </a:p>
        </p:txBody>
      </p:sp>
      <p:sp>
        <p:nvSpPr>
          <p:cNvPr id="7" name="Rectangle 6"/>
          <p:cNvSpPr/>
          <p:nvPr/>
        </p:nvSpPr>
        <p:spPr>
          <a:xfrm>
            <a:off x="542275" y="1095449"/>
            <a:ext cx="8165805" cy="4832092"/>
          </a:xfrm>
          <a:prstGeom prst="rect">
            <a:avLst/>
          </a:prstGeom>
        </p:spPr>
        <p:txBody>
          <a:bodyPr wrap="square">
            <a:spAutoFit/>
          </a:bodyPr>
          <a:lstStyle/>
          <a:p>
            <a:r>
              <a:rPr lang="en-US" sz="1100" dirty="0">
                <a:latin typeface="Calibri" pitchFamily="34" charset="0"/>
                <a:cs typeface="Calibri" pitchFamily="34" charset="0"/>
              </a:rPr>
              <a:t>Microsoft Q# Programming Introduction For Quantum Computing</a:t>
            </a:r>
          </a:p>
          <a:p>
            <a:r>
              <a:rPr lang="en-US" sz="1100" dirty="0">
                <a:latin typeface="Calibri" pitchFamily="34" charset="0"/>
                <a:cs typeface="Calibri" pitchFamily="34" charset="0"/>
                <a:hlinkClick r:id="rId2"/>
              </a:rPr>
              <a:t>https://artofengineer.com/articles/programming/microsoft-q-sharp-programming-introduction-for-quantum-computing/</a:t>
            </a:r>
            <a:endParaRPr lang="en-US" sz="1100" dirty="0">
              <a:latin typeface="Calibri" pitchFamily="34" charset="0"/>
              <a:cs typeface="Calibri" pitchFamily="34" charset="0"/>
            </a:endParaRPr>
          </a:p>
          <a:p>
            <a:endParaRPr lang="en-US" sz="1100" dirty="0">
              <a:latin typeface="Calibri" pitchFamily="34" charset="0"/>
              <a:cs typeface="Calibri" pitchFamily="34" charset="0"/>
            </a:endParaRPr>
          </a:p>
          <a:p>
            <a:r>
              <a:rPr lang="en-US" sz="1100" dirty="0">
                <a:latin typeface="Calibri" pitchFamily="34" charset="0"/>
                <a:cs typeface="Calibri" pitchFamily="34" charset="0"/>
              </a:rPr>
              <a:t>Q# – Introduction to quantum computing</a:t>
            </a:r>
          </a:p>
          <a:p>
            <a:r>
              <a:rPr lang="en-US" sz="1100" dirty="0">
                <a:latin typeface="Calibri" pitchFamily="34" charset="0"/>
                <a:cs typeface="Calibri" pitchFamily="34" charset="0"/>
                <a:hlinkClick r:id="rId3"/>
              </a:rPr>
              <a:t>https://dajbych.net/q-introduction-to-quantum-computing</a:t>
            </a:r>
            <a:endParaRPr lang="en-US" sz="1100" dirty="0">
              <a:latin typeface="Calibri" pitchFamily="34" charset="0"/>
              <a:cs typeface="Calibri" pitchFamily="34" charset="0"/>
            </a:endParaRPr>
          </a:p>
          <a:p>
            <a:endParaRPr lang="en-US" sz="1100" dirty="0">
              <a:latin typeface="Calibri" pitchFamily="34" charset="0"/>
              <a:cs typeface="Calibri" pitchFamily="34" charset="0"/>
            </a:endParaRPr>
          </a:p>
          <a:p>
            <a:r>
              <a:rPr lang="en-US" sz="1100" dirty="0">
                <a:latin typeface="Calibri" pitchFamily="34" charset="0"/>
                <a:cs typeface="Calibri" pitchFamily="34" charset="0"/>
              </a:rPr>
              <a:t>Quantum Physics for Dummies:</a:t>
            </a:r>
          </a:p>
          <a:p>
            <a:r>
              <a:rPr lang="en-US" sz="1100" dirty="0">
                <a:latin typeface="Calibri" pitchFamily="34" charset="0"/>
                <a:cs typeface="Calibri" pitchFamily="34" charset="0"/>
                <a:hlinkClick r:id="rId4"/>
              </a:rPr>
              <a:t>http://ffmgu.ru/images/2/24/Holzner_Steve_-_Quantum_Physics_For_Dummies.pdf</a:t>
            </a:r>
            <a:endParaRPr lang="en-US" sz="1100" dirty="0">
              <a:latin typeface="Calibri" pitchFamily="34" charset="0"/>
              <a:cs typeface="Calibri" pitchFamily="34" charset="0"/>
            </a:endParaRPr>
          </a:p>
          <a:p>
            <a:endParaRPr lang="en-US" sz="1100" dirty="0">
              <a:latin typeface="Calibri" pitchFamily="34" charset="0"/>
              <a:cs typeface="Calibri" pitchFamily="34" charset="0"/>
            </a:endParaRPr>
          </a:p>
          <a:p>
            <a:r>
              <a:rPr lang="en-US" sz="1100" dirty="0">
                <a:latin typeface="Calibri" pitchFamily="34" charset="0"/>
                <a:cs typeface="Calibri" pitchFamily="34" charset="0"/>
              </a:rPr>
              <a:t>A Startup Uses Quantum Computing to Boost Machine Learning</a:t>
            </a:r>
          </a:p>
          <a:p>
            <a:r>
              <a:rPr lang="en-US" sz="1100" dirty="0">
                <a:latin typeface="Calibri" pitchFamily="34" charset="0"/>
                <a:cs typeface="Calibri" pitchFamily="34" charset="0"/>
                <a:hlinkClick r:id="rId5"/>
              </a:rPr>
              <a:t>https://www.technologyreview.com/s/609804/a-startup-uses-quantum-computing-to-boost-machine-learning/</a:t>
            </a:r>
            <a:endParaRPr lang="en-US" sz="1100" dirty="0">
              <a:latin typeface="Calibri" pitchFamily="34" charset="0"/>
              <a:cs typeface="Calibri" pitchFamily="34" charset="0"/>
            </a:endParaRPr>
          </a:p>
          <a:p>
            <a:endParaRPr lang="en-US" sz="1100" dirty="0">
              <a:latin typeface="Calibri" pitchFamily="34" charset="0"/>
              <a:cs typeface="Calibri" pitchFamily="34" charset="0"/>
            </a:endParaRPr>
          </a:p>
          <a:p>
            <a:r>
              <a:rPr lang="en-US" sz="1100" dirty="0">
                <a:latin typeface="Calibri" pitchFamily="34" charset="0"/>
                <a:cs typeface="Calibri" pitchFamily="34" charset="0"/>
              </a:rPr>
              <a:t>How Quantum Computers Will Revolutionize Artificial Intelligence, Machine Learning And Big Data</a:t>
            </a:r>
          </a:p>
          <a:p>
            <a:r>
              <a:rPr lang="en-US" sz="1100" dirty="0">
                <a:latin typeface="Calibri" pitchFamily="34" charset="0"/>
                <a:cs typeface="Calibri" pitchFamily="34" charset="0"/>
                <a:hlinkClick r:id="rId6"/>
              </a:rPr>
              <a:t>https://www.forbes.com/sites/bernardmarr/2017/09/05/how-quantum-computers-will-revolutionize-artificial-intelligence-machine-learning-and-big-data/#240ceeba5609</a:t>
            </a:r>
            <a:endParaRPr lang="en-US" sz="1100" dirty="0">
              <a:latin typeface="Calibri" pitchFamily="34" charset="0"/>
              <a:cs typeface="Calibri" pitchFamily="34" charset="0"/>
            </a:endParaRPr>
          </a:p>
          <a:p>
            <a:endParaRPr lang="en-US" sz="1100" dirty="0">
              <a:latin typeface="Calibri" pitchFamily="34" charset="0"/>
              <a:cs typeface="Calibri" pitchFamily="34" charset="0"/>
            </a:endParaRPr>
          </a:p>
          <a:p>
            <a:r>
              <a:rPr lang="en-US" sz="1100" dirty="0">
                <a:latin typeface="Calibri" pitchFamily="34" charset="0"/>
                <a:cs typeface="Calibri" pitchFamily="34" charset="0"/>
              </a:rPr>
              <a:t>Google Quantum A.I.</a:t>
            </a:r>
          </a:p>
          <a:p>
            <a:r>
              <a:rPr lang="en-US" sz="1100" dirty="0">
                <a:latin typeface="Calibri" pitchFamily="34" charset="0"/>
                <a:cs typeface="Calibri" pitchFamily="34" charset="0"/>
                <a:hlinkClick r:id="rId7"/>
              </a:rPr>
              <a:t>https://research.google.com/pubs/QuantumAI.html</a:t>
            </a:r>
            <a:endParaRPr lang="en-US" sz="1100" dirty="0">
              <a:latin typeface="Calibri" pitchFamily="34" charset="0"/>
              <a:cs typeface="Calibri" pitchFamily="34" charset="0"/>
            </a:endParaRPr>
          </a:p>
          <a:p>
            <a:endParaRPr lang="en-US" sz="1100" dirty="0">
              <a:latin typeface="Calibri" pitchFamily="34" charset="0"/>
              <a:cs typeface="Calibri" pitchFamily="34" charset="0"/>
            </a:endParaRPr>
          </a:p>
          <a:p>
            <a:r>
              <a:rPr lang="en-US" sz="1100" dirty="0">
                <a:latin typeface="Calibri" pitchFamily="34" charset="0"/>
                <a:cs typeface="Calibri" pitchFamily="34" charset="0"/>
              </a:rPr>
              <a:t>Quantum computers may be more of an imminent threat than AI</a:t>
            </a:r>
          </a:p>
          <a:p>
            <a:r>
              <a:rPr lang="en-US" sz="1100" dirty="0">
                <a:latin typeface="Calibri" pitchFamily="34" charset="0"/>
                <a:cs typeface="Calibri" pitchFamily="34" charset="0"/>
                <a:hlinkClick r:id="rId8"/>
              </a:rPr>
              <a:t>https://www.washingtonpost.com/news/innovations/wp/2018/02/05/quantum-computers-may-be-more-of-an-imminent-threat-than-ai/?noredirect=on&amp;utm_term=.8f6d64db298a</a:t>
            </a:r>
            <a:br>
              <a:rPr lang="en-US" sz="1100" dirty="0">
                <a:latin typeface="Calibri" pitchFamily="34" charset="0"/>
                <a:cs typeface="Calibri" pitchFamily="34" charset="0"/>
              </a:rPr>
            </a:br>
            <a:endParaRPr lang="en-US" sz="1100" dirty="0">
              <a:latin typeface="Calibri" pitchFamily="34" charset="0"/>
              <a:cs typeface="Calibri" pitchFamily="34" charset="0"/>
            </a:endParaRPr>
          </a:p>
          <a:p>
            <a:r>
              <a:rPr lang="en-US" sz="1100" dirty="0">
                <a:latin typeface="Calibri" pitchFamily="34" charset="0"/>
                <a:cs typeface="Calibri" pitchFamily="34" charset="0"/>
              </a:rPr>
              <a:t>Job One for Quantum Computers: Boost Artificial Intelligence</a:t>
            </a:r>
          </a:p>
          <a:p>
            <a:r>
              <a:rPr lang="en-US" sz="1100" dirty="0">
                <a:latin typeface="Calibri" pitchFamily="34" charset="0"/>
                <a:cs typeface="Calibri" pitchFamily="34" charset="0"/>
                <a:hlinkClick r:id="rId9"/>
              </a:rPr>
              <a:t>https://www.quantamagazine.org/job-one-for-quantum-computers-boost-artificial-intelligence-20180129/</a:t>
            </a:r>
            <a:br>
              <a:rPr lang="en-US" sz="1100" dirty="0">
                <a:latin typeface="Calibri" pitchFamily="34" charset="0"/>
                <a:cs typeface="Calibri" pitchFamily="34" charset="0"/>
              </a:rPr>
            </a:br>
            <a:endParaRPr lang="en-US" sz="1100" dirty="0">
              <a:latin typeface="Calibri" pitchFamily="34" charset="0"/>
              <a:cs typeface="Calibri" pitchFamily="34" charset="0"/>
            </a:endParaRPr>
          </a:p>
          <a:p>
            <a:r>
              <a:rPr lang="en-US" sz="1100" dirty="0">
                <a:latin typeface="Calibri" pitchFamily="34" charset="0"/>
                <a:cs typeface="Calibri" pitchFamily="34" charset="0"/>
              </a:rPr>
              <a:t>The Argument Against Quantum Computers</a:t>
            </a:r>
          </a:p>
          <a:p>
            <a:r>
              <a:rPr lang="en-US" sz="1100" dirty="0">
                <a:latin typeface="Calibri" pitchFamily="34" charset="0"/>
                <a:cs typeface="Calibri" pitchFamily="34" charset="0"/>
                <a:hlinkClick r:id="rId10"/>
              </a:rPr>
              <a:t>https://www.quantamagazine.org/gil-kalais-argument-against-quantum-computers-20180207/</a:t>
            </a:r>
            <a:endParaRPr lang="en-US" sz="1100" dirty="0">
              <a:latin typeface="Calibri" pitchFamily="34" charset="0"/>
              <a:cs typeface="Calibri" pitchFamily="34" charset="0"/>
            </a:endParaRPr>
          </a:p>
        </p:txBody>
      </p:sp>
    </p:spTree>
    <p:extLst>
      <p:ext uri="{BB962C8B-B14F-4D97-AF65-F5344CB8AC3E}">
        <p14:creationId xmlns:p14="http://schemas.microsoft.com/office/powerpoint/2010/main" val="139463636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478465" y="499733"/>
            <a:ext cx="4391248" cy="457197"/>
          </a:xfrm>
          <a:prstGeom prst="rect">
            <a:avLst/>
          </a:prstGeom>
        </p:spPr>
        <p:txBody>
          <a:bodyPr vert="horz" lIns="91440" tIns="45720" rIns="91440" bIns="45720" rtlCol="0" anchor="t" anchorCtr="0">
            <a:noAutofit/>
          </a:bodyPr>
          <a:lstStyle/>
          <a:p>
            <a:pPr lvl="0">
              <a:lnSpc>
                <a:spcPct val="90000"/>
              </a:lnSpc>
              <a:spcBef>
                <a:spcPct val="0"/>
              </a:spcBef>
            </a:pPr>
            <a:r>
              <a:rPr lang="en-US" sz="2000" dirty="0">
                <a:latin typeface="Arial" pitchFamily="34" charset="0"/>
                <a:cs typeface="Arial" pitchFamily="34" charset="0"/>
              </a:rPr>
              <a:t>Quantum Computing References</a:t>
            </a:r>
            <a:endParaRPr lang="en-US" sz="800" dirty="0">
              <a:latin typeface="Arial" pitchFamily="34" charset="0"/>
              <a:ea typeface="+mj-ea"/>
              <a:cs typeface="Arial" pitchFamily="34" charset="0"/>
            </a:endParaRPr>
          </a:p>
        </p:txBody>
      </p:sp>
      <p:sp>
        <p:nvSpPr>
          <p:cNvPr id="7" name="Rectangle 6"/>
          <p:cNvSpPr/>
          <p:nvPr/>
        </p:nvSpPr>
        <p:spPr>
          <a:xfrm>
            <a:off x="542275" y="1095449"/>
            <a:ext cx="8165805" cy="5001369"/>
          </a:xfrm>
          <a:prstGeom prst="rect">
            <a:avLst/>
          </a:prstGeom>
        </p:spPr>
        <p:txBody>
          <a:bodyPr wrap="square">
            <a:spAutoFit/>
          </a:bodyPr>
          <a:lstStyle/>
          <a:p>
            <a:r>
              <a:rPr lang="en-US" sz="1100" dirty="0">
                <a:latin typeface="Calibri" pitchFamily="34" charset="0"/>
                <a:cs typeface="Calibri" pitchFamily="34" charset="0"/>
              </a:rPr>
              <a:t>Quantum Artificial Intelligence Lab</a:t>
            </a:r>
          </a:p>
          <a:p>
            <a:r>
              <a:rPr lang="en-US" sz="1100" dirty="0">
                <a:latin typeface="Calibri" pitchFamily="34" charset="0"/>
                <a:cs typeface="Calibri" pitchFamily="34" charset="0"/>
                <a:hlinkClick r:id="rId2"/>
              </a:rPr>
              <a:t>https://en.wikipedia.org/wiki/Quantum_Artificial_Intelligence_Lab</a:t>
            </a:r>
            <a:br>
              <a:rPr lang="en-US" sz="1100" dirty="0">
                <a:latin typeface="Calibri" pitchFamily="34" charset="0"/>
                <a:cs typeface="Calibri" pitchFamily="34" charset="0"/>
              </a:rPr>
            </a:br>
            <a:endParaRPr lang="en-US" sz="1100" dirty="0">
              <a:latin typeface="Calibri" pitchFamily="34" charset="0"/>
              <a:cs typeface="Calibri" pitchFamily="34" charset="0"/>
            </a:endParaRPr>
          </a:p>
          <a:p>
            <a:r>
              <a:rPr lang="en-US" sz="1100" dirty="0">
                <a:latin typeface="Calibri" pitchFamily="34" charset="0"/>
                <a:cs typeface="Calibri" pitchFamily="34" charset="0"/>
              </a:rPr>
              <a:t>History of Computers</a:t>
            </a:r>
          </a:p>
          <a:p>
            <a:r>
              <a:rPr lang="en-US" sz="1100" dirty="0">
                <a:latin typeface="Calibri" pitchFamily="34" charset="0"/>
                <a:cs typeface="Calibri" pitchFamily="34" charset="0"/>
                <a:hlinkClick r:id="rId3"/>
              </a:rPr>
              <a:t>http://slideplayer.com/slide/6495021/</a:t>
            </a:r>
            <a:endParaRPr lang="en-US" sz="1100" dirty="0">
              <a:latin typeface="Calibri" pitchFamily="34" charset="0"/>
              <a:cs typeface="Calibri" pitchFamily="34" charset="0"/>
            </a:endParaRPr>
          </a:p>
          <a:p>
            <a:endParaRPr lang="en-US" sz="1100" dirty="0">
              <a:latin typeface="Calibri" pitchFamily="34" charset="0"/>
              <a:cs typeface="Calibri" pitchFamily="34" charset="0"/>
            </a:endParaRPr>
          </a:p>
          <a:p>
            <a:r>
              <a:rPr lang="en-US" sz="1100" dirty="0">
                <a:latin typeface="Calibri" pitchFamily="34" charset="0"/>
                <a:cs typeface="Calibri" pitchFamily="34" charset="0"/>
              </a:rPr>
              <a:t>What are Quantum Computers</a:t>
            </a:r>
          </a:p>
          <a:p>
            <a:r>
              <a:rPr lang="en-US" sz="1100" dirty="0">
                <a:latin typeface="Calibri" pitchFamily="34" charset="0"/>
                <a:cs typeface="Calibri" pitchFamily="34" charset="0"/>
                <a:hlinkClick r:id="rId4"/>
              </a:rPr>
              <a:t>https://disruptionhub.com/wp-content/uploads/2016/02/PUB_CQC_Cambridge_Quantum_Computing_Explained_lg.png</a:t>
            </a:r>
            <a:endParaRPr lang="en-US" sz="1100" dirty="0">
              <a:latin typeface="Calibri" pitchFamily="34" charset="0"/>
              <a:cs typeface="Calibri" pitchFamily="34" charset="0"/>
            </a:endParaRPr>
          </a:p>
          <a:p>
            <a:endParaRPr lang="en-US" sz="1100" dirty="0">
              <a:latin typeface="Calibri" pitchFamily="34" charset="0"/>
              <a:cs typeface="Calibri" pitchFamily="34" charset="0"/>
            </a:endParaRPr>
          </a:p>
          <a:p>
            <a:r>
              <a:rPr lang="en-US" sz="1100" dirty="0">
                <a:latin typeface="Calibri" pitchFamily="34" charset="0"/>
                <a:cs typeface="Calibri" pitchFamily="34" charset="0"/>
              </a:rPr>
              <a:t>History of Quantum Computing</a:t>
            </a:r>
          </a:p>
          <a:p>
            <a:r>
              <a:rPr lang="en-US" sz="1100" dirty="0">
                <a:latin typeface="Calibri" pitchFamily="34" charset="0"/>
                <a:cs typeface="Calibri" pitchFamily="34" charset="0"/>
                <a:hlinkClick r:id="rId5"/>
              </a:rPr>
              <a:t>https://people.maths.bris.ac.uk/~csxam/teaching/history.pdf</a:t>
            </a:r>
            <a:endParaRPr lang="en-US" sz="1100" dirty="0">
              <a:latin typeface="Calibri" pitchFamily="34" charset="0"/>
              <a:cs typeface="Calibri" pitchFamily="34" charset="0"/>
            </a:endParaRPr>
          </a:p>
          <a:p>
            <a:endParaRPr lang="en-US" sz="1100" dirty="0">
              <a:latin typeface="Calibri" pitchFamily="34" charset="0"/>
              <a:cs typeface="Calibri" pitchFamily="34" charset="0"/>
            </a:endParaRPr>
          </a:p>
          <a:p>
            <a:r>
              <a:rPr lang="en-US" sz="1100" dirty="0">
                <a:latin typeface="Calibri" pitchFamily="34" charset="0"/>
                <a:cs typeface="Calibri" pitchFamily="34" charset="0"/>
              </a:rPr>
              <a:t>Binary:</a:t>
            </a:r>
          </a:p>
          <a:p>
            <a:r>
              <a:rPr lang="en-US" sz="1100" dirty="0">
                <a:latin typeface="Calibri" pitchFamily="34" charset="0"/>
                <a:cs typeface="Calibri" pitchFamily="34" charset="0"/>
                <a:hlinkClick r:id="rId6"/>
              </a:rPr>
              <a:t>https://en.wikipedia.org/wiki/History_of_computer_science</a:t>
            </a:r>
            <a:endParaRPr lang="en-US" sz="1100" dirty="0">
              <a:latin typeface="Calibri" pitchFamily="34" charset="0"/>
              <a:cs typeface="Calibri" pitchFamily="34" charset="0"/>
            </a:endParaRPr>
          </a:p>
          <a:p>
            <a:r>
              <a:rPr lang="en-US" sz="1100" dirty="0">
                <a:latin typeface="Calibri" pitchFamily="34" charset="0"/>
                <a:cs typeface="Calibri" pitchFamily="34" charset="0"/>
                <a:hlinkClick r:id="rId7"/>
              </a:rPr>
              <a:t>https://www.livescience.com/20718-computer-history.html</a:t>
            </a:r>
            <a:endParaRPr lang="en-US" sz="1100" dirty="0">
              <a:latin typeface="Calibri" pitchFamily="34" charset="0"/>
              <a:cs typeface="Calibri" pitchFamily="34" charset="0"/>
            </a:endParaRPr>
          </a:p>
          <a:p>
            <a:endParaRPr lang="en-US" sz="1100" dirty="0">
              <a:latin typeface="Calibri" pitchFamily="34" charset="0"/>
              <a:cs typeface="Calibri" pitchFamily="34" charset="0"/>
            </a:endParaRPr>
          </a:p>
          <a:p>
            <a:r>
              <a:rPr lang="en-US" sz="1100" dirty="0">
                <a:latin typeface="Calibri" pitchFamily="34" charset="0"/>
                <a:cs typeface="Calibri" pitchFamily="34" charset="0"/>
              </a:rPr>
              <a:t>Quantum:</a:t>
            </a:r>
          </a:p>
          <a:p>
            <a:r>
              <a:rPr lang="en-US" sz="1100" dirty="0">
                <a:latin typeface="Calibri" pitchFamily="34" charset="0"/>
                <a:cs typeface="Calibri" pitchFamily="34" charset="0"/>
                <a:hlinkClick r:id="rId8"/>
              </a:rPr>
              <a:t>https://en.wikipedia.org/wiki/Timeline_of_quantum_computing</a:t>
            </a:r>
            <a:endParaRPr lang="en-US" sz="1100" dirty="0">
              <a:latin typeface="Calibri" pitchFamily="34" charset="0"/>
              <a:cs typeface="Calibri" pitchFamily="34" charset="0"/>
            </a:endParaRPr>
          </a:p>
          <a:p>
            <a:endParaRPr lang="en-US" sz="1100" dirty="0">
              <a:latin typeface="Calibri" pitchFamily="34" charset="0"/>
              <a:cs typeface="Calibri" pitchFamily="34" charset="0"/>
            </a:endParaRPr>
          </a:p>
          <a:p>
            <a:r>
              <a:rPr lang="en-US" sz="1100" dirty="0">
                <a:latin typeface="Calibri" pitchFamily="34" charset="0"/>
                <a:cs typeface="Calibri" pitchFamily="34" charset="0"/>
              </a:rPr>
              <a:t>QC for Dummies:</a:t>
            </a:r>
          </a:p>
          <a:p>
            <a:r>
              <a:rPr lang="en-US" sz="1100" dirty="0">
                <a:latin typeface="Calibri" pitchFamily="34" charset="0"/>
                <a:cs typeface="Calibri" pitchFamily="34" charset="0"/>
                <a:hlinkClick r:id="rId9"/>
              </a:rPr>
              <a:t>http://www.ftf.lth.se/fileadmin/ftf/Course_pages/FAFA55/2015/foerelaesning/15_Ga__stlektion_Kvantinformation.pdf</a:t>
            </a:r>
            <a:endParaRPr lang="en-US" sz="1100" dirty="0">
              <a:latin typeface="Calibri" pitchFamily="34" charset="0"/>
              <a:cs typeface="Calibri" pitchFamily="34" charset="0"/>
            </a:endParaRPr>
          </a:p>
          <a:p>
            <a:endParaRPr lang="en-US" sz="1100" dirty="0">
              <a:latin typeface="Calibri" pitchFamily="34" charset="0"/>
              <a:cs typeface="Calibri" pitchFamily="34" charset="0"/>
            </a:endParaRPr>
          </a:p>
          <a:p>
            <a:r>
              <a:rPr lang="en-US" sz="1100" dirty="0">
                <a:latin typeface="Calibri" pitchFamily="34" charset="0"/>
                <a:cs typeface="Calibri" pitchFamily="34" charset="0"/>
              </a:rPr>
              <a:t>QC for beginners:</a:t>
            </a:r>
          </a:p>
          <a:p>
            <a:r>
              <a:rPr lang="en-US" sz="1100" dirty="0">
                <a:latin typeface="Calibri" pitchFamily="34" charset="0"/>
                <a:cs typeface="Calibri" pitchFamily="34" charset="0"/>
                <a:hlinkClick r:id="rId10"/>
              </a:rPr>
              <a:t>https://physicsandcake.files.wordpress.com/2010/02/qc_for_beginners.pdf</a:t>
            </a:r>
            <a:br>
              <a:rPr lang="en-US" sz="1100" dirty="0">
                <a:latin typeface="Calibri" pitchFamily="34" charset="0"/>
                <a:cs typeface="Calibri" pitchFamily="34" charset="0"/>
              </a:rPr>
            </a:br>
            <a:endParaRPr lang="en-US" sz="1100" dirty="0">
              <a:latin typeface="Calibri" pitchFamily="34" charset="0"/>
              <a:cs typeface="Calibri" pitchFamily="34" charset="0"/>
            </a:endParaRPr>
          </a:p>
          <a:p>
            <a:r>
              <a:rPr lang="en-US" sz="1100" dirty="0">
                <a:latin typeface="Calibri" pitchFamily="34" charset="0"/>
                <a:cs typeface="Calibri" pitchFamily="34" charset="0"/>
              </a:rPr>
              <a:t>New Material found for Quantum Computing -   copper </a:t>
            </a:r>
            <a:r>
              <a:rPr lang="en-US" sz="1100" dirty="0" err="1">
                <a:latin typeface="Calibri" pitchFamily="34" charset="0"/>
                <a:cs typeface="Calibri" pitchFamily="34" charset="0"/>
              </a:rPr>
              <a:t>phthalocyanine</a:t>
            </a:r>
            <a:r>
              <a:rPr lang="en-US" sz="1100" dirty="0">
                <a:latin typeface="Calibri" pitchFamily="34" charset="0"/>
                <a:cs typeface="Calibri" pitchFamily="34" charset="0"/>
              </a:rPr>
              <a:t> (</a:t>
            </a:r>
            <a:r>
              <a:rPr lang="en-US" sz="1100" dirty="0" err="1">
                <a:latin typeface="Calibri" pitchFamily="34" charset="0"/>
                <a:cs typeface="Calibri" pitchFamily="34" charset="0"/>
              </a:rPr>
              <a:t>CuPc</a:t>
            </a:r>
            <a:r>
              <a:rPr lang="en-US" sz="1100" dirty="0">
                <a:latin typeface="Calibri" pitchFamily="34" charset="0"/>
                <a:cs typeface="Calibri" pitchFamily="34" charset="0"/>
              </a:rPr>
              <a:t>)</a:t>
            </a:r>
          </a:p>
          <a:p>
            <a:r>
              <a:rPr lang="en-US" sz="1100" dirty="0">
                <a:latin typeface="Calibri" pitchFamily="34" charset="0"/>
                <a:cs typeface="Calibri" pitchFamily="34" charset="0"/>
                <a:hlinkClick r:id="rId11"/>
              </a:rPr>
              <a:t>https://www.london-nano.com/research-and-facilities/highlight/new-material-for-quantum-computing-discovered-out-of-the-blue</a:t>
            </a:r>
            <a:endParaRPr lang="en-US" sz="1100" dirty="0">
              <a:latin typeface="Calibri" pitchFamily="34" charset="0"/>
              <a:cs typeface="Calibri" pitchFamily="34" charset="0"/>
            </a:endParaRPr>
          </a:p>
          <a:p>
            <a:r>
              <a:rPr lang="en-US" sz="1100" dirty="0">
                <a:latin typeface="Calibri" pitchFamily="34" charset="0"/>
                <a:cs typeface="Calibri" pitchFamily="34" charset="0"/>
                <a:hlinkClick r:id="rId12"/>
              </a:rPr>
              <a:t>https://news.stanford.edu/2017/05/09/new-materials-bring-quantum-computing-closer-reality/</a:t>
            </a:r>
            <a:endParaRPr lang="en-US" sz="1100" dirty="0">
              <a:latin typeface="Calibri" pitchFamily="34" charset="0"/>
              <a:cs typeface="Calibri" pitchFamily="34" charset="0"/>
            </a:endParaRPr>
          </a:p>
          <a:p>
            <a:endParaRPr lang="en-US" sz="1100" dirty="0">
              <a:latin typeface="Calibri" pitchFamily="34" charset="0"/>
              <a:cs typeface="Calibri" pitchFamily="34" charset="0"/>
            </a:endParaRPr>
          </a:p>
        </p:txBody>
      </p:sp>
    </p:spTree>
    <p:extLst>
      <p:ext uri="{BB962C8B-B14F-4D97-AF65-F5344CB8AC3E}">
        <p14:creationId xmlns:p14="http://schemas.microsoft.com/office/powerpoint/2010/main" val="139463636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457198" y="148859"/>
            <a:ext cx="5422607" cy="914400"/>
          </a:xfrm>
          <a:prstGeom prst="rect">
            <a:avLst/>
          </a:prstGeom>
        </p:spPr>
        <p:txBody>
          <a:bodyPr vert="horz" lIns="91440" tIns="45720" rIns="91440" bIns="45720" rtlCol="0" anchor="t" anchorCtr="0">
            <a:noAutofit/>
          </a:bodyPr>
          <a:lstStyle/>
          <a:p>
            <a:pPr lvl="0">
              <a:lnSpc>
                <a:spcPct val="90000"/>
              </a:lnSpc>
              <a:spcBef>
                <a:spcPct val="0"/>
              </a:spcBef>
            </a:pPr>
            <a:r>
              <a:rPr lang="en-US" sz="2000" dirty="0">
                <a:latin typeface="Arial" pitchFamily="34" charset="0"/>
                <a:cs typeface="Arial" pitchFamily="34" charset="0"/>
              </a:rPr>
              <a:t>Quantum Computing Theory / Concepts</a:t>
            </a:r>
            <a:endParaRPr lang="en-US" sz="800" dirty="0">
              <a:latin typeface="Arial" pitchFamily="34" charset="0"/>
              <a:ea typeface="+mj-ea"/>
              <a:cs typeface="Arial" pitchFamily="34" charset="0"/>
            </a:endParaRPr>
          </a:p>
        </p:txBody>
      </p:sp>
      <p:sp>
        <p:nvSpPr>
          <p:cNvPr id="8" name="Title 2"/>
          <p:cNvSpPr txBox="1">
            <a:spLocks/>
          </p:cNvSpPr>
          <p:nvPr/>
        </p:nvSpPr>
        <p:spPr>
          <a:xfrm>
            <a:off x="5444067" y="-53165"/>
            <a:ext cx="3540444" cy="744282"/>
          </a:xfrm>
          <a:prstGeom prst="rect">
            <a:avLst/>
          </a:prstGeom>
        </p:spPr>
        <p:txBody>
          <a:bodyPr vert="horz" lIns="91440" tIns="45720" rIns="91440" bIns="45720" rtlCol="0" anchor="t" anchorCtr="0">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Calibri" pitchFamily="34" charset="0"/>
                <a:ea typeface="+mj-ea"/>
                <a:cs typeface="Calibri" pitchFamily="34" charset="0"/>
              </a:rPr>
              <a:t>Fundamental Concepts </a:t>
            </a:r>
            <a:r>
              <a:rPr kumimoji="0" lang="en-US" sz="1600" b="1" i="0" u="none" strike="noStrike" kern="1200" cap="none" spc="0" normalizeH="0" noProof="0" dirty="0">
                <a:ln>
                  <a:noFill/>
                </a:ln>
                <a:solidFill>
                  <a:schemeClr val="tx1"/>
                </a:solidFill>
                <a:effectLst/>
                <a:uLnTx/>
                <a:uFillTx/>
                <a:latin typeface="Calibri" pitchFamily="34" charset="0"/>
                <a:ea typeface="+mj-ea"/>
                <a:cs typeface="Calibri" pitchFamily="34" charset="0"/>
              </a:rPr>
              <a:t>in QC Theory</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800" b="1" i="0" u="none" strike="noStrike" kern="1200" cap="none" spc="0" normalizeH="0" noProof="0" dirty="0">
              <a:ln>
                <a:noFill/>
              </a:ln>
              <a:solidFill>
                <a:srgbClr val="3B0083"/>
              </a:solidFill>
              <a:effectLst/>
              <a:uLnTx/>
              <a:uFillTx/>
              <a:latin typeface="Calibri" pitchFamily="34" charset="0"/>
              <a:ea typeface="+mj-ea"/>
              <a:cs typeface="Calibri" pitchFamily="34" charset="0"/>
            </a:endParaRPr>
          </a:p>
          <a:p>
            <a:pPr marL="228600" indent="-228600">
              <a:lnSpc>
                <a:spcPct val="90000"/>
              </a:lnSpc>
              <a:spcBef>
                <a:spcPct val="0"/>
              </a:spcBef>
            </a:pPr>
            <a:r>
              <a:rPr kumimoji="0" lang="en-US" sz="1400" b="0" i="0" u="none" strike="noStrike" kern="1200" cap="none" spc="0" normalizeH="0" baseline="0" noProof="0" dirty="0">
                <a:ln>
                  <a:noFill/>
                </a:ln>
                <a:solidFill>
                  <a:srgbClr val="3B0083"/>
                </a:solidFill>
                <a:effectLst/>
                <a:uLnTx/>
                <a:uFillTx/>
                <a:latin typeface="Calibri" pitchFamily="34" charset="0"/>
                <a:ea typeface="+mj-ea"/>
                <a:cs typeface="Calibri" pitchFamily="34" charset="0"/>
              </a:rPr>
              <a:t> </a:t>
            </a:r>
            <a:r>
              <a:rPr lang="en-US" sz="1400" dirty="0">
                <a:solidFill>
                  <a:srgbClr val="3B0083"/>
                </a:solidFill>
              </a:rPr>
              <a:t>(Classical: </a:t>
            </a:r>
            <a:r>
              <a:rPr lang="en-US" sz="1400" b="1" dirty="0">
                <a:solidFill>
                  <a:srgbClr val="3B0083"/>
                </a:solidFill>
              </a:rPr>
              <a:t>Bits</a:t>
            </a:r>
            <a:r>
              <a:rPr lang="en-US" sz="1400" dirty="0">
                <a:solidFill>
                  <a:srgbClr val="3B0083"/>
                </a:solidFill>
              </a:rPr>
              <a:t>) </a:t>
            </a:r>
            <a:r>
              <a:rPr lang="en-US" sz="1400" dirty="0" err="1">
                <a:solidFill>
                  <a:srgbClr val="3B0083"/>
                </a:solidFill>
              </a:rPr>
              <a:t>vs</a:t>
            </a:r>
            <a:r>
              <a:rPr lang="en-US" sz="1400" dirty="0">
                <a:solidFill>
                  <a:srgbClr val="3B0083"/>
                </a:solidFill>
              </a:rPr>
              <a:t> (Quantum : </a:t>
            </a:r>
            <a:r>
              <a:rPr lang="en-US" sz="1400" b="1" dirty="0" err="1">
                <a:solidFill>
                  <a:srgbClr val="3B0083"/>
                </a:solidFill>
              </a:rPr>
              <a:t>QuBits</a:t>
            </a:r>
            <a:r>
              <a:rPr lang="en-US" sz="1400" dirty="0">
                <a:solidFill>
                  <a:srgbClr val="3B0083"/>
                </a:solidFill>
              </a:rPr>
              <a:t>)</a:t>
            </a:r>
            <a:endParaRPr kumimoji="0" lang="en-US" sz="1400" b="1" i="0" u="none" strike="noStrike" kern="1200" cap="none" spc="0" normalizeH="0" baseline="0" noProof="0" dirty="0">
              <a:ln>
                <a:noFill/>
              </a:ln>
              <a:solidFill>
                <a:srgbClr val="3B0083"/>
              </a:solidFill>
              <a:effectLst/>
              <a:uLnTx/>
              <a:uFillTx/>
              <a:latin typeface="Calibri" pitchFamily="34" charset="0"/>
              <a:ea typeface="+mj-ea"/>
              <a:cs typeface="Calibri" pitchFamily="34" charset="0"/>
            </a:endParaRPr>
          </a:p>
        </p:txBody>
      </p:sp>
      <p:pic>
        <p:nvPicPr>
          <p:cNvPr id="46083" name="Picture 3"/>
          <p:cNvPicPr>
            <a:picLocks noChangeAspect="1" noChangeArrowheads="1"/>
          </p:cNvPicPr>
          <p:nvPr/>
        </p:nvPicPr>
        <p:blipFill>
          <a:blip r:embed="rId2"/>
          <a:srcRect/>
          <a:stretch>
            <a:fillRect/>
          </a:stretch>
        </p:blipFill>
        <p:spPr bwMode="auto">
          <a:xfrm>
            <a:off x="302289" y="1402607"/>
            <a:ext cx="1336875" cy="1914751"/>
          </a:xfrm>
          <a:prstGeom prst="rect">
            <a:avLst/>
          </a:prstGeom>
          <a:noFill/>
          <a:ln w="9525">
            <a:noFill/>
            <a:miter lim="800000"/>
            <a:headEnd/>
            <a:tailEnd/>
          </a:ln>
        </p:spPr>
      </p:pic>
      <p:sp>
        <p:nvSpPr>
          <p:cNvPr id="10" name="Rectangle 9"/>
          <p:cNvSpPr/>
          <p:nvPr/>
        </p:nvSpPr>
        <p:spPr>
          <a:xfrm>
            <a:off x="486852" y="1107187"/>
            <a:ext cx="951351" cy="307777"/>
          </a:xfrm>
          <a:prstGeom prst="rect">
            <a:avLst/>
          </a:prstGeom>
        </p:spPr>
        <p:txBody>
          <a:bodyPr wrap="none">
            <a:spAutoFit/>
          </a:bodyPr>
          <a:lstStyle/>
          <a:p>
            <a:r>
              <a:rPr lang="en-US" sz="1400" b="1" dirty="0">
                <a:latin typeface="Calibri" pitchFamily="34" charset="0"/>
                <a:cs typeface="Calibri" pitchFamily="34" charset="0"/>
              </a:rPr>
              <a:t>Refresher:</a:t>
            </a:r>
          </a:p>
        </p:txBody>
      </p:sp>
      <p:pic>
        <p:nvPicPr>
          <p:cNvPr id="46084" name="Picture 4"/>
          <p:cNvPicPr>
            <a:picLocks noChangeAspect="1" noChangeArrowheads="1"/>
          </p:cNvPicPr>
          <p:nvPr/>
        </p:nvPicPr>
        <p:blipFill>
          <a:blip r:embed="rId3"/>
          <a:srcRect/>
          <a:stretch>
            <a:fillRect/>
          </a:stretch>
        </p:blipFill>
        <p:spPr bwMode="auto">
          <a:xfrm>
            <a:off x="1815780" y="1254641"/>
            <a:ext cx="3883271" cy="2136333"/>
          </a:xfrm>
          <a:prstGeom prst="rect">
            <a:avLst/>
          </a:prstGeom>
          <a:noFill/>
          <a:ln w="9525">
            <a:noFill/>
            <a:miter lim="800000"/>
            <a:headEnd/>
            <a:tailEnd/>
          </a:ln>
        </p:spPr>
      </p:pic>
      <p:sp>
        <p:nvSpPr>
          <p:cNvPr id="17" name="Rectangle 16"/>
          <p:cNvSpPr/>
          <p:nvPr/>
        </p:nvSpPr>
        <p:spPr>
          <a:xfrm>
            <a:off x="3263963" y="738595"/>
            <a:ext cx="2087623" cy="338554"/>
          </a:xfrm>
          <a:prstGeom prst="rect">
            <a:avLst/>
          </a:prstGeom>
        </p:spPr>
        <p:txBody>
          <a:bodyPr wrap="none">
            <a:spAutoFit/>
          </a:bodyPr>
          <a:lstStyle/>
          <a:p>
            <a:r>
              <a:rPr lang="en-US" sz="1600" b="1" dirty="0">
                <a:latin typeface="Calibri" pitchFamily="34" charset="0"/>
                <a:cs typeface="Calibri" pitchFamily="34" charset="0"/>
              </a:rPr>
              <a:t>Block Sphere Notation</a:t>
            </a:r>
          </a:p>
        </p:txBody>
      </p:sp>
      <p:sp>
        <p:nvSpPr>
          <p:cNvPr id="18" name="Rectangle 17"/>
          <p:cNvSpPr/>
          <p:nvPr/>
        </p:nvSpPr>
        <p:spPr>
          <a:xfrm>
            <a:off x="1658444" y="759859"/>
            <a:ext cx="1534587" cy="338554"/>
          </a:xfrm>
          <a:prstGeom prst="rect">
            <a:avLst/>
          </a:prstGeom>
        </p:spPr>
        <p:txBody>
          <a:bodyPr wrap="none">
            <a:spAutoFit/>
          </a:bodyPr>
          <a:lstStyle/>
          <a:p>
            <a:r>
              <a:rPr lang="en-US" sz="1600" b="1" dirty="0">
                <a:latin typeface="Calibri" pitchFamily="34" charset="0"/>
                <a:cs typeface="Calibri" pitchFamily="34" charset="0"/>
              </a:rPr>
              <a:t>Binary Notation</a:t>
            </a:r>
          </a:p>
        </p:txBody>
      </p:sp>
      <p:pic>
        <p:nvPicPr>
          <p:cNvPr id="1026" name="Picture 2"/>
          <p:cNvPicPr>
            <a:picLocks noChangeAspect="1" noChangeArrowheads="1"/>
          </p:cNvPicPr>
          <p:nvPr/>
        </p:nvPicPr>
        <p:blipFill>
          <a:blip r:embed="rId4"/>
          <a:srcRect/>
          <a:stretch>
            <a:fillRect/>
          </a:stretch>
        </p:blipFill>
        <p:spPr bwMode="auto">
          <a:xfrm>
            <a:off x="5980644" y="1778000"/>
            <a:ext cx="2787650" cy="4237565"/>
          </a:xfrm>
          <a:prstGeom prst="rect">
            <a:avLst/>
          </a:prstGeom>
          <a:noFill/>
          <a:ln w="9525">
            <a:noFill/>
            <a:miter lim="800000"/>
            <a:headEnd/>
            <a:tailEnd/>
          </a:ln>
          <a:effectLst/>
        </p:spPr>
      </p:pic>
      <p:sp>
        <p:nvSpPr>
          <p:cNvPr id="20" name="Title 2"/>
          <p:cNvSpPr txBox="1">
            <a:spLocks/>
          </p:cNvSpPr>
          <p:nvPr/>
        </p:nvSpPr>
        <p:spPr>
          <a:xfrm>
            <a:off x="1710267" y="3892302"/>
            <a:ext cx="4140200" cy="1966632"/>
          </a:xfrm>
          <a:prstGeom prst="rect">
            <a:avLst/>
          </a:prstGeom>
        </p:spPr>
        <p:txBody>
          <a:bodyPr vert="horz" lIns="91440" tIns="45720" rIns="91440" bIns="45720" rtlCol="0" anchor="t" anchorCtr="0">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Calibri" pitchFamily="34" charset="0"/>
                <a:ea typeface="+mj-ea"/>
                <a:cs typeface="Calibri" pitchFamily="34" charset="0"/>
              </a:rPr>
              <a:t>Quantum Computing is powerful…</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800" b="1" i="0" u="none" strike="noStrike" kern="1200" cap="none" spc="0" normalizeH="0" noProof="0" dirty="0">
              <a:ln>
                <a:noFill/>
              </a:ln>
              <a:solidFill>
                <a:srgbClr val="3B0083"/>
              </a:solidFill>
              <a:effectLst/>
              <a:uLnTx/>
              <a:uFillTx/>
              <a:latin typeface="Calibri" pitchFamily="34" charset="0"/>
              <a:ea typeface="+mj-ea"/>
              <a:cs typeface="Calibri" pitchFamily="34" charset="0"/>
            </a:endParaRPr>
          </a:p>
          <a:p>
            <a:pPr marL="228600" indent="-228600">
              <a:lnSpc>
                <a:spcPct val="90000"/>
              </a:lnSpc>
              <a:spcBef>
                <a:spcPct val="0"/>
              </a:spcBef>
            </a:pPr>
            <a:r>
              <a:rPr kumimoji="0" lang="en-US" sz="2000" b="0" i="0" u="none" strike="noStrike" kern="1200" cap="none" spc="0" normalizeH="0" baseline="0" noProof="0" dirty="0">
                <a:ln>
                  <a:noFill/>
                </a:ln>
                <a:solidFill>
                  <a:srgbClr val="3B0083"/>
                </a:solidFill>
                <a:effectLst/>
                <a:uLnTx/>
                <a:uFillTx/>
                <a:latin typeface="Calibri" pitchFamily="34" charset="0"/>
                <a:ea typeface="+mj-ea"/>
                <a:cs typeface="Calibri" pitchFamily="34" charset="0"/>
              </a:rPr>
              <a:t> 	</a:t>
            </a:r>
            <a:r>
              <a:rPr kumimoji="0" lang="en-US" sz="2000" b="0" i="0" u="none" strike="noStrike" kern="1200" cap="none" spc="0" normalizeH="0" baseline="0" noProof="0" dirty="0">
                <a:ln>
                  <a:noFill/>
                </a:ln>
                <a:solidFill>
                  <a:srgbClr val="3B0083"/>
                </a:solidFill>
                <a:effectLst/>
                <a:uLnTx/>
                <a:uFillTx/>
                <a:ea typeface="+mj-ea"/>
                <a:cs typeface="Calibri" pitchFamily="34" charset="0"/>
              </a:rPr>
              <a:t>… not</a:t>
            </a:r>
            <a:r>
              <a:rPr kumimoji="0" lang="en-US" sz="2000" b="0" i="0" u="none" strike="noStrike" kern="1200" cap="none" spc="0" normalizeH="0" noProof="0" dirty="0">
                <a:ln>
                  <a:noFill/>
                </a:ln>
                <a:solidFill>
                  <a:srgbClr val="3B0083"/>
                </a:solidFill>
                <a:effectLst/>
                <a:uLnTx/>
                <a:uFillTx/>
                <a:ea typeface="+mj-ea"/>
                <a:cs typeface="Calibri" pitchFamily="34" charset="0"/>
              </a:rPr>
              <a:t> because it does </a:t>
            </a:r>
            <a:r>
              <a:rPr lang="en-US" sz="2000" dirty="0">
                <a:solidFill>
                  <a:srgbClr val="3B0083"/>
                </a:solidFill>
              </a:rPr>
              <a:t>“classical” “things” better or faster, it’s powerful because it does “things” </a:t>
            </a:r>
            <a:r>
              <a:rPr lang="en-US" sz="2000" dirty="0">
                <a:solidFill>
                  <a:srgbClr val="FF0000"/>
                </a:solidFill>
              </a:rPr>
              <a:t>differently</a:t>
            </a:r>
            <a:r>
              <a:rPr lang="en-US" sz="2000" dirty="0">
                <a:solidFill>
                  <a:srgbClr val="3B0083"/>
                </a:solidFill>
              </a:rPr>
              <a:t>.</a:t>
            </a:r>
            <a:endParaRPr kumimoji="0" lang="en-US" sz="2000" b="1" i="0" u="none" strike="noStrike" kern="1200" cap="none" spc="0" normalizeH="0" baseline="0" noProof="0" dirty="0">
              <a:ln>
                <a:noFill/>
              </a:ln>
              <a:solidFill>
                <a:srgbClr val="3B0083"/>
              </a:solidFill>
              <a:effectLst/>
              <a:uLnTx/>
              <a:uFillTx/>
              <a:latin typeface="Calibri" pitchFamily="34" charset="0"/>
              <a:ea typeface="+mj-ea"/>
              <a:cs typeface="Calibri" pitchFamily="34" charset="0"/>
            </a:endParaRPr>
          </a:p>
        </p:txBody>
      </p:sp>
      <p:sp>
        <p:nvSpPr>
          <p:cNvPr id="23" name="Title 2"/>
          <p:cNvSpPr txBox="1">
            <a:spLocks/>
          </p:cNvSpPr>
          <p:nvPr/>
        </p:nvSpPr>
        <p:spPr>
          <a:xfrm>
            <a:off x="6671734" y="1182968"/>
            <a:ext cx="1727199" cy="366431"/>
          </a:xfrm>
          <a:prstGeom prst="rect">
            <a:avLst/>
          </a:prstGeom>
        </p:spPr>
        <p:txBody>
          <a:bodyPr vert="horz" lIns="91440" tIns="45720" rIns="91440" bIns="45720" rtlCol="0" anchor="t" anchorCtr="0">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Calibri" pitchFamily="34" charset="0"/>
                <a:ea typeface="+mj-ea"/>
                <a:cs typeface="Calibri" pitchFamily="34" charset="0"/>
              </a:rPr>
              <a:t>Useful Metaphor</a:t>
            </a:r>
            <a:endParaRPr kumimoji="0" lang="en-US" sz="1600" b="1" i="0" u="none" strike="noStrike" kern="1200" cap="none" spc="0" normalizeH="0" noProof="0" dirty="0">
              <a:ln>
                <a:noFill/>
              </a:ln>
              <a:solidFill>
                <a:schemeClr val="tx1"/>
              </a:solidFill>
              <a:effectLst/>
              <a:uLnTx/>
              <a:uFillTx/>
              <a:latin typeface="Calibri" pitchFamily="34" charset="0"/>
              <a:ea typeface="+mj-ea"/>
              <a:cs typeface="Calibri"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800" b="1" i="0" u="none" strike="noStrike" kern="1200" cap="none" spc="0" normalizeH="0" noProof="0" dirty="0">
              <a:ln>
                <a:noFill/>
              </a:ln>
              <a:solidFill>
                <a:srgbClr val="3B0083"/>
              </a:solidFill>
              <a:effectLst/>
              <a:uLnTx/>
              <a:uFillTx/>
              <a:latin typeface="Calibri" pitchFamily="34" charset="0"/>
              <a:ea typeface="+mj-ea"/>
              <a:cs typeface="Calibri" pitchFamily="34" charset="0"/>
            </a:endParaRPr>
          </a:p>
        </p:txBody>
      </p:sp>
    </p:spTree>
    <p:extLst>
      <p:ext uri="{BB962C8B-B14F-4D97-AF65-F5344CB8AC3E}">
        <p14:creationId xmlns:p14="http://schemas.microsoft.com/office/powerpoint/2010/main" val="139463636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478465" y="499733"/>
            <a:ext cx="4391248" cy="457197"/>
          </a:xfrm>
          <a:prstGeom prst="rect">
            <a:avLst/>
          </a:prstGeom>
        </p:spPr>
        <p:txBody>
          <a:bodyPr vert="horz" lIns="91440" tIns="45720" rIns="91440" bIns="45720" rtlCol="0" anchor="t" anchorCtr="0">
            <a:noAutofit/>
          </a:bodyPr>
          <a:lstStyle/>
          <a:p>
            <a:pPr lvl="0">
              <a:lnSpc>
                <a:spcPct val="90000"/>
              </a:lnSpc>
              <a:spcBef>
                <a:spcPct val="0"/>
              </a:spcBef>
            </a:pPr>
            <a:r>
              <a:rPr lang="en-US" sz="2000" dirty="0">
                <a:latin typeface="Arial" pitchFamily="34" charset="0"/>
                <a:cs typeface="Arial" pitchFamily="34" charset="0"/>
              </a:rPr>
              <a:t>Quantum Computing References</a:t>
            </a:r>
            <a:endParaRPr lang="en-US" sz="800" dirty="0">
              <a:latin typeface="Arial" pitchFamily="34" charset="0"/>
              <a:ea typeface="+mj-ea"/>
              <a:cs typeface="Arial" pitchFamily="34" charset="0"/>
            </a:endParaRPr>
          </a:p>
        </p:txBody>
      </p:sp>
      <p:sp>
        <p:nvSpPr>
          <p:cNvPr id="7" name="Rectangle 6"/>
          <p:cNvSpPr/>
          <p:nvPr/>
        </p:nvSpPr>
        <p:spPr>
          <a:xfrm>
            <a:off x="542275" y="1095449"/>
            <a:ext cx="8165805" cy="4662815"/>
          </a:xfrm>
          <a:prstGeom prst="rect">
            <a:avLst/>
          </a:prstGeom>
        </p:spPr>
        <p:txBody>
          <a:bodyPr wrap="square">
            <a:spAutoFit/>
          </a:bodyPr>
          <a:lstStyle/>
          <a:p>
            <a:r>
              <a:rPr lang="en-US" sz="1100" dirty="0">
                <a:latin typeface="Calibri" pitchFamily="34" charset="0"/>
                <a:cs typeface="Calibri" pitchFamily="34" charset="0"/>
              </a:rPr>
              <a:t>Need, promise and Reality of QC:</a:t>
            </a:r>
          </a:p>
          <a:p>
            <a:r>
              <a:rPr lang="en-US" sz="1100" dirty="0">
                <a:latin typeface="Calibri" pitchFamily="34" charset="0"/>
                <a:cs typeface="Calibri" pitchFamily="34" charset="0"/>
                <a:hlinkClick r:id="rId2"/>
              </a:rPr>
              <a:t>https://towardsdatascience.com/the-need-promise-and-reality-of-quantum-computing-4264ce15c6c0</a:t>
            </a:r>
            <a:br>
              <a:rPr lang="en-US" sz="1100" dirty="0">
                <a:latin typeface="Calibri" pitchFamily="34" charset="0"/>
                <a:cs typeface="Calibri" pitchFamily="34" charset="0"/>
              </a:rPr>
            </a:br>
            <a:endParaRPr lang="en-US" sz="1100" dirty="0">
              <a:latin typeface="Calibri" pitchFamily="34" charset="0"/>
              <a:cs typeface="Calibri" pitchFamily="34" charset="0"/>
            </a:endParaRPr>
          </a:p>
          <a:p>
            <a:r>
              <a:rPr lang="en-US" sz="1100" dirty="0">
                <a:latin typeface="Calibri" pitchFamily="34" charset="0"/>
                <a:cs typeface="Calibri" pitchFamily="34" charset="0"/>
              </a:rPr>
              <a:t>QC Explained: (Online Book) =&gt; Excellent book for explaining nuances of Quantum Mechanics</a:t>
            </a:r>
          </a:p>
          <a:p>
            <a:r>
              <a:rPr lang="en-US" sz="1100" dirty="0">
                <a:latin typeface="Calibri" pitchFamily="34" charset="0"/>
                <a:cs typeface="Calibri" pitchFamily="34" charset="0"/>
                <a:hlinkClick r:id="rId3"/>
              </a:rPr>
              <a:t>https://www.clerro.com/guide/580/quantum-computing-explained</a:t>
            </a:r>
            <a:br>
              <a:rPr lang="en-US" sz="1100" dirty="0">
                <a:latin typeface="Calibri" pitchFamily="34" charset="0"/>
                <a:cs typeface="Calibri" pitchFamily="34" charset="0"/>
              </a:rPr>
            </a:br>
            <a:endParaRPr lang="en-US" sz="1100" dirty="0">
              <a:latin typeface="Calibri" pitchFamily="34" charset="0"/>
              <a:cs typeface="Calibri" pitchFamily="34" charset="0"/>
            </a:endParaRPr>
          </a:p>
          <a:p>
            <a:r>
              <a:rPr lang="en-US" sz="1100" dirty="0">
                <a:latin typeface="Calibri" pitchFamily="34" charset="0"/>
                <a:cs typeface="Calibri" pitchFamily="34" charset="0"/>
              </a:rPr>
              <a:t>QC Architecture:</a:t>
            </a:r>
          </a:p>
          <a:p>
            <a:r>
              <a:rPr lang="en-US" sz="1100" dirty="0">
                <a:latin typeface="Calibri" pitchFamily="34" charset="0"/>
                <a:cs typeface="Calibri" pitchFamily="34" charset="0"/>
                <a:hlinkClick r:id="rId4"/>
              </a:rPr>
              <a:t>https://www.nii.ac.jp/qis/first-quantum/symposium/2011/pdf/van02_summerSchool2011.pdf</a:t>
            </a:r>
            <a:endParaRPr lang="en-US" sz="1100" dirty="0">
              <a:latin typeface="Calibri" pitchFamily="34" charset="0"/>
              <a:cs typeface="Calibri" pitchFamily="34" charset="0"/>
            </a:endParaRPr>
          </a:p>
          <a:p>
            <a:r>
              <a:rPr lang="en-US" sz="1100" dirty="0">
                <a:latin typeface="Calibri" pitchFamily="34" charset="0"/>
                <a:cs typeface="Calibri" pitchFamily="34" charset="0"/>
                <a:hlinkClick r:id="rId5"/>
              </a:rPr>
              <a:t>https://homes.cs.washington.edu/~oskin/Oskin-A-Practical-Architecture-for-Reliable-Quantum-Computers.pdf</a:t>
            </a:r>
            <a:endParaRPr lang="en-US" sz="1100" dirty="0">
              <a:latin typeface="Calibri" pitchFamily="34" charset="0"/>
              <a:cs typeface="Calibri" pitchFamily="34" charset="0"/>
            </a:endParaRPr>
          </a:p>
          <a:p>
            <a:r>
              <a:rPr lang="en-US" sz="1100" dirty="0">
                <a:latin typeface="Calibri" pitchFamily="34" charset="0"/>
                <a:cs typeface="Calibri" pitchFamily="34" charset="0"/>
                <a:hlinkClick r:id="rId6"/>
              </a:rPr>
              <a:t>https://www.microsoft.com/en-us/research/wp-content/uploads/2016/02/10Svore-Cross-Aho-Chuang-Markov.pdf</a:t>
            </a:r>
            <a:endParaRPr lang="en-US" sz="1100" dirty="0">
              <a:latin typeface="Calibri" pitchFamily="34" charset="0"/>
              <a:cs typeface="Calibri" pitchFamily="34" charset="0"/>
            </a:endParaRPr>
          </a:p>
          <a:p>
            <a:endParaRPr lang="en-US" sz="1100" dirty="0">
              <a:latin typeface="Calibri" pitchFamily="34" charset="0"/>
              <a:cs typeface="Calibri" pitchFamily="34" charset="0"/>
            </a:endParaRPr>
          </a:p>
          <a:p>
            <a:r>
              <a:rPr lang="en-US" sz="1100" dirty="0">
                <a:latin typeface="Calibri" pitchFamily="34" charset="0"/>
                <a:cs typeface="Calibri" pitchFamily="34" charset="0"/>
              </a:rPr>
              <a:t>QC Error correction</a:t>
            </a:r>
          </a:p>
          <a:p>
            <a:r>
              <a:rPr lang="en-US" sz="1100" dirty="0">
                <a:latin typeface="Calibri" pitchFamily="34" charset="0"/>
                <a:cs typeface="Calibri" pitchFamily="34" charset="0"/>
                <a:hlinkClick r:id="rId7"/>
              </a:rPr>
              <a:t>https://theconversation.com/error-correcting-the-things-that-go-wrong-at-the-quantum-computing-scale-84846</a:t>
            </a:r>
            <a:endParaRPr lang="en-US" sz="1100" dirty="0">
              <a:latin typeface="Calibri" pitchFamily="34" charset="0"/>
              <a:cs typeface="Calibri" pitchFamily="34" charset="0"/>
            </a:endParaRPr>
          </a:p>
          <a:p>
            <a:r>
              <a:rPr lang="en-US" sz="1100" dirty="0">
                <a:latin typeface="Calibri" pitchFamily="34" charset="0"/>
                <a:cs typeface="Calibri" pitchFamily="34" charset="0"/>
                <a:hlinkClick r:id="rId8"/>
              </a:rPr>
              <a:t>https://www.doc.ic.ac.uk/~ig415/ErrorCorrection.html</a:t>
            </a:r>
            <a:endParaRPr lang="en-US" sz="1100" dirty="0">
              <a:latin typeface="Calibri" pitchFamily="34" charset="0"/>
              <a:cs typeface="Calibri" pitchFamily="34" charset="0"/>
            </a:endParaRPr>
          </a:p>
          <a:p>
            <a:r>
              <a:rPr lang="en-US" sz="1100" dirty="0">
                <a:latin typeface="Calibri" pitchFamily="34" charset="0"/>
                <a:cs typeface="Calibri" pitchFamily="34" charset="0"/>
                <a:hlinkClick r:id="rId9"/>
              </a:rPr>
              <a:t>http://news.mit.edu/2015/quantum-error-correction-0526</a:t>
            </a:r>
            <a:br>
              <a:rPr lang="en-US" sz="1100" dirty="0">
                <a:latin typeface="Calibri" pitchFamily="34" charset="0"/>
                <a:cs typeface="Calibri" pitchFamily="34" charset="0"/>
              </a:rPr>
            </a:br>
            <a:endParaRPr lang="en-US" sz="1100" dirty="0">
              <a:latin typeface="Calibri" pitchFamily="34" charset="0"/>
              <a:cs typeface="Calibri" pitchFamily="34" charset="0"/>
            </a:endParaRPr>
          </a:p>
          <a:p>
            <a:r>
              <a:rPr lang="en-US" sz="1100" dirty="0">
                <a:latin typeface="Calibri" pitchFamily="34" charset="0"/>
                <a:cs typeface="Calibri" pitchFamily="34" charset="0"/>
              </a:rPr>
              <a:t>3 Types of Quantum Computers and their Applications</a:t>
            </a:r>
          </a:p>
          <a:p>
            <a:r>
              <a:rPr lang="en-US" sz="1100" dirty="0">
                <a:latin typeface="Calibri" pitchFamily="34" charset="0"/>
                <a:cs typeface="Calibri" pitchFamily="34" charset="0"/>
                <a:hlinkClick r:id="rId10"/>
              </a:rPr>
              <a:t>http://www.visualcapitalist.com/three-types-quantum-computers/</a:t>
            </a:r>
            <a:br>
              <a:rPr lang="en-US" sz="1100" dirty="0">
                <a:latin typeface="Calibri" pitchFamily="34" charset="0"/>
                <a:cs typeface="Calibri" pitchFamily="34" charset="0"/>
              </a:rPr>
            </a:br>
            <a:endParaRPr lang="en-US" sz="1100" dirty="0">
              <a:latin typeface="Calibri" pitchFamily="34" charset="0"/>
              <a:cs typeface="Calibri" pitchFamily="34" charset="0"/>
            </a:endParaRPr>
          </a:p>
          <a:p>
            <a:r>
              <a:rPr lang="en-US" sz="1100" dirty="0">
                <a:latin typeface="Calibri" pitchFamily="34" charset="0"/>
                <a:cs typeface="Calibri" pitchFamily="34" charset="0"/>
              </a:rPr>
              <a:t>QC Slide Share</a:t>
            </a:r>
          </a:p>
          <a:p>
            <a:r>
              <a:rPr lang="en-US" sz="1100" dirty="0">
                <a:latin typeface="Calibri" pitchFamily="34" charset="0"/>
                <a:cs typeface="Calibri" pitchFamily="34" charset="0"/>
                <a:hlinkClick r:id="rId11"/>
              </a:rPr>
              <a:t>https://www.slideshare.net/MirandaGhrist/quantum-computers-quantum-key-distribution-quantum-networks-61635700</a:t>
            </a:r>
            <a:br>
              <a:rPr lang="en-US" sz="1100" dirty="0">
                <a:latin typeface="Calibri" pitchFamily="34" charset="0"/>
                <a:cs typeface="Calibri" pitchFamily="34" charset="0"/>
              </a:rPr>
            </a:br>
            <a:endParaRPr lang="en-US" sz="1100" dirty="0">
              <a:latin typeface="Calibri" pitchFamily="34" charset="0"/>
              <a:cs typeface="Calibri" pitchFamily="34" charset="0"/>
            </a:endParaRPr>
          </a:p>
          <a:p>
            <a:r>
              <a:rPr lang="en-US" sz="1100" dirty="0">
                <a:latin typeface="Calibri" pitchFamily="34" charset="0"/>
                <a:cs typeface="Calibri" pitchFamily="34" charset="0"/>
              </a:rPr>
              <a:t>HW Paper from MIT (excellent paper)</a:t>
            </a:r>
          </a:p>
          <a:p>
            <a:r>
              <a:rPr lang="en-US" sz="1100" dirty="0">
                <a:latin typeface="Calibri" pitchFamily="34" charset="0"/>
                <a:cs typeface="Calibri" pitchFamily="34" charset="0"/>
                <a:hlinkClick r:id="rId12"/>
              </a:rPr>
              <a:t>http://qeg.mit.edu/images/QuantumComputing.pdf</a:t>
            </a:r>
            <a:br>
              <a:rPr lang="en-US" sz="1100" dirty="0">
                <a:latin typeface="Calibri" pitchFamily="34" charset="0"/>
                <a:cs typeface="Calibri" pitchFamily="34" charset="0"/>
              </a:rPr>
            </a:br>
            <a:endParaRPr lang="en-US" sz="1100" dirty="0">
              <a:latin typeface="Calibri" pitchFamily="34" charset="0"/>
              <a:cs typeface="Calibri" pitchFamily="34" charset="0"/>
            </a:endParaRPr>
          </a:p>
          <a:p>
            <a:r>
              <a:rPr lang="en-US" sz="1100" dirty="0">
                <a:latin typeface="Calibri" pitchFamily="34" charset="0"/>
                <a:cs typeface="Calibri" pitchFamily="34" charset="0"/>
              </a:rPr>
              <a:t>D:Wave</a:t>
            </a:r>
          </a:p>
          <a:p>
            <a:r>
              <a:rPr lang="en-US" sz="1100" dirty="0">
                <a:latin typeface="Calibri" pitchFamily="34" charset="0"/>
                <a:cs typeface="Calibri" pitchFamily="34" charset="0"/>
                <a:hlinkClick r:id="rId13"/>
              </a:rPr>
              <a:t>https://www.dwavesys.com/tutorials/background-reading-series/quantum-computing-primer</a:t>
            </a:r>
            <a:endParaRPr lang="en-US" sz="1100" dirty="0">
              <a:latin typeface="Calibri" pitchFamily="34" charset="0"/>
              <a:cs typeface="Calibri" pitchFamily="34" charset="0"/>
            </a:endParaRPr>
          </a:p>
        </p:txBody>
      </p:sp>
    </p:spTree>
    <p:extLst>
      <p:ext uri="{BB962C8B-B14F-4D97-AF65-F5344CB8AC3E}">
        <p14:creationId xmlns:p14="http://schemas.microsoft.com/office/powerpoint/2010/main" val="139463636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478465" y="499733"/>
            <a:ext cx="4391248" cy="457197"/>
          </a:xfrm>
          <a:prstGeom prst="rect">
            <a:avLst/>
          </a:prstGeom>
        </p:spPr>
        <p:txBody>
          <a:bodyPr vert="horz" lIns="91440" tIns="45720" rIns="91440" bIns="45720" rtlCol="0" anchor="t" anchorCtr="0">
            <a:noAutofit/>
          </a:bodyPr>
          <a:lstStyle/>
          <a:p>
            <a:pPr lvl="0">
              <a:lnSpc>
                <a:spcPct val="90000"/>
              </a:lnSpc>
              <a:spcBef>
                <a:spcPct val="0"/>
              </a:spcBef>
            </a:pPr>
            <a:r>
              <a:rPr lang="en-US" sz="2000" dirty="0">
                <a:latin typeface="Arial" pitchFamily="34" charset="0"/>
                <a:cs typeface="Arial" pitchFamily="34" charset="0"/>
              </a:rPr>
              <a:t>Quantum Computing References</a:t>
            </a:r>
            <a:endParaRPr lang="en-US" sz="800" dirty="0">
              <a:latin typeface="Arial" pitchFamily="34" charset="0"/>
              <a:ea typeface="+mj-ea"/>
              <a:cs typeface="Arial" pitchFamily="34" charset="0"/>
            </a:endParaRPr>
          </a:p>
        </p:txBody>
      </p:sp>
      <p:sp>
        <p:nvSpPr>
          <p:cNvPr id="7" name="Rectangle 6"/>
          <p:cNvSpPr/>
          <p:nvPr/>
        </p:nvSpPr>
        <p:spPr>
          <a:xfrm>
            <a:off x="542275" y="1095449"/>
            <a:ext cx="8165805" cy="4662815"/>
          </a:xfrm>
          <a:prstGeom prst="rect">
            <a:avLst/>
          </a:prstGeom>
        </p:spPr>
        <p:txBody>
          <a:bodyPr wrap="square">
            <a:spAutoFit/>
          </a:bodyPr>
          <a:lstStyle/>
          <a:p>
            <a:r>
              <a:rPr lang="en-US" sz="1100" dirty="0">
                <a:latin typeface="Calibri" pitchFamily="34" charset="0"/>
                <a:cs typeface="Calibri" pitchFamily="34" charset="0"/>
              </a:rPr>
              <a:t>NYU - QC Tutorial</a:t>
            </a:r>
          </a:p>
          <a:p>
            <a:r>
              <a:rPr lang="en-US" sz="1100" dirty="0">
                <a:latin typeface="Calibri" pitchFamily="34" charset="0"/>
                <a:cs typeface="Calibri" pitchFamily="34" charset="0"/>
                <a:hlinkClick r:id="rId2"/>
              </a:rPr>
              <a:t>https://www-users.cs.york.ac.uk/schmuel/comp/comp.html</a:t>
            </a:r>
            <a:br>
              <a:rPr lang="en-US" sz="1100" dirty="0">
                <a:latin typeface="Calibri" pitchFamily="34" charset="0"/>
                <a:cs typeface="Calibri" pitchFamily="34" charset="0"/>
              </a:rPr>
            </a:br>
            <a:endParaRPr lang="en-US" sz="1100" dirty="0">
              <a:latin typeface="Calibri" pitchFamily="34" charset="0"/>
              <a:cs typeface="Calibri" pitchFamily="34" charset="0"/>
            </a:endParaRPr>
          </a:p>
          <a:p>
            <a:r>
              <a:rPr lang="en-US" sz="1100" dirty="0">
                <a:latin typeface="Calibri" pitchFamily="34" charset="0"/>
                <a:cs typeface="Calibri" pitchFamily="34" charset="0"/>
              </a:rPr>
              <a:t>IBM - Intro to Quantum Computing</a:t>
            </a:r>
          </a:p>
          <a:p>
            <a:r>
              <a:rPr lang="en-US" sz="1100" dirty="0">
                <a:latin typeface="Calibri" pitchFamily="34" charset="0"/>
                <a:cs typeface="Calibri" pitchFamily="34" charset="0"/>
                <a:hlinkClick r:id="rId3"/>
              </a:rPr>
              <a:t>https://www.ibm.com/developerworks/library/l-quant/index.html</a:t>
            </a:r>
            <a:endParaRPr lang="en-US" sz="1100" dirty="0">
              <a:latin typeface="Calibri" pitchFamily="34" charset="0"/>
              <a:cs typeface="Calibri" pitchFamily="34" charset="0"/>
            </a:endParaRPr>
          </a:p>
          <a:p>
            <a:endParaRPr lang="en-US" sz="1100" dirty="0">
              <a:latin typeface="Calibri" pitchFamily="34" charset="0"/>
              <a:cs typeface="Calibri" pitchFamily="34" charset="0"/>
            </a:endParaRPr>
          </a:p>
          <a:p>
            <a:r>
              <a:rPr lang="en-US" sz="1100" dirty="0">
                <a:latin typeface="Calibri" pitchFamily="34" charset="0"/>
                <a:cs typeface="Calibri" pitchFamily="34" charset="0"/>
              </a:rPr>
              <a:t>Programming Battleship using QC</a:t>
            </a:r>
          </a:p>
          <a:p>
            <a:r>
              <a:rPr lang="en-US" sz="1100" dirty="0">
                <a:latin typeface="Calibri" pitchFamily="34" charset="0"/>
                <a:cs typeface="Calibri" pitchFamily="34" charset="0"/>
                <a:hlinkClick r:id="rId4"/>
              </a:rPr>
              <a:t>https://medium.com/qiskitters/how-to-program-a-quantum-computer-982a9329ed02</a:t>
            </a:r>
            <a:endParaRPr lang="en-US" sz="1100" dirty="0">
              <a:latin typeface="Calibri" pitchFamily="34" charset="0"/>
              <a:cs typeface="Calibri" pitchFamily="34" charset="0"/>
            </a:endParaRPr>
          </a:p>
          <a:p>
            <a:r>
              <a:rPr lang="en-US" sz="1100" dirty="0" err="1">
                <a:latin typeface="Calibri" pitchFamily="34" charset="0"/>
                <a:cs typeface="Calibri" pitchFamily="34" charset="0"/>
              </a:rPr>
              <a:t>GitHub</a:t>
            </a:r>
            <a:r>
              <a:rPr lang="en-US" sz="1100" dirty="0">
                <a:latin typeface="Calibri" pitchFamily="34" charset="0"/>
                <a:cs typeface="Calibri" pitchFamily="34" charset="0"/>
              </a:rPr>
              <a:t>: </a:t>
            </a:r>
            <a:r>
              <a:rPr lang="en-US" sz="1100" dirty="0" err="1">
                <a:latin typeface="Calibri" pitchFamily="34" charset="0"/>
                <a:cs typeface="Calibri" pitchFamily="34" charset="0"/>
              </a:rPr>
              <a:t>Jupyter</a:t>
            </a:r>
            <a:r>
              <a:rPr lang="en-US" sz="1100" dirty="0">
                <a:latin typeface="Calibri" pitchFamily="34" charset="0"/>
                <a:cs typeface="Calibri" pitchFamily="34" charset="0"/>
              </a:rPr>
              <a:t> NB : - </a:t>
            </a:r>
            <a:r>
              <a:rPr lang="en-US" sz="1100" dirty="0">
                <a:latin typeface="Calibri" pitchFamily="34" charset="0"/>
                <a:cs typeface="Calibri" pitchFamily="34" charset="0"/>
                <a:hlinkClick r:id="rId5"/>
              </a:rPr>
              <a:t>https://github.com/quantumjim/qiskit-tutorial/blob/master/reference/games/battleships_with_partial_NOT_gates.ipynb</a:t>
            </a:r>
            <a:endParaRPr lang="en-US" sz="1100" dirty="0">
              <a:latin typeface="Calibri" pitchFamily="34" charset="0"/>
              <a:cs typeface="Calibri" pitchFamily="34" charset="0"/>
            </a:endParaRPr>
          </a:p>
          <a:p>
            <a:r>
              <a:rPr lang="en-US" sz="1100" dirty="0">
                <a:latin typeface="Calibri" pitchFamily="34" charset="0"/>
                <a:cs typeface="Calibri" pitchFamily="34" charset="0"/>
              </a:rPr>
              <a:t>Latest Vintage: - </a:t>
            </a:r>
            <a:r>
              <a:rPr lang="en-US" sz="1100" dirty="0">
                <a:latin typeface="Calibri" pitchFamily="34" charset="0"/>
                <a:cs typeface="Calibri" pitchFamily="34" charset="0"/>
                <a:hlinkClick r:id="rId6"/>
              </a:rPr>
              <a:t>https://github.com/QISKit/qiskit-tutorial</a:t>
            </a:r>
            <a:endParaRPr lang="en-US" sz="1100" dirty="0">
              <a:latin typeface="Calibri" pitchFamily="34" charset="0"/>
              <a:cs typeface="Calibri" pitchFamily="34" charset="0"/>
            </a:endParaRPr>
          </a:p>
          <a:p>
            <a:r>
              <a:rPr lang="en-US" sz="1100" dirty="0">
                <a:latin typeface="Calibri" pitchFamily="34" charset="0"/>
                <a:cs typeface="Calibri" pitchFamily="34" charset="0"/>
              </a:rPr>
              <a:t>Install Guide: - </a:t>
            </a:r>
            <a:r>
              <a:rPr lang="en-US" sz="1100" dirty="0">
                <a:latin typeface="Calibri" pitchFamily="34" charset="0"/>
                <a:cs typeface="Calibri" pitchFamily="34" charset="0"/>
                <a:hlinkClick r:id="rId7"/>
              </a:rPr>
              <a:t>https://github.com/QISKit/qiskit-tutorial/blob/master/INSTALL.md</a:t>
            </a:r>
            <a:endParaRPr lang="en-US" sz="1100" dirty="0">
              <a:latin typeface="Calibri" pitchFamily="34" charset="0"/>
              <a:cs typeface="Calibri" pitchFamily="34" charset="0"/>
            </a:endParaRPr>
          </a:p>
          <a:p>
            <a:endParaRPr lang="en-US" sz="1100" dirty="0">
              <a:latin typeface="Calibri" pitchFamily="34" charset="0"/>
              <a:cs typeface="Calibri" pitchFamily="34" charset="0"/>
            </a:endParaRPr>
          </a:p>
          <a:p>
            <a:r>
              <a:rPr lang="en-US" sz="1100" dirty="0">
                <a:latin typeface="Calibri" pitchFamily="34" charset="0"/>
                <a:cs typeface="Calibri" pitchFamily="34" charset="0"/>
              </a:rPr>
              <a:t>Write a Quantum Program: - Microsoft Docs (Q#)</a:t>
            </a:r>
          </a:p>
          <a:p>
            <a:r>
              <a:rPr lang="en-US" sz="1100" dirty="0">
                <a:latin typeface="Calibri" pitchFamily="34" charset="0"/>
                <a:cs typeface="Calibri" pitchFamily="34" charset="0"/>
                <a:hlinkClick r:id="rId8"/>
              </a:rPr>
              <a:t>https://docs.microsoft.com/en-us/quantum/quantum-writeaquantumprogram?view=qsharp-preview&amp;tabs=tabid-vs2017</a:t>
            </a:r>
            <a:br>
              <a:rPr lang="en-US" sz="1100" dirty="0">
                <a:latin typeface="Calibri" pitchFamily="34" charset="0"/>
                <a:cs typeface="Calibri" pitchFamily="34" charset="0"/>
              </a:rPr>
            </a:br>
            <a:endParaRPr lang="en-US" sz="1100" dirty="0">
              <a:latin typeface="Calibri" pitchFamily="34" charset="0"/>
              <a:cs typeface="Calibri" pitchFamily="34" charset="0"/>
            </a:endParaRPr>
          </a:p>
          <a:p>
            <a:r>
              <a:rPr lang="en-US" sz="1100" dirty="0">
                <a:latin typeface="Calibri" pitchFamily="34" charset="0"/>
                <a:cs typeface="Calibri" pitchFamily="34" charset="0"/>
              </a:rPr>
              <a:t>Beginners Guide: - MS Faculty Connection</a:t>
            </a:r>
          </a:p>
          <a:p>
            <a:r>
              <a:rPr lang="en-US" sz="1100" dirty="0">
                <a:latin typeface="Calibri" pitchFamily="34" charset="0"/>
                <a:cs typeface="Calibri" pitchFamily="34" charset="0"/>
                <a:hlinkClick r:id="rId9"/>
              </a:rPr>
              <a:t>https://blogs.msdn.microsoft.com/uk_faculty_connection/2018/02/06/a-beginners-guide-to-quantum-computing-and-q/</a:t>
            </a:r>
            <a:endParaRPr lang="en-US" sz="1100" dirty="0">
              <a:latin typeface="Calibri" pitchFamily="34" charset="0"/>
              <a:cs typeface="Calibri" pitchFamily="34" charset="0"/>
            </a:endParaRPr>
          </a:p>
          <a:p>
            <a:endParaRPr lang="en-US" sz="1100" dirty="0">
              <a:latin typeface="Calibri" pitchFamily="34" charset="0"/>
              <a:cs typeface="Calibri" pitchFamily="34" charset="0"/>
            </a:endParaRPr>
          </a:p>
          <a:p>
            <a:r>
              <a:rPr lang="en-US" sz="1100" dirty="0">
                <a:latin typeface="Calibri" pitchFamily="34" charset="0"/>
                <a:cs typeface="Calibri" pitchFamily="34" charset="0"/>
              </a:rPr>
              <a:t>QC Playground</a:t>
            </a:r>
          </a:p>
          <a:p>
            <a:r>
              <a:rPr lang="en-US" sz="1100" dirty="0">
                <a:latin typeface="Calibri" pitchFamily="34" charset="0"/>
                <a:cs typeface="Calibri" pitchFamily="34" charset="0"/>
                <a:hlinkClick r:id="rId10"/>
              </a:rPr>
              <a:t>http://www.quantumplayground.net/#/home</a:t>
            </a:r>
            <a:endParaRPr lang="en-US" sz="1100" dirty="0">
              <a:latin typeface="Calibri" pitchFamily="34" charset="0"/>
              <a:cs typeface="Calibri" pitchFamily="34" charset="0"/>
            </a:endParaRPr>
          </a:p>
          <a:p>
            <a:endParaRPr lang="en-US" sz="1100" dirty="0">
              <a:latin typeface="Calibri" pitchFamily="34" charset="0"/>
              <a:cs typeface="Calibri" pitchFamily="34" charset="0"/>
            </a:endParaRPr>
          </a:p>
          <a:p>
            <a:r>
              <a:rPr lang="en-US" sz="1100" dirty="0">
                <a:latin typeface="Calibri" pitchFamily="34" charset="0"/>
                <a:cs typeface="Calibri" pitchFamily="34" charset="0"/>
              </a:rPr>
              <a:t>QC Tutorial:</a:t>
            </a:r>
          </a:p>
          <a:p>
            <a:r>
              <a:rPr lang="en-US" sz="1100" dirty="0">
                <a:latin typeface="Calibri" pitchFamily="34" charset="0"/>
                <a:cs typeface="Calibri" pitchFamily="34" charset="0"/>
                <a:hlinkClick r:id="rId11"/>
              </a:rPr>
              <a:t>http://helper.ipam.ucla.edu/publications/nanotut/nanotut_1865.pdf</a:t>
            </a:r>
            <a:br>
              <a:rPr lang="en-US" sz="1100" dirty="0">
                <a:latin typeface="Calibri" pitchFamily="34" charset="0"/>
                <a:cs typeface="Calibri" pitchFamily="34" charset="0"/>
              </a:rPr>
            </a:br>
            <a:endParaRPr lang="en-US" sz="1100" dirty="0">
              <a:latin typeface="Calibri" pitchFamily="34" charset="0"/>
              <a:cs typeface="Calibri" pitchFamily="34" charset="0"/>
            </a:endParaRPr>
          </a:p>
          <a:p>
            <a:r>
              <a:rPr lang="en-US" sz="1100" dirty="0">
                <a:latin typeface="Calibri" pitchFamily="34" charset="0"/>
                <a:cs typeface="Calibri" pitchFamily="34" charset="0"/>
              </a:rPr>
              <a:t>Quantum </a:t>
            </a:r>
            <a:r>
              <a:rPr lang="en-US" sz="1100" dirty="0" err="1">
                <a:latin typeface="Calibri" pitchFamily="34" charset="0"/>
                <a:cs typeface="Calibri" pitchFamily="34" charset="0"/>
              </a:rPr>
              <a:t>Wierdness</a:t>
            </a:r>
            <a:r>
              <a:rPr lang="en-US" sz="1100" dirty="0">
                <a:latin typeface="Calibri" pitchFamily="34" charset="0"/>
                <a:cs typeface="Calibri" pitchFamily="34" charset="0"/>
              </a:rPr>
              <a:t> in your browser</a:t>
            </a:r>
          </a:p>
          <a:p>
            <a:r>
              <a:rPr lang="en-US" sz="1100" dirty="0">
                <a:latin typeface="Calibri" pitchFamily="34" charset="0"/>
                <a:cs typeface="Calibri" pitchFamily="34" charset="0"/>
                <a:hlinkClick r:id="rId12"/>
              </a:rPr>
              <a:t>https://hackaday.com/2018/01/24/quantum-weirdness-in-your-browser/</a:t>
            </a:r>
            <a:endParaRPr lang="en-US" sz="1100" dirty="0">
              <a:latin typeface="Calibri" pitchFamily="34" charset="0"/>
              <a:cs typeface="Calibri" pitchFamily="34" charset="0"/>
            </a:endParaRPr>
          </a:p>
        </p:txBody>
      </p:sp>
    </p:spTree>
    <p:extLst>
      <p:ext uri="{BB962C8B-B14F-4D97-AF65-F5344CB8AC3E}">
        <p14:creationId xmlns:p14="http://schemas.microsoft.com/office/powerpoint/2010/main" val="139463636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478465" y="499733"/>
            <a:ext cx="4391248" cy="457197"/>
          </a:xfrm>
          <a:prstGeom prst="rect">
            <a:avLst/>
          </a:prstGeom>
        </p:spPr>
        <p:txBody>
          <a:bodyPr vert="horz" lIns="91440" tIns="45720" rIns="91440" bIns="45720" rtlCol="0" anchor="t" anchorCtr="0">
            <a:noAutofit/>
          </a:bodyPr>
          <a:lstStyle/>
          <a:p>
            <a:pPr lvl="0">
              <a:lnSpc>
                <a:spcPct val="90000"/>
              </a:lnSpc>
              <a:spcBef>
                <a:spcPct val="0"/>
              </a:spcBef>
            </a:pPr>
            <a:r>
              <a:rPr lang="en-US" sz="2000" dirty="0">
                <a:latin typeface="Arial" pitchFamily="34" charset="0"/>
                <a:cs typeface="Arial" pitchFamily="34" charset="0"/>
              </a:rPr>
              <a:t>Quantum Computing References</a:t>
            </a:r>
            <a:endParaRPr lang="en-US" sz="800" dirty="0">
              <a:latin typeface="Arial" pitchFamily="34" charset="0"/>
              <a:ea typeface="+mj-ea"/>
              <a:cs typeface="Arial" pitchFamily="34" charset="0"/>
            </a:endParaRPr>
          </a:p>
        </p:txBody>
      </p:sp>
      <p:sp>
        <p:nvSpPr>
          <p:cNvPr id="7" name="Rectangle 6"/>
          <p:cNvSpPr/>
          <p:nvPr/>
        </p:nvSpPr>
        <p:spPr>
          <a:xfrm>
            <a:off x="542275" y="1095449"/>
            <a:ext cx="8165805" cy="5339923"/>
          </a:xfrm>
          <a:prstGeom prst="rect">
            <a:avLst/>
          </a:prstGeom>
        </p:spPr>
        <p:txBody>
          <a:bodyPr wrap="square">
            <a:spAutoFit/>
          </a:bodyPr>
          <a:lstStyle/>
          <a:p>
            <a:r>
              <a:rPr lang="en-US" sz="1100" dirty="0">
                <a:latin typeface="Calibri" pitchFamily="34" charset="0"/>
                <a:cs typeface="Calibri" pitchFamily="34" charset="0"/>
              </a:rPr>
              <a:t>Quantum </a:t>
            </a:r>
            <a:r>
              <a:rPr lang="en-US" sz="1100" dirty="0" err="1">
                <a:latin typeface="Calibri" pitchFamily="34" charset="0"/>
                <a:cs typeface="Calibri" pitchFamily="34" charset="0"/>
              </a:rPr>
              <a:t>ToolBox</a:t>
            </a:r>
            <a:r>
              <a:rPr lang="en-US" sz="1100" dirty="0">
                <a:latin typeface="Calibri" pitchFamily="34" charset="0"/>
                <a:cs typeface="Calibri" pitchFamily="34" charset="0"/>
              </a:rPr>
              <a:t> in Python:</a:t>
            </a:r>
          </a:p>
          <a:p>
            <a:r>
              <a:rPr lang="en-US" sz="1100" dirty="0">
                <a:latin typeface="Calibri" pitchFamily="34" charset="0"/>
                <a:cs typeface="Calibri" pitchFamily="34" charset="0"/>
                <a:hlinkClick r:id="rId2"/>
              </a:rPr>
              <a:t>http://qutip.org/tutorials.html</a:t>
            </a:r>
            <a:endParaRPr lang="en-US" sz="1100" dirty="0">
              <a:latin typeface="Calibri" pitchFamily="34" charset="0"/>
              <a:cs typeface="Calibri" pitchFamily="34" charset="0"/>
            </a:endParaRPr>
          </a:p>
          <a:p>
            <a:r>
              <a:rPr lang="en-US" sz="1100" dirty="0">
                <a:latin typeface="Calibri" pitchFamily="34" charset="0"/>
                <a:cs typeface="Calibri" pitchFamily="34" charset="0"/>
              </a:rPr>
              <a:t>    * </a:t>
            </a:r>
            <a:r>
              <a:rPr lang="en-US" sz="1100" dirty="0">
                <a:latin typeface="Calibri" pitchFamily="34" charset="0"/>
                <a:cs typeface="Calibri" pitchFamily="34" charset="0"/>
                <a:hlinkClick r:id="rId3"/>
              </a:rPr>
              <a:t>http://nbviewer.jupyter.org/github/qutip/qutip-notebooks/tree/master/development/</a:t>
            </a:r>
            <a:endParaRPr lang="en-US" sz="1100" dirty="0">
              <a:latin typeface="Calibri" pitchFamily="34" charset="0"/>
              <a:cs typeface="Calibri" pitchFamily="34" charset="0"/>
            </a:endParaRPr>
          </a:p>
          <a:p>
            <a:endParaRPr lang="en-US" sz="1100" dirty="0">
              <a:latin typeface="Calibri" pitchFamily="34" charset="0"/>
              <a:cs typeface="Calibri" pitchFamily="34" charset="0"/>
            </a:endParaRPr>
          </a:p>
          <a:p>
            <a:r>
              <a:rPr lang="en-US" sz="1100" dirty="0">
                <a:latin typeface="Calibri" pitchFamily="34" charset="0"/>
                <a:cs typeface="Calibri" pitchFamily="34" charset="0"/>
              </a:rPr>
              <a:t>Quantum Computing Explained:</a:t>
            </a:r>
          </a:p>
          <a:p>
            <a:r>
              <a:rPr lang="en-US" sz="1100" dirty="0">
                <a:latin typeface="Calibri" pitchFamily="34" charset="0"/>
                <a:cs typeface="Calibri" pitchFamily="34" charset="0"/>
                <a:hlinkClick r:id="rId4"/>
              </a:rPr>
              <a:t>https://hackernoon.com/quantum-computing-explained-a114999299ca</a:t>
            </a:r>
            <a:endParaRPr lang="en-US" sz="1100" dirty="0">
              <a:latin typeface="Calibri" pitchFamily="34" charset="0"/>
              <a:cs typeface="Calibri" pitchFamily="34" charset="0"/>
            </a:endParaRPr>
          </a:p>
          <a:p>
            <a:endParaRPr lang="en-US" sz="1100" dirty="0">
              <a:latin typeface="Calibri" pitchFamily="34" charset="0"/>
              <a:cs typeface="Calibri" pitchFamily="34" charset="0"/>
            </a:endParaRPr>
          </a:p>
          <a:p>
            <a:r>
              <a:rPr lang="en-US" sz="1100" dirty="0">
                <a:latin typeface="Calibri" pitchFamily="34" charset="0"/>
                <a:cs typeface="Calibri" pitchFamily="34" charset="0"/>
              </a:rPr>
              <a:t>Amazon:</a:t>
            </a:r>
          </a:p>
          <a:p>
            <a:r>
              <a:rPr lang="en-US" sz="1100" dirty="0">
                <a:latin typeface="Calibri" pitchFamily="34" charset="0"/>
                <a:cs typeface="Calibri" pitchFamily="34" charset="0"/>
                <a:hlinkClick r:id="rId5"/>
              </a:rPr>
              <a:t>https://www.amazon.com/s/?ie=UTF8&amp;keywords=quantum+computation+information&amp;tag=googhydr-20&amp;index=stripbooks&amp;hvadid=241631576157&amp;hvpos=1o2&amp;hvnetw=g&amp;hvrand=11535703295688676539&amp;hvpone=&amp;hvptwo=&amp;hvqmt=b&amp;hvdev=c&amp;hvdvcmdl=&amp;hvlocint=&amp;hvlocphy=9019698&amp;hvtargid=kwd-363208936699&amp;ref=pd_sl_71qexwnay6_b_p37</a:t>
            </a:r>
            <a:br>
              <a:rPr lang="en-US" sz="1100" dirty="0">
                <a:latin typeface="Calibri" pitchFamily="34" charset="0"/>
                <a:cs typeface="Calibri" pitchFamily="34" charset="0"/>
              </a:rPr>
            </a:br>
            <a:endParaRPr lang="en-US" sz="1100" dirty="0">
              <a:latin typeface="Calibri" pitchFamily="34" charset="0"/>
              <a:cs typeface="Calibri" pitchFamily="34" charset="0"/>
            </a:endParaRPr>
          </a:p>
          <a:p>
            <a:r>
              <a:rPr lang="en-US" sz="1100" dirty="0">
                <a:latin typeface="Calibri" pitchFamily="34" charset="0"/>
                <a:cs typeface="Calibri" pitchFamily="34" charset="0"/>
              </a:rPr>
              <a:t>D:Wave </a:t>
            </a:r>
          </a:p>
          <a:p>
            <a:r>
              <a:rPr lang="en-US" sz="1100" dirty="0" err="1">
                <a:latin typeface="Calibri" pitchFamily="34" charset="0"/>
                <a:cs typeface="Calibri" pitchFamily="34" charset="0"/>
              </a:rPr>
              <a:t>DWave</a:t>
            </a:r>
            <a:r>
              <a:rPr lang="en-US" sz="1100" dirty="0">
                <a:latin typeface="Calibri" pitchFamily="34" charset="0"/>
                <a:cs typeface="Calibri" pitchFamily="34" charset="0"/>
              </a:rPr>
              <a:t> HW: - </a:t>
            </a:r>
            <a:r>
              <a:rPr lang="en-US" sz="1100" dirty="0">
                <a:latin typeface="Calibri" pitchFamily="34" charset="0"/>
                <a:cs typeface="Calibri" pitchFamily="34" charset="0"/>
                <a:hlinkClick r:id="rId6"/>
              </a:rPr>
              <a:t>https://www.dwavesys.com/tutorials/background-reading-series/introduction-d-wave-quantum-hardware</a:t>
            </a:r>
            <a:endParaRPr lang="en-US" sz="1100" dirty="0">
              <a:latin typeface="Calibri" pitchFamily="34" charset="0"/>
              <a:cs typeface="Calibri" pitchFamily="34" charset="0"/>
            </a:endParaRPr>
          </a:p>
          <a:p>
            <a:endParaRPr lang="en-US" sz="1100" dirty="0">
              <a:latin typeface="Calibri" pitchFamily="34" charset="0"/>
              <a:cs typeface="Calibri" pitchFamily="34" charset="0"/>
            </a:endParaRPr>
          </a:p>
          <a:p>
            <a:r>
              <a:rPr lang="en-US" sz="1100" dirty="0">
                <a:latin typeface="Calibri" pitchFamily="34" charset="0"/>
                <a:cs typeface="Calibri" pitchFamily="34" charset="0"/>
              </a:rPr>
              <a:t>THE REVOLUTIONARY QUANTUM COMPUTER THAT MAY NOT BE QUANTUM AT ALL</a:t>
            </a:r>
          </a:p>
          <a:p>
            <a:r>
              <a:rPr lang="en-US" sz="1100" dirty="0">
                <a:latin typeface="Calibri" pitchFamily="34" charset="0"/>
                <a:cs typeface="Calibri" pitchFamily="34" charset="0"/>
                <a:hlinkClick r:id="rId7"/>
              </a:rPr>
              <a:t>https://www.wired.com/2014/05/quantum-computing/</a:t>
            </a:r>
            <a:endParaRPr lang="en-US" sz="1100" dirty="0">
              <a:latin typeface="Calibri" pitchFamily="34" charset="0"/>
              <a:cs typeface="Calibri" pitchFamily="34" charset="0"/>
            </a:endParaRPr>
          </a:p>
          <a:p>
            <a:r>
              <a:rPr lang="en-US" sz="1100" dirty="0">
                <a:latin typeface="Calibri" pitchFamily="34" charset="0"/>
                <a:cs typeface="Calibri" pitchFamily="34" charset="0"/>
              </a:rPr>
              <a:t>But to really be called a quantum computer, you also have to be, as Aaronson puts it, “productively quantum.</a:t>
            </a:r>
            <a:br>
              <a:rPr lang="en-US" sz="1100" dirty="0">
                <a:latin typeface="Calibri" pitchFamily="34" charset="0"/>
                <a:cs typeface="Calibri" pitchFamily="34" charset="0"/>
              </a:rPr>
            </a:br>
            <a:endParaRPr lang="en-US" sz="1100" dirty="0">
              <a:latin typeface="Calibri" pitchFamily="34" charset="0"/>
              <a:cs typeface="Calibri" pitchFamily="34" charset="0"/>
            </a:endParaRPr>
          </a:p>
          <a:p>
            <a:r>
              <a:rPr lang="en-US" sz="1100" dirty="0">
                <a:latin typeface="Calibri" pitchFamily="34" charset="0"/>
                <a:cs typeface="Calibri" pitchFamily="34" charset="0"/>
              </a:rPr>
              <a:t>Hype?</a:t>
            </a:r>
          </a:p>
          <a:p>
            <a:r>
              <a:rPr lang="en-US" sz="1100" dirty="0">
                <a:latin typeface="Calibri" pitchFamily="34" charset="0"/>
                <a:cs typeface="Calibri" pitchFamily="34" charset="0"/>
                <a:hlinkClick r:id="rId8"/>
              </a:rPr>
              <a:t>https://www.csail.mit.edu/news/does-googles-quantum-computer-live-hype</a:t>
            </a:r>
            <a:br>
              <a:rPr lang="en-US" sz="1100" dirty="0">
                <a:latin typeface="Calibri" pitchFamily="34" charset="0"/>
                <a:cs typeface="Calibri" pitchFamily="34" charset="0"/>
              </a:rPr>
            </a:br>
            <a:endParaRPr lang="en-US" sz="1100" dirty="0">
              <a:latin typeface="Calibri" pitchFamily="34" charset="0"/>
              <a:cs typeface="Calibri" pitchFamily="34" charset="0"/>
            </a:endParaRPr>
          </a:p>
          <a:p>
            <a:r>
              <a:rPr lang="en-US" sz="1100" dirty="0">
                <a:latin typeface="Calibri" pitchFamily="34" charset="0"/>
                <a:cs typeface="Calibri" pitchFamily="34" charset="0"/>
              </a:rPr>
              <a:t>From Fantasy to Reality - QC coming to the marketplace</a:t>
            </a:r>
          </a:p>
          <a:p>
            <a:r>
              <a:rPr lang="en-US" sz="1100" dirty="0">
                <a:latin typeface="Calibri" pitchFamily="34" charset="0"/>
                <a:cs typeface="Calibri" pitchFamily="34" charset="0"/>
                <a:hlinkClick r:id="rId9"/>
              </a:rPr>
              <a:t>https://www2.deloitte.com/insights/us/en/focus/signals-for-strategists/quantum-computing-enterprise-applications.html?id=us:2ps:3gl:lookagainfy18:eng:greendot:111617:nonem:na:zX4NySth:1079921058:270789361564:b:RLSA_Innovation:RLSA_Quantum_Computing_BMM:nb</a:t>
            </a:r>
            <a:endParaRPr lang="en-US" sz="1100" dirty="0">
              <a:latin typeface="Calibri" pitchFamily="34" charset="0"/>
              <a:cs typeface="Calibri" pitchFamily="34" charset="0"/>
            </a:endParaRPr>
          </a:p>
          <a:p>
            <a:endParaRPr lang="en-US" sz="1100" dirty="0">
              <a:latin typeface="Calibri" pitchFamily="34" charset="0"/>
              <a:cs typeface="Calibri" pitchFamily="34" charset="0"/>
            </a:endParaRPr>
          </a:p>
          <a:p>
            <a:r>
              <a:rPr lang="en-US" sz="1100" dirty="0">
                <a:latin typeface="Calibri" pitchFamily="34" charset="0"/>
                <a:cs typeface="Calibri" pitchFamily="34" charset="0"/>
              </a:rPr>
              <a:t>Los Alamos Labs QC Article:</a:t>
            </a:r>
          </a:p>
          <a:p>
            <a:r>
              <a:rPr lang="en-US" sz="1100" dirty="0">
                <a:latin typeface="Calibri" pitchFamily="34" charset="0"/>
                <a:cs typeface="Calibri" pitchFamily="34" charset="0"/>
                <a:hlinkClick r:id="rId10"/>
              </a:rPr>
              <a:t>http://www.lanl.gov/discover/publications/1663/2016-july/_assets/docs/1663_JULY-2016-Not-Magic-Quantum.pdf</a:t>
            </a:r>
            <a:endParaRPr lang="en-US" sz="1100" dirty="0">
              <a:latin typeface="Calibri" pitchFamily="34" charset="0"/>
              <a:cs typeface="Calibri" pitchFamily="34" charset="0"/>
            </a:endParaRPr>
          </a:p>
          <a:p>
            <a:endParaRPr lang="en-US" sz="1100" dirty="0">
              <a:latin typeface="Calibri" pitchFamily="34" charset="0"/>
              <a:cs typeface="Calibri" pitchFamily="34" charset="0"/>
            </a:endParaRPr>
          </a:p>
        </p:txBody>
      </p:sp>
    </p:spTree>
    <p:extLst>
      <p:ext uri="{BB962C8B-B14F-4D97-AF65-F5344CB8AC3E}">
        <p14:creationId xmlns:p14="http://schemas.microsoft.com/office/powerpoint/2010/main" val="139463636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478465" y="499733"/>
            <a:ext cx="4391248" cy="457197"/>
          </a:xfrm>
          <a:prstGeom prst="rect">
            <a:avLst/>
          </a:prstGeom>
        </p:spPr>
        <p:txBody>
          <a:bodyPr vert="horz" lIns="91440" tIns="45720" rIns="91440" bIns="45720" rtlCol="0" anchor="t" anchorCtr="0">
            <a:noAutofit/>
          </a:bodyPr>
          <a:lstStyle/>
          <a:p>
            <a:pPr lvl="0">
              <a:lnSpc>
                <a:spcPct val="90000"/>
              </a:lnSpc>
              <a:spcBef>
                <a:spcPct val="0"/>
              </a:spcBef>
            </a:pPr>
            <a:r>
              <a:rPr lang="en-US" sz="2000" dirty="0">
                <a:latin typeface="Arial" pitchFamily="34" charset="0"/>
                <a:cs typeface="Arial" pitchFamily="34" charset="0"/>
              </a:rPr>
              <a:t>Quantum Computing References</a:t>
            </a:r>
            <a:endParaRPr lang="en-US" sz="800" dirty="0">
              <a:latin typeface="Arial" pitchFamily="34" charset="0"/>
              <a:ea typeface="+mj-ea"/>
              <a:cs typeface="Arial" pitchFamily="34" charset="0"/>
            </a:endParaRPr>
          </a:p>
        </p:txBody>
      </p:sp>
      <p:sp>
        <p:nvSpPr>
          <p:cNvPr id="7" name="Rectangle 6"/>
          <p:cNvSpPr/>
          <p:nvPr/>
        </p:nvSpPr>
        <p:spPr>
          <a:xfrm>
            <a:off x="542275" y="1095449"/>
            <a:ext cx="8165805" cy="4832092"/>
          </a:xfrm>
          <a:prstGeom prst="rect">
            <a:avLst/>
          </a:prstGeom>
        </p:spPr>
        <p:txBody>
          <a:bodyPr wrap="square">
            <a:spAutoFit/>
          </a:bodyPr>
          <a:lstStyle/>
          <a:p>
            <a:r>
              <a:rPr lang="en-US" sz="1100" b="1" dirty="0">
                <a:latin typeface="Calibri" pitchFamily="34" charset="0"/>
                <a:cs typeface="Calibri" pitchFamily="34" charset="0"/>
              </a:rPr>
              <a:t>Hype Articles:</a:t>
            </a:r>
            <a:endParaRPr lang="en-US" sz="1100" dirty="0">
              <a:latin typeface="Calibri" pitchFamily="34" charset="0"/>
              <a:cs typeface="Calibri" pitchFamily="34" charset="0"/>
            </a:endParaRPr>
          </a:p>
          <a:p>
            <a:endParaRPr lang="en-US" sz="1100" dirty="0">
              <a:latin typeface="Calibri" pitchFamily="34" charset="0"/>
              <a:cs typeface="Calibri" pitchFamily="34" charset="0"/>
            </a:endParaRPr>
          </a:p>
          <a:p>
            <a:r>
              <a:rPr lang="en-US" sz="1100" dirty="0">
                <a:latin typeface="Calibri" pitchFamily="34" charset="0"/>
                <a:cs typeface="Calibri" pitchFamily="34" charset="0"/>
              </a:rPr>
              <a:t>Massive disruption coming with QC (Singularity Hub) - When quantum computing pans out, we’ll be able to control the very building blocks of the universe.</a:t>
            </a:r>
          </a:p>
          <a:p>
            <a:r>
              <a:rPr lang="en-US" sz="1100" dirty="0">
                <a:latin typeface="Calibri" pitchFamily="34" charset="0"/>
                <a:cs typeface="Calibri" pitchFamily="34" charset="0"/>
                <a:hlinkClick r:id="rId2"/>
              </a:rPr>
              <a:t>https://singularityhub.com/2016/10/10/massive-disruption-quantum-computing/#sm.0000sqx3e3vagczbz2w2ihnmf761e</a:t>
            </a:r>
            <a:endParaRPr lang="en-US" sz="1100" dirty="0">
              <a:latin typeface="Calibri" pitchFamily="34" charset="0"/>
              <a:cs typeface="Calibri" pitchFamily="34" charset="0"/>
            </a:endParaRPr>
          </a:p>
          <a:p>
            <a:endParaRPr lang="en-US" sz="1100" dirty="0">
              <a:latin typeface="Calibri" pitchFamily="34" charset="0"/>
              <a:cs typeface="Calibri" pitchFamily="34" charset="0"/>
            </a:endParaRPr>
          </a:p>
          <a:p>
            <a:r>
              <a:rPr lang="en-US" sz="1100" dirty="0">
                <a:latin typeface="Calibri" pitchFamily="34" charset="0"/>
                <a:cs typeface="Calibri" pitchFamily="34" charset="0"/>
              </a:rPr>
              <a:t>The Rise of Quantum Computers And The Ensuing Disruption</a:t>
            </a:r>
          </a:p>
          <a:p>
            <a:r>
              <a:rPr lang="en-US" sz="1100" u="sng" dirty="0">
                <a:latin typeface="Calibri" pitchFamily="34" charset="0"/>
                <a:cs typeface="Calibri" pitchFamily="34" charset="0"/>
                <a:hlinkClick r:id="rId3"/>
              </a:rPr>
              <a:t>https://www.non-newz.com/the-rise-of-quantum-computers-and-the-ensuing-disruption/</a:t>
            </a:r>
            <a:endParaRPr lang="en-US" sz="1100" dirty="0">
              <a:latin typeface="Calibri" pitchFamily="34" charset="0"/>
              <a:cs typeface="Calibri" pitchFamily="34" charset="0"/>
            </a:endParaRPr>
          </a:p>
          <a:p>
            <a:endParaRPr lang="en-US" sz="1100" dirty="0">
              <a:latin typeface="Calibri" pitchFamily="34" charset="0"/>
              <a:cs typeface="Calibri" pitchFamily="34" charset="0"/>
            </a:endParaRPr>
          </a:p>
          <a:p>
            <a:r>
              <a:rPr lang="en-US" sz="1100" dirty="0">
                <a:latin typeface="Calibri" pitchFamily="34" charset="0"/>
                <a:cs typeface="Calibri" pitchFamily="34" charset="0"/>
              </a:rPr>
              <a:t>Serious quantum computers are finally here. What are we going to do with them?</a:t>
            </a:r>
          </a:p>
          <a:p>
            <a:r>
              <a:rPr lang="en-US" sz="1100" dirty="0">
                <a:latin typeface="Calibri" pitchFamily="34" charset="0"/>
                <a:cs typeface="Calibri" pitchFamily="34" charset="0"/>
                <a:hlinkClick r:id="rId4"/>
              </a:rPr>
              <a:t>https://www.technologyreview.com/s/610250/hello-quantum-world/</a:t>
            </a:r>
            <a:endParaRPr lang="en-US" sz="1100" dirty="0">
              <a:latin typeface="Calibri" pitchFamily="34" charset="0"/>
              <a:cs typeface="Calibri" pitchFamily="34" charset="0"/>
            </a:endParaRPr>
          </a:p>
          <a:p>
            <a:endParaRPr lang="en-US" sz="1100" dirty="0">
              <a:latin typeface="Calibri" pitchFamily="34" charset="0"/>
              <a:cs typeface="Calibri" pitchFamily="34" charset="0"/>
            </a:endParaRPr>
          </a:p>
          <a:p>
            <a:r>
              <a:rPr lang="en-US" sz="1100" dirty="0">
                <a:latin typeface="Calibri" pitchFamily="34" charset="0"/>
                <a:cs typeface="Calibri" pitchFamily="34" charset="0"/>
              </a:rPr>
              <a:t>Quantum computers ready to leap out of the lab in 2017</a:t>
            </a:r>
          </a:p>
          <a:p>
            <a:r>
              <a:rPr lang="en-US" sz="1100" u="sng" dirty="0">
                <a:latin typeface="Calibri" pitchFamily="34" charset="0"/>
                <a:cs typeface="Calibri" pitchFamily="34" charset="0"/>
                <a:hlinkClick r:id="rId5"/>
              </a:rPr>
              <a:t>https://www.nature.com/news/quantum-computers-ready-to-leap-out-of-the-lab-in-2017-1.21239</a:t>
            </a:r>
            <a:endParaRPr lang="en-US" sz="1100" dirty="0">
              <a:latin typeface="Calibri" pitchFamily="34" charset="0"/>
              <a:cs typeface="Calibri" pitchFamily="34" charset="0"/>
            </a:endParaRPr>
          </a:p>
          <a:p>
            <a:endParaRPr lang="en-US" sz="1100" dirty="0">
              <a:latin typeface="Calibri" pitchFamily="34" charset="0"/>
              <a:cs typeface="Calibri" pitchFamily="34" charset="0"/>
            </a:endParaRPr>
          </a:p>
          <a:p>
            <a:r>
              <a:rPr lang="en-US" sz="1100" dirty="0">
                <a:latin typeface="Calibri" pitchFamily="34" charset="0"/>
                <a:cs typeface="Calibri" pitchFamily="34" charset="0"/>
              </a:rPr>
              <a:t>CIOs need to understand the disruptive power of quantum computing and potential applications in AI, machine learning, and data science.</a:t>
            </a:r>
          </a:p>
          <a:p>
            <a:r>
              <a:rPr lang="en-US" sz="1100" u="sng" dirty="0">
                <a:latin typeface="Calibri" pitchFamily="34" charset="0"/>
                <a:cs typeface="Calibri" pitchFamily="34" charset="0"/>
                <a:hlinkClick r:id="rId6"/>
              </a:rPr>
              <a:t>https://www.gartner.com/smarterwithgartner/the-cios-guide-to-quantum-computing/</a:t>
            </a:r>
            <a:endParaRPr lang="en-US" sz="1100" dirty="0">
              <a:latin typeface="Calibri" pitchFamily="34" charset="0"/>
              <a:cs typeface="Calibri" pitchFamily="34" charset="0"/>
            </a:endParaRPr>
          </a:p>
          <a:p>
            <a:endParaRPr lang="en-US" sz="1100" dirty="0">
              <a:latin typeface="Calibri" pitchFamily="34" charset="0"/>
              <a:cs typeface="Calibri" pitchFamily="34" charset="0"/>
            </a:endParaRPr>
          </a:p>
          <a:p>
            <a:r>
              <a:rPr lang="en-US" sz="1100" dirty="0">
                <a:latin typeface="Calibri" pitchFamily="34" charset="0"/>
                <a:cs typeface="Calibri" pitchFamily="34" charset="0"/>
              </a:rPr>
              <a:t>This Is Why Quantum Computing Is More Dangerous Than You Realize</a:t>
            </a:r>
          </a:p>
          <a:p>
            <a:r>
              <a:rPr lang="en-US" sz="1100" u="sng" dirty="0">
                <a:latin typeface="Calibri" pitchFamily="34" charset="0"/>
                <a:cs typeface="Calibri" pitchFamily="34" charset="0"/>
                <a:hlinkClick r:id="rId7"/>
              </a:rPr>
              <a:t>https://www.forbes.com/sites/jasonbloomberg/2017/08/11/this-is-why-quantum-computing-is-more-dangerous-than-you-realize/#6a591443babb</a:t>
            </a:r>
            <a:endParaRPr lang="en-US" sz="1100" dirty="0">
              <a:latin typeface="Calibri" pitchFamily="34" charset="0"/>
              <a:cs typeface="Calibri" pitchFamily="34" charset="0"/>
            </a:endParaRPr>
          </a:p>
          <a:p>
            <a:endParaRPr lang="en-US" sz="1100" dirty="0">
              <a:latin typeface="Calibri" pitchFamily="34" charset="0"/>
              <a:cs typeface="Calibri" pitchFamily="34" charset="0"/>
            </a:endParaRPr>
          </a:p>
          <a:p>
            <a:r>
              <a:rPr lang="en-US" sz="1100" dirty="0">
                <a:latin typeface="Calibri" pitchFamily="34" charset="0"/>
                <a:cs typeface="Calibri" pitchFamily="34" charset="0"/>
              </a:rPr>
              <a:t>World’s Leading Physicist Says Quantum Computers Are “Tools of Destruction, Not Creation”</a:t>
            </a:r>
          </a:p>
          <a:p>
            <a:r>
              <a:rPr lang="en-US" sz="1100" dirty="0">
                <a:latin typeface="Calibri" pitchFamily="34" charset="0"/>
                <a:cs typeface="Calibri" pitchFamily="34" charset="0"/>
                <a:hlinkClick r:id="rId8"/>
              </a:rPr>
              <a:t>https://futurism.com/worlds-leading-physicist-says-quantum-computers-are-tools-of-destruction-not-creation/</a:t>
            </a:r>
            <a:endParaRPr lang="en-US" sz="1100" dirty="0">
              <a:latin typeface="Calibri" pitchFamily="34" charset="0"/>
              <a:cs typeface="Calibri" pitchFamily="34" charset="0"/>
            </a:endParaRPr>
          </a:p>
          <a:p>
            <a:endParaRPr lang="en-US" sz="1100" dirty="0">
              <a:latin typeface="Calibri" pitchFamily="34" charset="0"/>
              <a:cs typeface="Calibri" pitchFamily="34" charset="0"/>
            </a:endParaRPr>
          </a:p>
          <a:p>
            <a:r>
              <a:rPr lang="en-US" sz="1100" dirty="0">
                <a:latin typeface="Calibri" pitchFamily="34" charset="0"/>
                <a:cs typeface="Calibri" pitchFamily="34" charset="0"/>
              </a:rPr>
              <a:t>QUANTUM COMPUTING IS GOING COMMERCIAL WITH THE POTENTIAL TO DISRUPT EVERYTHING</a:t>
            </a:r>
          </a:p>
          <a:p>
            <a:r>
              <a:rPr lang="en-US" sz="1100" u="sng" dirty="0">
                <a:latin typeface="Calibri" pitchFamily="34" charset="0"/>
                <a:cs typeface="Calibri" pitchFamily="34" charset="0"/>
                <a:hlinkClick r:id="rId9"/>
              </a:rPr>
              <a:t>http://www.newsweek.com/2017/04/21/quantum-computing-ibm-580751.html</a:t>
            </a:r>
            <a:endParaRPr lang="en-US" sz="1100" dirty="0">
              <a:latin typeface="Calibri" pitchFamily="34" charset="0"/>
              <a:cs typeface="Calibri" pitchFamily="34" charset="0"/>
            </a:endParaRPr>
          </a:p>
          <a:p>
            <a:endParaRPr lang="en-US" sz="1100" dirty="0">
              <a:latin typeface="Calibri" pitchFamily="34" charset="0"/>
              <a:cs typeface="Calibri" pitchFamily="34" charset="0"/>
            </a:endParaRPr>
          </a:p>
        </p:txBody>
      </p:sp>
    </p:spTree>
    <p:extLst>
      <p:ext uri="{BB962C8B-B14F-4D97-AF65-F5344CB8AC3E}">
        <p14:creationId xmlns:p14="http://schemas.microsoft.com/office/powerpoint/2010/main" val="139463636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478465" y="499733"/>
            <a:ext cx="4391248" cy="457197"/>
          </a:xfrm>
          <a:prstGeom prst="rect">
            <a:avLst/>
          </a:prstGeom>
        </p:spPr>
        <p:txBody>
          <a:bodyPr vert="horz" lIns="91440" tIns="45720" rIns="91440" bIns="45720" rtlCol="0" anchor="t" anchorCtr="0">
            <a:noAutofit/>
          </a:bodyPr>
          <a:lstStyle/>
          <a:p>
            <a:pPr lvl="0">
              <a:lnSpc>
                <a:spcPct val="90000"/>
              </a:lnSpc>
              <a:spcBef>
                <a:spcPct val="0"/>
              </a:spcBef>
            </a:pPr>
            <a:r>
              <a:rPr lang="en-US" sz="2000" dirty="0">
                <a:latin typeface="Arial" pitchFamily="34" charset="0"/>
                <a:cs typeface="Arial" pitchFamily="34" charset="0"/>
              </a:rPr>
              <a:t>Quantum Computing References</a:t>
            </a:r>
            <a:endParaRPr lang="en-US" sz="800" dirty="0">
              <a:latin typeface="Arial" pitchFamily="34" charset="0"/>
              <a:ea typeface="+mj-ea"/>
              <a:cs typeface="Arial" pitchFamily="34" charset="0"/>
            </a:endParaRPr>
          </a:p>
        </p:txBody>
      </p:sp>
      <p:sp>
        <p:nvSpPr>
          <p:cNvPr id="7" name="Rectangle 6"/>
          <p:cNvSpPr/>
          <p:nvPr/>
        </p:nvSpPr>
        <p:spPr>
          <a:xfrm>
            <a:off x="542275" y="1095449"/>
            <a:ext cx="8165805" cy="4662815"/>
          </a:xfrm>
          <a:prstGeom prst="rect">
            <a:avLst/>
          </a:prstGeom>
        </p:spPr>
        <p:txBody>
          <a:bodyPr wrap="square">
            <a:spAutoFit/>
          </a:bodyPr>
          <a:lstStyle/>
          <a:p>
            <a:r>
              <a:rPr lang="en-US" sz="1100" dirty="0"/>
              <a:t>WHAT IF QUANTUM COMPUTERS USED HARD DRIVES MADE OF DNA?</a:t>
            </a:r>
          </a:p>
          <a:p>
            <a:r>
              <a:rPr lang="en-US" sz="1100" u="sng" dirty="0">
                <a:hlinkClick r:id="rId2"/>
              </a:rPr>
              <a:t>https://www.wired.com/2017/03/quantum-computers-used-hard-drives-made-dna/</a:t>
            </a:r>
            <a:endParaRPr lang="en-US" sz="1100" dirty="0"/>
          </a:p>
          <a:p>
            <a:endParaRPr lang="en-US" sz="1100" dirty="0"/>
          </a:p>
          <a:p>
            <a:r>
              <a:rPr lang="en-US" sz="1100" dirty="0"/>
              <a:t>Quantum Computers Compete for "Supremacy"</a:t>
            </a:r>
          </a:p>
          <a:p>
            <a:r>
              <a:rPr lang="en-US" sz="1100" dirty="0"/>
              <a:t>Two technologies may be on the verge of surpassing even the most powerful digital computers in a year or so, but key challenges remain unsolved</a:t>
            </a:r>
          </a:p>
          <a:p>
            <a:r>
              <a:rPr lang="en-US" sz="1100" u="sng" dirty="0">
                <a:hlinkClick r:id="rId3"/>
              </a:rPr>
              <a:t>https://www.scientificamerican.com/article/quantum-computers-compete-for-supremacy/</a:t>
            </a:r>
            <a:endParaRPr lang="en-US" sz="1100" dirty="0"/>
          </a:p>
          <a:p>
            <a:endParaRPr lang="en-US" sz="1100" dirty="0"/>
          </a:p>
          <a:p>
            <a:r>
              <a:rPr lang="en-US" sz="1100" dirty="0"/>
              <a:t>The Golden Age Of Quantum Computing Is Upon Us (Once We Solve These Tiny Problems)</a:t>
            </a:r>
          </a:p>
          <a:p>
            <a:r>
              <a:rPr lang="en-US" sz="1100" u="sng" dirty="0">
                <a:hlinkClick r:id="rId4"/>
              </a:rPr>
              <a:t>https://www.fastcompany.com/3045708/big-tiny-problems-for-quantum-computing</a:t>
            </a:r>
            <a:br>
              <a:rPr lang="en-US" sz="1100" dirty="0"/>
            </a:br>
            <a:endParaRPr lang="en-US" sz="1100" dirty="0"/>
          </a:p>
          <a:p>
            <a:r>
              <a:rPr lang="en-US" sz="1100" dirty="0"/>
              <a:t>Quantum Computing Is Going to Change the World. Here’s What This Means for You.</a:t>
            </a:r>
          </a:p>
          <a:p>
            <a:r>
              <a:rPr lang="en-US" sz="1100" u="sng" dirty="0">
                <a:hlinkClick r:id="rId5"/>
              </a:rPr>
              <a:t>https://futurism.com/quantum-computing-qa/</a:t>
            </a:r>
            <a:endParaRPr lang="en-US" sz="1100" dirty="0"/>
          </a:p>
          <a:p>
            <a:endParaRPr lang="en-US" sz="1100" dirty="0"/>
          </a:p>
          <a:p>
            <a:r>
              <a:rPr lang="en-US" sz="1100" dirty="0"/>
              <a:t>Quantum Computers Bust Problem Conventional Computers Can't Solve</a:t>
            </a:r>
          </a:p>
          <a:p>
            <a:r>
              <a:rPr lang="en-US" sz="1100" u="sng" dirty="0">
                <a:hlinkClick r:id="rId6"/>
              </a:rPr>
              <a:t>https://www.livescience.com/61054-quantum-computer-50-qubits.html</a:t>
            </a:r>
            <a:endParaRPr lang="en-US" sz="1100" dirty="0"/>
          </a:p>
          <a:p>
            <a:endParaRPr lang="en-US" sz="1100" dirty="0"/>
          </a:p>
          <a:p>
            <a:r>
              <a:rPr lang="en-US" sz="1100" dirty="0"/>
              <a:t>The quantum computing apocalypse is imminent</a:t>
            </a:r>
          </a:p>
          <a:p>
            <a:r>
              <a:rPr lang="en-US" sz="1100" u="sng" dirty="0">
                <a:hlinkClick r:id="rId7"/>
              </a:rPr>
              <a:t>https://techcrunch.com/2018/01/05/the-quantum-computing-apocalypse-is-imminent/</a:t>
            </a:r>
            <a:endParaRPr lang="en-US" sz="1100" dirty="0"/>
          </a:p>
          <a:p>
            <a:endParaRPr lang="en-US" sz="1100" dirty="0"/>
          </a:p>
          <a:p>
            <a:r>
              <a:rPr lang="en-US" sz="1100" dirty="0"/>
              <a:t>How quantum computing will change the world</a:t>
            </a:r>
          </a:p>
          <a:p>
            <a:r>
              <a:rPr lang="en-US" sz="1100" u="sng" dirty="0">
                <a:hlinkClick r:id="rId8"/>
              </a:rPr>
              <a:t>https://www.newstatesman.com/science-tech/technology/2017/12/how-quantum-computing-will-change-world</a:t>
            </a:r>
            <a:endParaRPr lang="en-US" sz="1100" u="sng" dirty="0"/>
          </a:p>
          <a:p>
            <a:endParaRPr lang="en-US" sz="1100" u="sng" dirty="0"/>
          </a:p>
          <a:p>
            <a:endParaRPr lang="en-US" sz="1100" dirty="0"/>
          </a:p>
          <a:p>
            <a:br>
              <a:rPr lang="en-US" sz="1100" dirty="0"/>
            </a:br>
            <a:endParaRPr lang="en-US" sz="1100" dirty="0"/>
          </a:p>
          <a:p>
            <a:endParaRPr lang="en-US" sz="1100" dirty="0"/>
          </a:p>
        </p:txBody>
      </p:sp>
    </p:spTree>
    <p:extLst>
      <p:ext uri="{BB962C8B-B14F-4D97-AF65-F5344CB8AC3E}">
        <p14:creationId xmlns:p14="http://schemas.microsoft.com/office/powerpoint/2010/main" val="1394636368"/>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478465" y="499733"/>
            <a:ext cx="4391248" cy="457197"/>
          </a:xfrm>
          <a:prstGeom prst="rect">
            <a:avLst/>
          </a:prstGeom>
        </p:spPr>
        <p:txBody>
          <a:bodyPr vert="horz" lIns="91440" tIns="45720" rIns="91440" bIns="45720" rtlCol="0" anchor="t" anchorCtr="0">
            <a:noAutofit/>
          </a:bodyPr>
          <a:lstStyle/>
          <a:p>
            <a:pPr lvl="0">
              <a:lnSpc>
                <a:spcPct val="90000"/>
              </a:lnSpc>
              <a:spcBef>
                <a:spcPct val="0"/>
              </a:spcBef>
            </a:pPr>
            <a:r>
              <a:rPr lang="en-US" sz="2000" dirty="0">
                <a:latin typeface="Arial" pitchFamily="34" charset="0"/>
                <a:cs typeface="Arial" pitchFamily="34" charset="0"/>
              </a:rPr>
              <a:t>Quantum Computing References</a:t>
            </a:r>
            <a:endParaRPr lang="en-US" sz="800" dirty="0">
              <a:latin typeface="Arial" pitchFamily="34" charset="0"/>
              <a:ea typeface="+mj-ea"/>
              <a:cs typeface="Arial" pitchFamily="34" charset="0"/>
            </a:endParaRPr>
          </a:p>
        </p:txBody>
      </p:sp>
      <p:sp>
        <p:nvSpPr>
          <p:cNvPr id="7" name="Rectangle 6"/>
          <p:cNvSpPr/>
          <p:nvPr/>
        </p:nvSpPr>
        <p:spPr>
          <a:xfrm>
            <a:off x="542275" y="1095449"/>
            <a:ext cx="8165805" cy="4662815"/>
          </a:xfrm>
          <a:prstGeom prst="rect">
            <a:avLst/>
          </a:prstGeom>
        </p:spPr>
        <p:txBody>
          <a:bodyPr wrap="square">
            <a:spAutoFit/>
          </a:bodyPr>
          <a:lstStyle/>
          <a:p>
            <a:r>
              <a:rPr lang="en-US" sz="1100" b="1" dirty="0"/>
              <a:t>Reality Articles:</a:t>
            </a:r>
            <a:endParaRPr lang="en-US" sz="1100" dirty="0"/>
          </a:p>
          <a:p>
            <a:endParaRPr lang="en-US" sz="1100" dirty="0"/>
          </a:p>
          <a:p>
            <a:r>
              <a:rPr lang="en-US" sz="1100" dirty="0"/>
              <a:t>Despite increased interest, quantum computing is still years away</a:t>
            </a:r>
          </a:p>
          <a:p>
            <a:r>
              <a:rPr lang="en-US" sz="1100" dirty="0">
                <a:hlinkClick r:id="rId2"/>
              </a:rPr>
              <a:t>https://www.information-management.com/news/quantum-computing-is-coming-quantum-computing-is-coming</a:t>
            </a:r>
            <a:endParaRPr lang="en-US" sz="1100" dirty="0"/>
          </a:p>
          <a:p>
            <a:endParaRPr lang="en-US" sz="1100" dirty="0"/>
          </a:p>
          <a:p>
            <a:r>
              <a:rPr lang="en-US" sz="1100" dirty="0"/>
              <a:t>Hype and cash are muddying public understanding of quantum computing</a:t>
            </a:r>
          </a:p>
          <a:p>
            <a:r>
              <a:rPr lang="en-US" sz="1100" u="sng" dirty="0">
                <a:hlinkClick r:id="rId3"/>
              </a:rPr>
              <a:t>https://phys.org/news/2017-08-hype-cash-muddying-quantum.html</a:t>
            </a:r>
            <a:endParaRPr lang="en-US" sz="1100" dirty="0"/>
          </a:p>
          <a:p>
            <a:endParaRPr lang="en-US" sz="1100" dirty="0"/>
          </a:p>
          <a:p>
            <a:r>
              <a:rPr lang="en-US" sz="1100" dirty="0"/>
              <a:t>Not even IBM is sure where its quantum computer experiments will lead</a:t>
            </a:r>
          </a:p>
          <a:p>
            <a:r>
              <a:rPr lang="en-US" sz="1100" u="sng" dirty="0">
                <a:hlinkClick r:id="rId4"/>
              </a:rPr>
              <a:t>https://www.engadget.com/2018/02/23/ibm-q-quantum-computer-experiments/</a:t>
            </a:r>
            <a:br>
              <a:rPr lang="en-US" sz="1100" dirty="0"/>
            </a:br>
            <a:endParaRPr lang="en-US" sz="1100" dirty="0"/>
          </a:p>
          <a:p>
            <a:r>
              <a:rPr lang="en-US" sz="1100" dirty="0"/>
              <a:t>How good are today’s quantum computers really?</a:t>
            </a:r>
          </a:p>
          <a:p>
            <a:r>
              <a:rPr lang="en-US" sz="1100" u="sng" dirty="0">
                <a:hlinkClick r:id="rId5"/>
              </a:rPr>
              <a:t>https://medium.com/@decodoku/how-good-are-todays-quantum-c</a:t>
            </a:r>
            <a:endParaRPr lang="en-US" sz="1100" u="sng" dirty="0"/>
          </a:p>
          <a:p>
            <a:endParaRPr lang="en-US" sz="1100" u="sng" dirty="0"/>
          </a:p>
          <a:p>
            <a:r>
              <a:rPr lang="en-US" sz="1100" u="sng" dirty="0"/>
              <a:t>The Commercial Prospects for Quantum Computing</a:t>
            </a:r>
          </a:p>
          <a:p>
            <a:r>
              <a:rPr lang="en-US" sz="1100" dirty="0">
                <a:hlinkClick r:id="rId6"/>
              </a:rPr>
              <a:t>http://qutip.org/news/Commercial_Prospects_for_Quantum_Computing_Dec_2016.pdf</a:t>
            </a:r>
            <a:endParaRPr lang="en-US" sz="1100" dirty="0"/>
          </a:p>
          <a:p>
            <a:endParaRPr lang="en-US" sz="1100" dirty="0"/>
          </a:p>
          <a:p>
            <a:r>
              <a:rPr lang="en-US" sz="1100" dirty="0"/>
              <a:t>Project Q: An open source software framework for quantum computing</a:t>
            </a:r>
          </a:p>
          <a:p>
            <a:r>
              <a:rPr lang="en-US" sz="1100" dirty="0">
                <a:hlinkClick r:id="rId7"/>
              </a:rPr>
              <a:t>https://quantum-journal.org/papers/q-2018-01-31-49/pdf/</a:t>
            </a:r>
            <a:endParaRPr lang="en-US" sz="1100" dirty="0"/>
          </a:p>
          <a:p>
            <a:endParaRPr lang="en-US" sz="1100" dirty="0"/>
          </a:p>
          <a:p>
            <a:r>
              <a:rPr lang="en-US" sz="1100" dirty="0"/>
              <a:t>Quantum Computing : - State of Play</a:t>
            </a:r>
          </a:p>
          <a:p>
            <a:r>
              <a:rPr lang="en-US" sz="1100" dirty="0">
                <a:hlinkClick r:id="rId8"/>
              </a:rPr>
              <a:t>http://oc.acm.org/docs/qc-state-of-play.pdf</a:t>
            </a:r>
            <a:endParaRPr lang="en-US" sz="1100" dirty="0"/>
          </a:p>
          <a:p>
            <a:endParaRPr lang="en-US" sz="1100" dirty="0"/>
          </a:p>
          <a:p>
            <a:endParaRPr lang="en-US" sz="1100" dirty="0"/>
          </a:p>
          <a:p>
            <a:endParaRPr lang="en-US" sz="1100" dirty="0"/>
          </a:p>
          <a:p>
            <a:br>
              <a:rPr lang="en-US" sz="1100" dirty="0"/>
            </a:br>
            <a:endParaRPr lang="en-US" sz="1100" dirty="0">
              <a:latin typeface="Calibri" pitchFamily="34" charset="0"/>
              <a:cs typeface="Calibri" pitchFamily="34" charset="0"/>
            </a:endParaRPr>
          </a:p>
        </p:txBody>
      </p:sp>
    </p:spTree>
    <p:extLst>
      <p:ext uri="{BB962C8B-B14F-4D97-AF65-F5344CB8AC3E}">
        <p14:creationId xmlns:p14="http://schemas.microsoft.com/office/powerpoint/2010/main" val="139463636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759951" y="2501021"/>
            <a:ext cx="3385667" cy="848235"/>
          </a:xfrm>
        </p:spPr>
        <p:txBody>
          <a:bodyPr/>
          <a:lstStyle/>
          <a:p>
            <a:r>
              <a:rPr lang="en-US" sz="5400" dirty="0">
                <a:solidFill>
                  <a:schemeClr val="tx1">
                    <a:lumMod val="50000"/>
                  </a:schemeClr>
                </a:solidFill>
                <a:latin typeface="Calibri" pitchFamily="34" charset="0"/>
                <a:ea typeface="Geneva" charset="-128"/>
                <a:cs typeface="Calibri" pitchFamily="34" charset="0"/>
              </a:rPr>
              <a:t>Questions?</a:t>
            </a:r>
            <a:endParaRPr lang="en-US" sz="5400" dirty="0">
              <a:solidFill>
                <a:srgbClr val="FF0000"/>
              </a:solidFill>
              <a:latin typeface="Calibri" pitchFamily="34" charset="0"/>
              <a:ea typeface="Geneva" charset="-128"/>
              <a:cs typeface="Calibri" pitchFamily="34" charset="0"/>
            </a:endParaRPr>
          </a:p>
        </p:txBody>
      </p:sp>
    </p:spTree>
    <p:extLst>
      <p:ext uri="{BB962C8B-B14F-4D97-AF65-F5344CB8AC3E}">
        <p14:creationId xmlns:p14="http://schemas.microsoft.com/office/powerpoint/2010/main" val="209926631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542925" y="2815346"/>
            <a:ext cx="8000999" cy="2975854"/>
          </a:xfrm>
        </p:spPr>
        <p:txBody>
          <a:bodyPr anchor="t"/>
          <a:lstStyle/>
          <a:p>
            <a:r>
              <a:rPr lang="en-US" sz="4400" dirty="0">
                <a:solidFill>
                  <a:schemeClr val="tx1">
                    <a:lumMod val="50000"/>
                  </a:schemeClr>
                </a:solidFill>
                <a:latin typeface="Calibri" pitchFamily="34" charset="0"/>
                <a:ea typeface="Geneva" charset="-128"/>
                <a:cs typeface="Calibri" pitchFamily="34" charset="0"/>
              </a:rPr>
              <a:t>8/28: 	Chris Bartlett</a:t>
            </a:r>
            <a:br>
              <a:rPr lang="en-US" sz="2000" dirty="0">
                <a:solidFill>
                  <a:schemeClr val="tx1">
                    <a:lumMod val="50000"/>
                  </a:schemeClr>
                </a:solidFill>
                <a:latin typeface="Calibri" pitchFamily="34" charset="0"/>
                <a:ea typeface="Geneva" charset="-128"/>
                <a:cs typeface="Calibri" pitchFamily="34" charset="0"/>
              </a:rPr>
            </a:br>
            <a:br>
              <a:rPr lang="en-US" sz="2000" dirty="0">
                <a:solidFill>
                  <a:schemeClr val="tx1">
                    <a:lumMod val="50000"/>
                  </a:schemeClr>
                </a:solidFill>
                <a:latin typeface="Calibri" pitchFamily="34" charset="0"/>
                <a:ea typeface="Geneva" charset="-128"/>
                <a:cs typeface="Calibri" pitchFamily="34" charset="0"/>
              </a:rPr>
            </a:br>
            <a:r>
              <a:rPr lang="en-US" dirty="0">
                <a:solidFill>
                  <a:schemeClr val="tx1">
                    <a:lumMod val="50000"/>
                  </a:schemeClr>
                </a:solidFill>
                <a:latin typeface="Calibri" pitchFamily="34" charset="0"/>
                <a:ea typeface="Geneva" charset="-128"/>
                <a:cs typeface="Calibri" pitchFamily="34" charset="0"/>
              </a:rPr>
              <a:t>Professor at Nationwide Children Hospital</a:t>
            </a:r>
            <a:br>
              <a:rPr lang="en-US" sz="2000" dirty="0">
                <a:solidFill>
                  <a:schemeClr val="tx1">
                    <a:lumMod val="50000"/>
                  </a:schemeClr>
                </a:solidFill>
                <a:latin typeface="Calibri" pitchFamily="34" charset="0"/>
                <a:ea typeface="Geneva" charset="-128"/>
                <a:cs typeface="Calibri" pitchFamily="34" charset="0"/>
              </a:rPr>
            </a:br>
            <a:br>
              <a:rPr lang="en-US" sz="2000" dirty="0">
                <a:solidFill>
                  <a:schemeClr val="tx1">
                    <a:lumMod val="50000"/>
                  </a:schemeClr>
                </a:solidFill>
                <a:latin typeface="Calibri" pitchFamily="34" charset="0"/>
                <a:ea typeface="Geneva" charset="-128"/>
                <a:cs typeface="Calibri" pitchFamily="34" charset="0"/>
              </a:rPr>
            </a:br>
            <a:r>
              <a:rPr lang="en-US" dirty="0"/>
              <a:t>Extending a distance base classifier​ implemented as a single qubit perceptron</a:t>
            </a:r>
            <a:endParaRPr lang="en-US" sz="2000" dirty="0">
              <a:solidFill>
                <a:srgbClr val="FF0000"/>
              </a:solidFill>
              <a:latin typeface="Calibri" pitchFamily="34" charset="0"/>
              <a:ea typeface="Geneva" charset="-128"/>
              <a:cs typeface="Calibri" pitchFamily="34" charset="0"/>
            </a:endParaRPr>
          </a:p>
        </p:txBody>
      </p:sp>
      <p:sp>
        <p:nvSpPr>
          <p:cNvPr id="4" name="Title 2">
            <a:extLst>
              <a:ext uri="{FF2B5EF4-FFF2-40B4-BE49-F238E27FC236}">
                <a16:creationId xmlns:a16="http://schemas.microsoft.com/office/drawing/2014/main" id="{31E13FC3-7FB9-474B-8922-814163006305}"/>
              </a:ext>
            </a:extLst>
          </p:cNvPr>
          <p:cNvSpPr txBox="1">
            <a:spLocks/>
          </p:cNvSpPr>
          <p:nvPr/>
        </p:nvSpPr>
        <p:spPr>
          <a:xfrm>
            <a:off x="1981201" y="1624721"/>
            <a:ext cx="4373968" cy="848235"/>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sz="3200" b="0" kern="1200">
                <a:solidFill>
                  <a:schemeClr val="bg1">
                    <a:lumMod val="50000"/>
                  </a:schemeClr>
                </a:solidFill>
                <a:latin typeface="Arial" pitchFamily="34" charset="0"/>
                <a:ea typeface="+mj-ea"/>
                <a:cs typeface="Arial" pitchFamily="34" charset="0"/>
              </a:defRPr>
            </a:lvl1pPr>
          </a:lstStyle>
          <a:p>
            <a:r>
              <a:rPr lang="en-US" sz="5400" dirty="0">
                <a:solidFill>
                  <a:schemeClr val="tx1">
                    <a:lumMod val="50000"/>
                  </a:schemeClr>
                </a:solidFill>
                <a:latin typeface="Calibri" pitchFamily="34" charset="0"/>
                <a:ea typeface="Geneva" charset="-128"/>
                <a:cs typeface="Calibri" pitchFamily="34" charset="0"/>
              </a:rPr>
              <a:t>What is Next?</a:t>
            </a:r>
            <a:endParaRPr lang="en-US" sz="5400" dirty="0">
              <a:solidFill>
                <a:srgbClr val="FF0000"/>
              </a:solidFill>
              <a:latin typeface="Calibri" pitchFamily="34" charset="0"/>
              <a:ea typeface="Geneva" charset="-128"/>
              <a:cs typeface="Calibri" pitchFamily="34" charset="0"/>
            </a:endParaRPr>
          </a:p>
        </p:txBody>
      </p:sp>
    </p:spTree>
    <p:extLst>
      <p:ext uri="{BB962C8B-B14F-4D97-AF65-F5344CB8AC3E}">
        <p14:creationId xmlns:p14="http://schemas.microsoft.com/office/powerpoint/2010/main" val="381824499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795" y="1196151"/>
            <a:ext cx="8275571" cy="534559"/>
          </a:xfrm>
        </p:spPr>
        <p:txBody>
          <a:bodyPr>
            <a:normAutofit/>
          </a:bodyPr>
          <a:lstStyle/>
          <a:p>
            <a:pPr algn="l"/>
            <a:r>
              <a:rPr lang="en-US" sz="2700" dirty="0"/>
              <a:t>Open Positions in Columbus, OH </a:t>
            </a:r>
          </a:p>
        </p:txBody>
      </p:sp>
      <p:sp>
        <p:nvSpPr>
          <p:cNvPr id="3" name="Text Placeholder 2"/>
          <p:cNvSpPr>
            <a:spLocks noGrp="1"/>
          </p:cNvSpPr>
          <p:nvPr>
            <p:ph type="body" idx="1"/>
          </p:nvPr>
        </p:nvSpPr>
        <p:spPr>
          <a:xfrm>
            <a:off x="962345" y="2019455"/>
            <a:ext cx="3209860" cy="365760"/>
          </a:xfrm>
        </p:spPr>
        <p:txBody>
          <a:bodyPr>
            <a:noAutofit/>
          </a:bodyPr>
          <a:lstStyle/>
          <a:p>
            <a:pPr algn="l"/>
            <a:r>
              <a:rPr lang="en-US" sz="1800" b="1" dirty="0"/>
              <a:t>Senior .NET Developer</a:t>
            </a:r>
          </a:p>
          <a:p>
            <a:pPr algn="l"/>
            <a:endParaRPr lang="en-US" sz="105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2325" y="4388594"/>
            <a:ext cx="2538849" cy="1961838"/>
          </a:xfrm>
          <a:prstGeom prst="rect">
            <a:avLst/>
          </a:prstGeom>
        </p:spPr>
      </p:pic>
      <p:sp>
        <p:nvSpPr>
          <p:cNvPr id="15" name="Text Placeholder 2"/>
          <p:cNvSpPr txBox="1">
            <a:spLocks/>
          </p:cNvSpPr>
          <p:nvPr/>
        </p:nvSpPr>
        <p:spPr>
          <a:xfrm>
            <a:off x="962345" y="2597247"/>
            <a:ext cx="3276501" cy="332509"/>
          </a:xfrm>
          <a:prstGeom prst="rect">
            <a:avLst/>
          </a:prstGeom>
        </p:spPr>
        <p:txBody>
          <a:bodyPr vert="horz" lIns="68580" tIns="34290" rIns="68580" bIns="34290" rtlCol="0" anchor="t">
            <a:no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r>
              <a:rPr lang="en-US" sz="1800" b="1" dirty="0"/>
              <a:t>React Developer</a:t>
            </a:r>
            <a:endParaRPr lang="en-US" sz="1800" dirty="0"/>
          </a:p>
        </p:txBody>
      </p:sp>
      <p:grpSp>
        <p:nvGrpSpPr>
          <p:cNvPr id="19" name="Group 18"/>
          <p:cNvGrpSpPr/>
          <p:nvPr/>
        </p:nvGrpSpPr>
        <p:grpSpPr>
          <a:xfrm>
            <a:off x="437644" y="1985892"/>
            <a:ext cx="410446" cy="437983"/>
            <a:chOff x="1648580" y="486170"/>
            <a:chExt cx="854439" cy="911764"/>
          </a:xfrm>
        </p:grpSpPr>
        <p:sp>
          <p:nvSpPr>
            <p:cNvPr id="20" name="Oval 19"/>
            <p:cNvSpPr/>
            <p:nvPr/>
          </p:nvSpPr>
          <p:spPr>
            <a:xfrm>
              <a:off x="1648580" y="486170"/>
              <a:ext cx="854439" cy="854439"/>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kern="0">
                <a:solidFill>
                  <a:sysClr val="windowText" lastClr="000000"/>
                </a:solidFill>
              </a:endParaRPr>
            </a:p>
          </p:txBody>
        </p:sp>
        <p:sp>
          <p:nvSpPr>
            <p:cNvPr id="21" name="TextBox 20"/>
            <p:cNvSpPr txBox="1"/>
            <p:nvPr/>
          </p:nvSpPr>
          <p:spPr>
            <a:xfrm>
              <a:off x="1832295" y="532978"/>
              <a:ext cx="479685" cy="864956"/>
            </a:xfrm>
            <a:prstGeom prst="rect">
              <a:avLst/>
            </a:prstGeom>
            <a:noFill/>
          </p:spPr>
          <p:txBody>
            <a:bodyPr wrap="square" rtlCol="0">
              <a:spAutoFit/>
            </a:bodyPr>
            <a:lstStyle/>
            <a:p>
              <a:pPr algn="ctr"/>
              <a:r>
                <a:rPr lang="en-US" sz="2100" b="1" kern="0" dirty="0">
                  <a:solidFill>
                    <a:schemeClr val="bg1"/>
                  </a:solidFill>
                </a:rPr>
                <a:t>1</a:t>
              </a:r>
            </a:p>
          </p:txBody>
        </p:sp>
      </p:grpSp>
      <p:grpSp>
        <p:nvGrpSpPr>
          <p:cNvPr id="22" name="Group 21"/>
          <p:cNvGrpSpPr/>
          <p:nvPr/>
        </p:nvGrpSpPr>
        <p:grpSpPr>
          <a:xfrm>
            <a:off x="448818" y="2519310"/>
            <a:ext cx="410446" cy="437983"/>
            <a:chOff x="1648580" y="486170"/>
            <a:chExt cx="854439" cy="911764"/>
          </a:xfrm>
        </p:grpSpPr>
        <p:sp>
          <p:nvSpPr>
            <p:cNvPr id="23" name="Oval 22"/>
            <p:cNvSpPr/>
            <p:nvPr/>
          </p:nvSpPr>
          <p:spPr>
            <a:xfrm>
              <a:off x="1648580" y="486170"/>
              <a:ext cx="854439" cy="854439"/>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kern="0">
                <a:solidFill>
                  <a:sysClr val="windowText" lastClr="000000"/>
                </a:solidFill>
              </a:endParaRPr>
            </a:p>
          </p:txBody>
        </p:sp>
        <p:sp>
          <p:nvSpPr>
            <p:cNvPr id="24" name="TextBox 23"/>
            <p:cNvSpPr txBox="1"/>
            <p:nvPr/>
          </p:nvSpPr>
          <p:spPr>
            <a:xfrm>
              <a:off x="1832295" y="532978"/>
              <a:ext cx="479685" cy="864956"/>
            </a:xfrm>
            <a:prstGeom prst="rect">
              <a:avLst/>
            </a:prstGeom>
            <a:noFill/>
          </p:spPr>
          <p:txBody>
            <a:bodyPr wrap="square" rtlCol="0">
              <a:spAutoFit/>
            </a:bodyPr>
            <a:lstStyle/>
            <a:p>
              <a:pPr algn="ctr"/>
              <a:r>
                <a:rPr lang="en-US" sz="2100" b="1" kern="0" dirty="0">
                  <a:solidFill>
                    <a:schemeClr val="bg1"/>
                  </a:solidFill>
                </a:rPr>
                <a:t>2</a:t>
              </a:r>
            </a:p>
          </p:txBody>
        </p:sp>
      </p:grpSp>
      <p:grpSp>
        <p:nvGrpSpPr>
          <p:cNvPr id="25" name="Group 24"/>
          <p:cNvGrpSpPr/>
          <p:nvPr/>
        </p:nvGrpSpPr>
        <p:grpSpPr>
          <a:xfrm>
            <a:off x="452450" y="3041132"/>
            <a:ext cx="410446" cy="437983"/>
            <a:chOff x="1648580" y="486170"/>
            <a:chExt cx="854439" cy="911764"/>
          </a:xfrm>
        </p:grpSpPr>
        <p:sp>
          <p:nvSpPr>
            <p:cNvPr id="26" name="Oval 25"/>
            <p:cNvSpPr/>
            <p:nvPr/>
          </p:nvSpPr>
          <p:spPr>
            <a:xfrm>
              <a:off x="1648580" y="486170"/>
              <a:ext cx="854439" cy="854439"/>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kern="0">
                <a:solidFill>
                  <a:sysClr val="windowText" lastClr="000000"/>
                </a:solidFill>
              </a:endParaRPr>
            </a:p>
          </p:txBody>
        </p:sp>
        <p:sp>
          <p:nvSpPr>
            <p:cNvPr id="27" name="TextBox 26"/>
            <p:cNvSpPr txBox="1"/>
            <p:nvPr/>
          </p:nvSpPr>
          <p:spPr>
            <a:xfrm>
              <a:off x="1832295" y="532978"/>
              <a:ext cx="479685" cy="864956"/>
            </a:xfrm>
            <a:prstGeom prst="rect">
              <a:avLst/>
            </a:prstGeom>
            <a:noFill/>
          </p:spPr>
          <p:txBody>
            <a:bodyPr wrap="square" rtlCol="0">
              <a:spAutoFit/>
            </a:bodyPr>
            <a:lstStyle/>
            <a:p>
              <a:pPr algn="ctr"/>
              <a:r>
                <a:rPr lang="en-US" sz="2100" b="1" kern="0" dirty="0">
                  <a:solidFill>
                    <a:schemeClr val="bg1"/>
                  </a:solidFill>
                </a:rPr>
                <a:t>3</a:t>
              </a:r>
            </a:p>
          </p:txBody>
        </p:sp>
      </p:grpSp>
      <p:sp>
        <p:nvSpPr>
          <p:cNvPr id="28" name="Text Placeholder 2"/>
          <p:cNvSpPr txBox="1">
            <a:spLocks/>
          </p:cNvSpPr>
          <p:nvPr/>
        </p:nvSpPr>
        <p:spPr>
          <a:xfrm>
            <a:off x="936271" y="3093570"/>
            <a:ext cx="3119918" cy="332509"/>
          </a:xfrm>
          <a:prstGeom prst="rect">
            <a:avLst/>
          </a:prstGeom>
        </p:spPr>
        <p:txBody>
          <a:bodyPr vert="horz" lIns="68580" tIns="34290" rIns="68580" bIns="34290" rtlCol="0" anchor="t">
            <a:no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r>
              <a:rPr lang="en-US" sz="1800" b="1" dirty="0"/>
              <a:t>Senior DevOps Consultant</a:t>
            </a:r>
          </a:p>
        </p:txBody>
      </p:sp>
      <p:sp>
        <p:nvSpPr>
          <p:cNvPr id="30" name="Text Placeholder 2"/>
          <p:cNvSpPr txBox="1">
            <a:spLocks/>
          </p:cNvSpPr>
          <p:nvPr/>
        </p:nvSpPr>
        <p:spPr>
          <a:xfrm>
            <a:off x="5146878" y="3119069"/>
            <a:ext cx="3896199" cy="332509"/>
          </a:xfrm>
          <a:prstGeom prst="rect">
            <a:avLst/>
          </a:prstGeom>
        </p:spPr>
        <p:txBody>
          <a:bodyPr vert="horz" lIns="68580" tIns="34290" rIns="68580" bIns="34290" rtlCol="0" anchor="t">
            <a:normAutofit fontScale="77500" lnSpcReduction="20000"/>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endParaRPr lang="en-US" sz="2625" dirty="0"/>
          </a:p>
        </p:txBody>
      </p:sp>
      <p:grpSp>
        <p:nvGrpSpPr>
          <p:cNvPr id="32" name="Group 31"/>
          <p:cNvGrpSpPr/>
          <p:nvPr/>
        </p:nvGrpSpPr>
        <p:grpSpPr>
          <a:xfrm>
            <a:off x="452449" y="3593214"/>
            <a:ext cx="410446" cy="437983"/>
            <a:chOff x="1648580" y="486170"/>
            <a:chExt cx="854439" cy="911764"/>
          </a:xfrm>
        </p:grpSpPr>
        <p:sp>
          <p:nvSpPr>
            <p:cNvPr id="33" name="Oval 32"/>
            <p:cNvSpPr/>
            <p:nvPr/>
          </p:nvSpPr>
          <p:spPr>
            <a:xfrm>
              <a:off x="1648580" y="486170"/>
              <a:ext cx="854439" cy="854439"/>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kern="0">
                <a:solidFill>
                  <a:sysClr val="windowText" lastClr="000000"/>
                </a:solidFill>
              </a:endParaRPr>
            </a:p>
          </p:txBody>
        </p:sp>
        <p:sp>
          <p:nvSpPr>
            <p:cNvPr id="34" name="TextBox 33"/>
            <p:cNvSpPr txBox="1"/>
            <p:nvPr/>
          </p:nvSpPr>
          <p:spPr>
            <a:xfrm>
              <a:off x="1832295" y="532978"/>
              <a:ext cx="479685" cy="864956"/>
            </a:xfrm>
            <a:prstGeom prst="rect">
              <a:avLst/>
            </a:prstGeom>
            <a:noFill/>
          </p:spPr>
          <p:txBody>
            <a:bodyPr wrap="square" rtlCol="0">
              <a:spAutoFit/>
            </a:bodyPr>
            <a:lstStyle/>
            <a:p>
              <a:pPr algn="ctr"/>
              <a:r>
                <a:rPr lang="en-US" sz="2100" b="1" kern="0" dirty="0">
                  <a:solidFill>
                    <a:schemeClr val="bg1"/>
                  </a:solidFill>
                </a:rPr>
                <a:t>4</a:t>
              </a:r>
            </a:p>
          </p:txBody>
        </p:sp>
      </p:grpSp>
      <p:sp>
        <p:nvSpPr>
          <p:cNvPr id="35" name="Text Placeholder 2"/>
          <p:cNvSpPr txBox="1">
            <a:spLocks/>
          </p:cNvSpPr>
          <p:nvPr/>
        </p:nvSpPr>
        <p:spPr>
          <a:xfrm>
            <a:off x="962345" y="4210236"/>
            <a:ext cx="3119918" cy="332509"/>
          </a:xfrm>
          <a:prstGeom prst="rect">
            <a:avLst/>
          </a:prstGeom>
        </p:spPr>
        <p:txBody>
          <a:bodyPr vert="horz" lIns="68580" tIns="34290" rIns="68580" bIns="34290" rtlCol="0" anchor="t">
            <a:norm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endParaRPr lang="en-US" sz="1500" b="1" dirty="0"/>
          </a:p>
        </p:txBody>
      </p:sp>
      <p:grpSp>
        <p:nvGrpSpPr>
          <p:cNvPr id="36" name="Group 35"/>
          <p:cNvGrpSpPr/>
          <p:nvPr/>
        </p:nvGrpSpPr>
        <p:grpSpPr>
          <a:xfrm>
            <a:off x="4579961" y="1938630"/>
            <a:ext cx="410446" cy="437983"/>
            <a:chOff x="1648580" y="486170"/>
            <a:chExt cx="854439" cy="911764"/>
          </a:xfrm>
        </p:grpSpPr>
        <p:sp>
          <p:nvSpPr>
            <p:cNvPr id="37" name="Oval 36"/>
            <p:cNvSpPr/>
            <p:nvPr/>
          </p:nvSpPr>
          <p:spPr>
            <a:xfrm>
              <a:off x="1648580" y="486170"/>
              <a:ext cx="854439" cy="854439"/>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kern="0">
                <a:solidFill>
                  <a:sysClr val="windowText" lastClr="000000"/>
                </a:solidFill>
              </a:endParaRPr>
            </a:p>
          </p:txBody>
        </p:sp>
        <p:sp>
          <p:nvSpPr>
            <p:cNvPr id="38" name="TextBox 37"/>
            <p:cNvSpPr txBox="1"/>
            <p:nvPr/>
          </p:nvSpPr>
          <p:spPr>
            <a:xfrm>
              <a:off x="1832295" y="532978"/>
              <a:ext cx="479685" cy="864956"/>
            </a:xfrm>
            <a:prstGeom prst="rect">
              <a:avLst/>
            </a:prstGeom>
            <a:noFill/>
          </p:spPr>
          <p:txBody>
            <a:bodyPr wrap="square" rtlCol="0">
              <a:spAutoFit/>
            </a:bodyPr>
            <a:lstStyle/>
            <a:p>
              <a:pPr algn="ctr"/>
              <a:r>
                <a:rPr lang="en-US" sz="2100" b="1" kern="0" dirty="0">
                  <a:solidFill>
                    <a:schemeClr val="bg1"/>
                  </a:solidFill>
                </a:rPr>
                <a:t>5</a:t>
              </a:r>
            </a:p>
          </p:txBody>
        </p:sp>
      </p:grpSp>
      <p:sp>
        <p:nvSpPr>
          <p:cNvPr id="39" name="Text Placeholder 2"/>
          <p:cNvSpPr txBox="1">
            <a:spLocks/>
          </p:cNvSpPr>
          <p:nvPr/>
        </p:nvSpPr>
        <p:spPr>
          <a:xfrm>
            <a:off x="5104660" y="2584825"/>
            <a:ext cx="4039340" cy="449683"/>
          </a:xfrm>
          <a:prstGeom prst="rect">
            <a:avLst/>
          </a:prstGeom>
        </p:spPr>
        <p:txBody>
          <a:bodyPr vert="horz" lIns="68580" tIns="34290" rIns="68580" bIns="34290" rtlCol="0" anchor="t">
            <a:norm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endParaRPr lang="en-US" sz="1800" b="1" dirty="0"/>
          </a:p>
        </p:txBody>
      </p:sp>
      <p:grpSp>
        <p:nvGrpSpPr>
          <p:cNvPr id="40" name="Group 39"/>
          <p:cNvGrpSpPr/>
          <p:nvPr/>
        </p:nvGrpSpPr>
        <p:grpSpPr>
          <a:xfrm>
            <a:off x="4579961" y="2551263"/>
            <a:ext cx="410446" cy="437983"/>
            <a:chOff x="1648580" y="486170"/>
            <a:chExt cx="854439" cy="911764"/>
          </a:xfrm>
        </p:grpSpPr>
        <p:sp>
          <p:nvSpPr>
            <p:cNvPr id="41" name="Oval 40"/>
            <p:cNvSpPr/>
            <p:nvPr/>
          </p:nvSpPr>
          <p:spPr>
            <a:xfrm>
              <a:off x="1648580" y="486170"/>
              <a:ext cx="854439" cy="854439"/>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kern="0">
                <a:solidFill>
                  <a:sysClr val="windowText" lastClr="000000"/>
                </a:solidFill>
              </a:endParaRPr>
            </a:p>
          </p:txBody>
        </p:sp>
        <p:sp>
          <p:nvSpPr>
            <p:cNvPr id="42" name="TextBox 41"/>
            <p:cNvSpPr txBox="1"/>
            <p:nvPr/>
          </p:nvSpPr>
          <p:spPr>
            <a:xfrm>
              <a:off x="1832295" y="532978"/>
              <a:ext cx="479685" cy="864956"/>
            </a:xfrm>
            <a:prstGeom prst="rect">
              <a:avLst/>
            </a:prstGeom>
            <a:noFill/>
          </p:spPr>
          <p:txBody>
            <a:bodyPr wrap="square" rtlCol="0">
              <a:spAutoFit/>
            </a:bodyPr>
            <a:lstStyle/>
            <a:p>
              <a:pPr algn="ctr"/>
              <a:r>
                <a:rPr lang="en-US" sz="2100" b="1" kern="0" dirty="0">
                  <a:solidFill>
                    <a:schemeClr val="bg1"/>
                  </a:solidFill>
                </a:rPr>
                <a:t>6</a:t>
              </a:r>
            </a:p>
          </p:txBody>
        </p:sp>
      </p:grpSp>
      <p:sp>
        <p:nvSpPr>
          <p:cNvPr id="43" name="Text Placeholder 2"/>
          <p:cNvSpPr txBox="1">
            <a:spLocks/>
          </p:cNvSpPr>
          <p:nvPr/>
        </p:nvSpPr>
        <p:spPr>
          <a:xfrm>
            <a:off x="5104661" y="2595948"/>
            <a:ext cx="3209860" cy="365760"/>
          </a:xfrm>
          <a:prstGeom prst="rect">
            <a:avLst/>
          </a:prstGeom>
        </p:spPr>
        <p:txBody>
          <a:bodyPr vert="horz" lIns="68580" tIns="34290" rIns="68580" bIns="34290" rtlCol="0" anchor="t">
            <a:norm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r>
              <a:rPr lang="en-US" sz="1800" b="1" dirty="0"/>
              <a:t>Drupal Developer </a:t>
            </a:r>
          </a:p>
        </p:txBody>
      </p:sp>
      <p:grpSp>
        <p:nvGrpSpPr>
          <p:cNvPr id="44" name="Group 43"/>
          <p:cNvGrpSpPr/>
          <p:nvPr/>
        </p:nvGrpSpPr>
        <p:grpSpPr>
          <a:xfrm>
            <a:off x="4579961" y="3080733"/>
            <a:ext cx="410446" cy="437983"/>
            <a:chOff x="1648580" y="486170"/>
            <a:chExt cx="854439" cy="911764"/>
          </a:xfrm>
        </p:grpSpPr>
        <p:sp>
          <p:nvSpPr>
            <p:cNvPr id="45" name="Oval 44"/>
            <p:cNvSpPr/>
            <p:nvPr/>
          </p:nvSpPr>
          <p:spPr>
            <a:xfrm>
              <a:off x="1648580" y="486170"/>
              <a:ext cx="854439" cy="854439"/>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kern="0">
                <a:solidFill>
                  <a:sysClr val="windowText" lastClr="000000"/>
                </a:solidFill>
              </a:endParaRPr>
            </a:p>
          </p:txBody>
        </p:sp>
        <p:sp>
          <p:nvSpPr>
            <p:cNvPr id="46" name="TextBox 45"/>
            <p:cNvSpPr txBox="1"/>
            <p:nvPr/>
          </p:nvSpPr>
          <p:spPr>
            <a:xfrm>
              <a:off x="1832295" y="532978"/>
              <a:ext cx="479685" cy="864956"/>
            </a:xfrm>
            <a:prstGeom prst="rect">
              <a:avLst/>
            </a:prstGeom>
            <a:noFill/>
          </p:spPr>
          <p:txBody>
            <a:bodyPr wrap="square" rtlCol="0">
              <a:spAutoFit/>
            </a:bodyPr>
            <a:lstStyle/>
            <a:p>
              <a:pPr algn="ctr"/>
              <a:r>
                <a:rPr lang="en-US" sz="2100" b="1" kern="0" dirty="0">
                  <a:solidFill>
                    <a:schemeClr val="bg1"/>
                  </a:solidFill>
                </a:rPr>
                <a:t>7</a:t>
              </a:r>
            </a:p>
          </p:txBody>
        </p:sp>
      </p:grpSp>
      <p:sp>
        <p:nvSpPr>
          <p:cNvPr id="47" name="Text Placeholder 2"/>
          <p:cNvSpPr txBox="1">
            <a:spLocks/>
          </p:cNvSpPr>
          <p:nvPr/>
        </p:nvSpPr>
        <p:spPr>
          <a:xfrm>
            <a:off x="962345" y="3637900"/>
            <a:ext cx="3209860" cy="365760"/>
          </a:xfrm>
          <a:prstGeom prst="rect">
            <a:avLst/>
          </a:prstGeom>
        </p:spPr>
        <p:txBody>
          <a:bodyPr vert="horz" lIns="68580" tIns="34290" rIns="68580" bIns="34290" rtlCol="0" anchor="t">
            <a:norm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r>
              <a:rPr lang="en-US" sz="1800" b="1" dirty="0"/>
              <a:t>Senior QA/Test Engineer</a:t>
            </a:r>
          </a:p>
        </p:txBody>
      </p:sp>
      <p:sp>
        <p:nvSpPr>
          <p:cNvPr id="59" name="Text Placeholder 2"/>
          <p:cNvSpPr txBox="1">
            <a:spLocks/>
          </p:cNvSpPr>
          <p:nvPr/>
        </p:nvSpPr>
        <p:spPr>
          <a:xfrm>
            <a:off x="302073" y="5255639"/>
            <a:ext cx="3780189" cy="345062"/>
          </a:xfrm>
          <a:prstGeom prst="rect">
            <a:avLst/>
          </a:prstGeom>
        </p:spPr>
        <p:txBody>
          <a:bodyPr vert="horz" lIns="68580" tIns="34290" rIns="68580" bIns="34290" rtlCol="0" anchor="t">
            <a:no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r>
              <a:rPr lang="en-US" sz="1350" b="1" dirty="0"/>
              <a:t>Resumes to </a:t>
            </a:r>
            <a:r>
              <a:rPr lang="en-US" sz="1350" b="1" dirty="0">
                <a:hlinkClick r:id="rId4"/>
              </a:rPr>
              <a:t>careers@improving.com</a:t>
            </a:r>
            <a:endParaRPr lang="en-US" sz="1350" b="1" dirty="0"/>
          </a:p>
          <a:p>
            <a:pPr algn="l"/>
            <a:r>
              <a:rPr lang="en-US" sz="1350" b="1" dirty="0"/>
              <a:t>	*Reference Columbus</a:t>
            </a:r>
          </a:p>
        </p:txBody>
      </p:sp>
      <p:sp>
        <p:nvSpPr>
          <p:cNvPr id="60" name="Text Placeholder 2"/>
          <p:cNvSpPr txBox="1">
            <a:spLocks/>
          </p:cNvSpPr>
          <p:nvPr/>
        </p:nvSpPr>
        <p:spPr>
          <a:xfrm>
            <a:off x="302073" y="5522458"/>
            <a:ext cx="3780189" cy="345062"/>
          </a:xfrm>
          <a:prstGeom prst="rect">
            <a:avLst/>
          </a:prstGeom>
        </p:spPr>
        <p:txBody>
          <a:bodyPr vert="horz" lIns="68580" tIns="34290" rIns="68580" bIns="34290" rtlCol="0" anchor="t">
            <a:norm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endParaRPr lang="en-US" sz="1500" dirty="0"/>
          </a:p>
        </p:txBody>
      </p:sp>
      <p:sp>
        <p:nvSpPr>
          <p:cNvPr id="61" name="Text Placeholder 2"/>
          <p:cNvSpPr txBox="1">
            <a:spLocks/>
          </p:cNvSpPr>
          <p:nvPr/>
        </p:nvSpPr>
        <p:spPr>
          <a:xfrm>
            <a:off x="5077846" y="1922806"/>
            <a:ext cx="4117775" cy="518491"/>
          </a:xfrm>
          <a:prstGeom prst="rect">
            <a:avLst/>
          </a:prstGeom>
        </p:spPr>
        <p:txBody>
          <a:bodyPr vert="horz" lIns="68580" tIns="34290" rIns="68580" bIns="34290" rtlCol="0" anchor="t">
            <a:no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r>
              <a:rPr lang="en-US" sz="1800" b="1" dirty="0"/>
              <a:t>Senior Front End Developer</a:t>
            </a:r>
          </a:p>
          <a:p>
            <a:pPr algn="l"/>
            <a:r>
              <a:rPr lang="en-US" sz="1050" dirty="0"/>
              <a:t>– Angular, React, Node </a:t>
            </a:r>
            <a:r>
              <a:rPr lang="en-US" sz="1050" dirty="0" err="1"/>
              <a:t>js</a:t>
            </a:r>
            <a:endParaRPr lang="en-US" sz="3300" dirty="0"/>
          </a:p>
        </p:txBody>
      </p:sp>
      <p:sp>
        <p:nvSpPr>
          <p:cNvPr id="62" name="Text Placeholder 2">
            <a:extLst>
              <a:ext uri="{FF2B5EF4-FFF2-40B4-BE49-F238E27FC236}">
                <a16:creationId xmlns:a16="http://schemas.microsoft.com/office/drawing/2014/main" id="{A930038A-6AF7-4A14-BD92-519DD133F3CC}"/>
              </a:ext>
            </a:extLst>
          </p:cNvPr>
          <p:cNvSpPr txBox="1">
            <a:spLocks/>
          </p:cNvSpPr>
          <p:nvPr/>
        </p:nvSpPr>
        <p:spPr>
          <a:xfrm>
            <a:off x="5077847" y="3107032"/>
            <a:ext cx="3311251" cy="365760"/>
          </a:xfrm>
          <a:prstGeom prst="rect">
            <a:avLst/>
          </a:prstGeom>
        </p:spPr>
        <p:txBody>
          <a:bodyPr vert="horz" lIns="68580" tIns="34290" rIns="68580" bIns="34290" rtlCol="0" anchor="t">
            <a:norm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r>
              <a:rPr lang="en-US" sz="1800" b="1" dirty="0"/>
              <a:t>Ruby on Rails Developer </a:t>
            </a:r>
          </a:p>
        </p:txBody>
      </p:sp>
    </p:spTree>
    <p:extLst>
      <p:ext uri="{BB962C8B-B14F-4D97-AF65-F5344CB8AC3E}">
        <p14:creationId xmlns:p14="http://schemas.microsoft.com/office/powerpoint/2010/main" val="23063032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795" y="1196151"/>
            <a:ext cx="8275571" cy="534559"/>
          </a:xfrm>
        </p:spPr>
        <p:txBody>
          <a:bodyPr>
            <a:normAutofit/>
          </a:bodyPr>
          <a:lstStyle/>
          <a:p>
            <a:pPr algn="l"/>
            <a:r>
              <a:rPr lang="en-US" sz="2700" dirty="0"/>
              <a:t>Upcoming Training in Houston</a:t>
            </a:r>
          </a:p>
        </p:txBody>
      </p:sp>
      <p:sp>
        <p:nvSpPr>
          <p:cNvPr id="3" name="Text Placeholder 2"/>
          <p:cNvSpPr>
            <a:spLocks noGrp="1"/>
          </p:cNvSpPr>
          <p:nvPr>
            <p:ph type="body" idx="1"/>
          </p:nvPr>
        </p:nvSpPr>
        <p:spPr>
          <a:xfrm>
            <a:off x="962345" y="2019455"/>
            <a:ext cx="7625064" cy="365760"/>
          </a:xfrm>
        </p:spPr>
        <p:txBody>
          <a:bodyPr>
            <a:noAutofit/>
          </a:bodyPr>
          <a:lstStyle/>
          <a:p>
            <a:pPr algn="l"/>
            <a:r>
              <a:rPr lang="en-US" sz="1800" b="1" dirty="0"/>
              <a:t>August 5-6			Professional Scrum Master </a:t>
            </a:r>
          </a:p>
          <a:p>
            <a:pPr algn="l"/>
            <a:endParaRPr lang="en-US" sz="105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2325" y="4388594"/>
            <a:ext cx="2538849" cy="1961838"/>
          </a:xfrm>
          <a:prstGeom prst="rect">
            <a:avLst/>
          </a:prstGeom>
        </p:spPr>
      </p:pic>
      <p:sp>
        <p:nvSpPr>
          <p:cNvPr id="15" name="Text Placeholder 2"/>
          <p:cNvSpPr txBox="1">
            <a:spLocks/>
          </p:cNvSpPr>
          <p:nvPr/>
        </p:nvSpPr>
        <p:spPr>
          <a:xfrm>
            <a:off x="936271" y="2573503"/>
            <a:ext cx="6928067" cy="332509"/>
          </a:xfrm>
          <a:prstGeom prst="rect">
            <a:avLst/>
          </a:prstGeom>
        </p:spPr>
        <p:txBody>
          <a:bodyPr vert="horz" lIns="68580" tIns="34290" rIns="68580" bIns="34290" rtlCol="0" anchor="t">
            <a:no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r>
              <a:rPr lang="en-US" sz="1800" b="1" dirty="0"/>
              <a:t>September 11-12	        Professional Scrum Product Owner </a:t>
            </a:r>
            <a:endParaRPr lang="en-US" sz="1800" dirty="0"/>
          </a:p>
        </p:txBody>
      </p:sp>
      <p:sp>
        <p:nvSpPr>
          <p:cNvPr id="28" name="Text Placeholder 2"/>
          <p:cNvSpPr txBox="1">
            <a:spLocks/>
          </p:cNvSpPr>
          <p:nvPr/>
        </p:nvSpPr>
        <p:spPr>
          <a:xfrm>
            <a:off x="936271" y="3093570"/>
            <a:ext cx="6928067" cy="332509"/>
          </a:xfrm>
          <a:prstGeom prst="rect">
            <a:avLst/>
          </a:prstGeom>
        </p:spPr>
        <p:txBody>
          <a:bodyPr vert="horz" lIns="68580" tIns="34290" rIns="68580" bIns="34290" rtlCol="0" anchor="t">
            <a:no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r>
              <a:rPr lang="en-US" sz="1800" b="1" dirty="0"/>
              <a:t>September 23-24		Professional Scrum Master</a:t>
            </a:r>
          </a:p>
        </p:txBody>
      </p:sp>
      <p:sp>
        <p:nvSpPr>
          <p:cNvPr id="30" name="Text Placeholder 2"/>
          <p:cNvSpPr txBox="1">
            <a:spLocks/>
          </p:cNvSpPr>
          <p:nvPr/>
        </p:nvSpPr>
        <p:spPr>
          <a:xfrm>
            <a:off x="5146878" y="3119069"/>
            <a:ext cx="3896199" cy="332509"/>
          </a:xfrm>
          <a:prstGeom prst="rect">
            <a:avLst/>
          </a:prstGeom>
        </p:spPr>
        <p:txBody>
          <a:bodyPr vert="horz" lIns="68580" tIns="34290" rIns="68580" bIns="34290" rtlCol="0" anchor="t">
            <a:normAutofit fontScale="77500" lnSpcReduction="20000"/>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endParaRPr lang="en-US" sz="2625" dirty="0"/>
          </a:p>
        </p:txBody>
      </p:sp>
      <p:sp>
        <p:nvSpPr>
          <p:cNvPr id="35" name="Text Placeholder 2"/>
          <p:cNvSpPr txBox="1">
            <a:spLocks/>
          </p:cNvSpPr>
          <p:nvPr/>
        </p:nvSpPr>
        <p:spPr>
          <a:xfrm>
            <a:off x="962345" y="4210236"/>
            <a:ext cx="3119918" cy="332509"/>
          </a:xfrm>
          <a:prstGeom prst="rect">
            <a:avLst/>
          </a:prstGeom>
        </p:spPr>
        <p:txBody>
          <a:bodyPr vert="horz" lIns="68580" tIns="34290" rIns="68580" bIns="34290" rtlCol="0" anchor="t">
            <a:norm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endParaRPr lang="en-US" sz="1500" b="1" dirty="0"/>
          </a:p>
        </p:txBody>
      </p:sp>
      <p:sp>
        <p:nvSpPr>
          <p:cNvPr id="39" name="Text Placeholder 2"/>
          <p:cNvSpPr txBox="1">
            <a:spLocks/>
          </p:cNvSpPr>
          <p:nvPr/>
        </p:nvSpPr>
        <p:spPr>
          <a:xfrm>
            <a:off x="5104660" y="2584825"/>
            <a:ext cx="4039340" cy="449683"/>
          </a:xfrm>
          <a:prstGeom prst="rect">
            <a:avLst/>
          </a:prstGeom>
        </p:spPr>
        <p:txBody>
          <a:bodyPr vert="horz" lIns="68580" tIns="34290" rIns="68580" bIns="34290" rtlCol="0" anchor="t">
            <a:norm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endParaRPr lang="en-US" sz="1800" b="1" dirty="0"/>
          </a:p>
        </p:txBody>
      </p:sp>
      <p:sp>
        <p:nvSpPr>
          <p:cNvPr id="47" name="Text Placeholder 2"/>
          <p:cNvSpPr txBox="1">
            <a:spLocks/>
          </p:cNvSpPr>
          <p:nvPr/>
        </p:nvSpPr>
        <p:spPr>
          <a:xfrm>
            <a:off x="962345" y="3642354"/>
            <a:ext cx="7233711" cy="365760"/>
          </a:xfrm>
          <a:prstGeom prst="rect">
            <a:avLst/>
          </a:prstGeom>
        </p:spPr>
        <p:txBody>
          <a:bodyPr vert="horz" lIns="68580" tIns="34290" rIns="68580" bIns="34290" rtlCol="0" anchor="t">
            <a:norm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r>
              <a:rPr lang="en-US" sz="1800" b="1" dirty="0"/>
              <a:t>November 4-5		Professional Scrum Master</a:t>
            </a:r>
          </a:p>
        </p:txBody>
      </p:sp>
      <p:sp>
        <p:nvSpPr>
          <p:cNvPr id="59" name="Text Placeholder 2"/>
          <p:cNvSpPr txBox="1">
            <a:spLocks/>
          </p:cNvSpPr>
          <p:nvPr/>
        </p:nvSpPr>
        <p:spPr>
          <a:xfrm>
            <a:off x="294779" y="5216518"/>
            <a:ext cx="5337141" cy="345062"/>
          </a:xfrm>
          <a:prstGeom prst="rect">
            <a:avLst/>
          </a:prstGeom>
        </p:spPr>
        <p:txBody>
          <a:bodyPr vert="horz" lIns="68580" tIns="34290" rIns="68580" bIns="34290" rtlCol="0" anchor="t">
            <a:no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r>
              <a:rPr lang="en-US" sz="1350" b="1" dirty="0"/>
              <a:t>For more information: </a:t>
            </a:r>
            <a:r>
              <a:rPr lang="en-US" sz="1350" b="1" dirty="0">
                <a:solidFill>
                  <a:schemeClr val="tx2"/>
                </a:solidFill>
                <a:hlinkClick r:id="rId4">
                  <a:extLst>
                    <a:ext uri="{A12FA001-AC4F-418D-AE19-62706E023703}">
                      <ahyp:hlinkClr xmlns:ahyp="http://schemas.microsoft.com/office/drawing/2018/hyperlinkcolor" val="tx"/>
                    </a:ext>
                  </a:extLst>
                </a:hlinkClick>
              </a:rPr>
              <a:t>improving.</a:t>
            </a:r>
            <a:r>
              <a:rPr lang="en-US" sz="1350" b="1" u="sng" dirty="0">
                <a:solidFill>
                  <a:schemeClr val="tx2"/>
                </a:solidFill>
                <a:hlinkClick r:id="rId4">
                  <a:extLst>
                    <a:ext uri="{A12FA001-AC4F-418D-AE19-62706E023703}">
                      <ahyp:hlinkClr xmlns:ahyp="http://schemas.microsoft.com/office/drawing/2018/hyperlinkcolor" val="tx"/>
                    </a:ext>
                  </a:extLst>
                </a:hlinkClick>
              </a:rPr>
              <a:t>com</a:t>
            </a:r>
            <a:r>
              <a:rPr lang="en-US" sz="1350" b="1" u="sng" dirty="0">
                <a:solidFill>
                  <a:schemeClr val="tx2"/>
                </a:solidFill>
              </a:rPr>
              <a:t>/training</a:t>
            </a:r>
          </a:p>
          <a:p>
            <a:pPr algn="l"/>
            <a:r>
              <a:rPr lang="en-US" sz="1350" b="1" dirty="0"/>
              <a:t>	</a:t>
            </a:r>
          </a:p>
        </p:txBody>
      </p:sp>
      <p:sp>
        <p:nvSpPr>
          <p:cNvPr id="60" name="Text Placeholder 2"/>
          <p:cNvSpPr txBox="1">
            <a:spLocks/>
          </p:cNvSpPr>
          <p:nvPr/>
        </p:nvSpPr>
        <p:spPr>
          <a:xfrm>
            <a:off x="302073" y="5522458"/>
            <a:ext cx="3780189" cy="345062"/>
          </a:xfrm>
          <a:prstGeom prst="rect">
            <a:avLst/>
          </a:prstGeom>
        </p:spPr>
        <p:txBody>
          <a:bodyPr vert="horz" lIns="68580" tIns="34290" rIns="68580" bIns="34290" rtlCol="0" anchor="t">
            <a:norm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endParaRPr lang="en-US" sz="1500" dirty="0"/>
          </a:p>
        </p:txBody>
      </p:sp>
      <p:sp>
        <p:nvSpPr>
          <p:cNvPr id="7" name="TextBox 6">
            <a:extLst>
              <a:ext uri="{FF2B5EF4-FFF2-40B4-BE49-F238E27FC236}">
                <a16:creationId xmlns:a16="http://schemas.microsoft.com/office/drawing/2014/main" id="{C7891975-017F-C048-82B4-956123DC49CC}"/>
              </a:ext>
            </a:extLst>
          </p:cNvPr>
          <p:cNvSpPr txBox="1"/>
          <p:nvPr/>
        </p:nvSpPr>
        <p:spPr>
          <a:xfrm>
            <a:off x="871397" y="4329906"/>
            <a:ext cx="2798559" cy="830997"/>
          </a:xfrm>
          <a:prstGeom prst="rect">
            <a:avLst/>
          </a:prstGeom>
          <a:noFill/>
        </p:spPr>
        <p:txBody>
          <a:bodyPr wrap="square" rtlCol="0">
            <a:spAutoFit/>
          </a:bodyPr>
          <a:lstStyle/>
          <a:p>
            <a:pPr algn="ctr"/>
            <a:r>
              <a:rPr lang="en-US" b="1" dirty="0">
                <a:solidFill>
                  <a:schemeClr val="bg1"/>
                </a:solidFill>
              </a:rPr>
              <a:t>*** Training</a:t>
            </a:r>
            <a:r>
              <a:rPr lang="en-US" sz="1350" b="1" dirty="0">
                <a:solidFill>
                  <a:schemeClr val="bg1"/>
                </a:solidFill>
              </a:rPr>
              <a:t> </a:t>
            </a:r>
            <a:r>
              <a:rPr lang="en-US" b="1" dirty="0">
                <a:solidFill>
                  <a:schemeClr val="bg1"/>
                </a:solidFill>
              </a:rPr>
              <a:t>Discount Code: UG2019</a:t>
            </a:r>
          </a:p>
          <a:p>
            <a:r>
              <a:rPr lang="en-US" sz="1200" b="1" dirty="0">
                <a:solidFill>
                  <a:schemeClr val="bg1"/>
                </a:solidFill>
              </a:rPr>
              <a:t>$500 off </a:t>
            </a:r>
          </a:p>
        </p:txBody>
      </p:sp>
    </p:spTree>
    <p:extLst>
      <p:ext uri="{BB962C8B-B14F-4D97-AF65-F5344CB8AC3E}">
        <p14:creationId xmlns:p14="http://schemas.microsoft.com/office/powerpoint/2010/main" val="1989922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84" name="OTLSHAPE_M_a6ec4f477c764ee4a8c051c0775a86b0_Connector3"/>
          <p:cNvCxnSpPr/>
          <p:nvPr>
            <p:custDataLst>
              <p:tags r:id="rId2"/>
            </p:custDataLst>
          </p:nvPr>
        </p:nvCxnSpPr>
        <p:spPr>
          <a:xfrm>
            <a:off x="5560851" y="2020186"/>
            <a:ext cx="4834" cy="950105"/>
          </a:xfrm>
          <a:prstGeom prst="line">
            <a:avLst/>
          </a:prstGeom>
          <a:ln w="9525" cap="flat" cmpd="sng" algn="ctr">
            <a:solidFill>
              <a:schemeClr val="accent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77" name="OTLSHAPE_M_23abe643d7664c16a87d0993876cb30a_Connector2"/>
          <p:cNvCxnSpPr/>
          <p:nvPr>
            <p:custDataLst>
              <p:tags r:id="rId3"/>
            </p:custDataLst>
          </p:nvPr>
        </p:nvCxnSpPr>
        <p:spPr>
          <a:xfrm>
            <a:off x="3359902" y="2210323"/>
            <a:ext cx="0" cy="759968"/>
          </a:xfrm>
          <a:prstGeom prst="line">
            <a:avLst/>
          </a:prstGeom>
          <a:ln w="9525" cap="flat" cmpd="sng" algn="ctr">
            <a:solidFill>
              <a:schemeClr val="accent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75" name="OTLSHAPE_M_474d297198d5425c9487e9abdc401d8d_Connector1"/>
          <p:cNvCxnSpPr/>
          <p:nvPr>
            <p:custDataLst>
              <p:tags r:id="rId4"/>
            </p:custDataLst>
          </p:nvPr>
        </p:nvCxnSpPr>
        <p:spPr>
          <a:xfrm>
            <a:off x="1234752" y="2416148"/>
            <a:ext cx="0" cy="554143"/>
          </a:xfrm>
          <a:prstGeom prst="line">
            <a:avLst/>
          </a:prstGeom>
          <a:ln w="9525" cap="flat" cmpd="sng" algn="ctr">
            <a:solidFill>
              <a:schemeClr val="accent5">
                <a:alpha val="34902"/>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64" name="OTLSHAPE_TB_00000000000000000000000000000000_ElapsedTimeExtension"/>
          <p:cNvSpPr/>
          <p:nvPr>
            <p:custDataLst>
              <p:tags r:id="rId5"/>
            </p:custDataLst>
          </p:nvPr>
        </p:nvSpPr>
        <p:spPr>
          <a:xfrm>
            <a:off x="741511" y="1043894"/>
            <a:ext cx="0" cy="2026228"/>
          </a:xfrm>
          <a:prstGeom prst="rect">
            <a:avLst/>
          </a:prstGeom>
          <a:gradFill flip="none" rotWithShape="1">
            <a:gsLst>
              <a:gs pos="100000">
                <a:srgbClr val="D2CCCA">
                  <a:alpha val="30196"/>
                </a:srgbClr>
              </a:gs>
              <a:gs pos="0">
                <a:srgbClr val="D2CCCA">
                  <a:alpha val="0"/>
                </a:srgbClr>
              </a:gs>
            </a:gsLst>
            <a:lin ang="5400000" scaled="1"/>
            <a:tileRect/>
          </a:gra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0" name="OTLSHAPE_TB_00000000000000000000000000000000_LeftEndCaps"/>
          <p:cNvSpPr txBox="1"/>
          <p:nvPr>
            <p:custDataLst>
              <p:tags r:id="rId6"/>
            </p:custDataLst>
          </p:nvPr>
        </p:nvSpPr>
        <p:spPr>
          <a:xfrm>
            <a:off x="254512" y="3078468"/>
            <a:ext cx="352148" cy="215444"/>
          </a:xfrm>
          <a:prstGeom prst="rect">
            <a:avLst/>
          </a:prstGeom>
          <a:noFill/>
        </p:spPr>
        <p:txBody>
          <a:bodyPr vert="horz" wrap="none" lIns="0" tIns="0" rIns="0" bIns="0" rtlCol="0" anchor="ctr" anchorCtr="0">
            <a:spAutoFit/>
          </a:bodyPr>
          <a:lstStyle/>
          <a:p>
            <a:pPr algn="ctr"/>
            <a:r>
              <a:rPr lang="en-US" sz="1400" b="1" spc="-26" dirty="0">
                <a:solidFill>
                  <a:schemeClr val="dk2"/>
                </a:solidFill>
                <a:latin typeface="Calibri" panose="020F0502020204030204" pitchFamily="34" charset="0"/>
              </a:rPr>
              <a:t>1700</a:t>
            </a:r>
          </a:p>
        </p:txBody>
      </p:sp>
      <p:sp>
        <p:nvSpPr>
          <p:cNvPr id="1861" name="OTLSHAPE_TB_00000000000000000000000000000000_RightEndCaps"/>
          <p:cNvSpPr txBox="1"/>
          <p:nvPr>
            <p:custDataLst>
              <p:tags r:id="rId7"/>
            </p:custDataLst>
          </p:nvPr>
        </p:nvSpPr>
        <p:spPr>
          <a:xfrm>
            <a:off x="8529489" y="3130834"/>
            <a:ext cx="353174" cy="217043"/>
          </a:xfrm>
          <a:prstGeom prst="rect">
            <a:avLst/>
          </a:prstGeom>
          <a:noFill/>
        </p:spPr>
        <p:txBody>
          <a:bodyPr vert="horz" wrap="none" lIns="0" tIns="0" rIns="0" bIns="0" rtlCol="0" anchor="ctr" anchorCtr="0">
            <a:spAutoFit/>
          </a:bodyPr>
          <a:lstStyle/>
          <a:p>
            <a:pPr algn="ctr"/>
            <a:r>
              <a:rPr lang="en-US" sz="1400" b="1" spc="-26" dirty="0">
                <a:solidFill>
                  <a:schemeClr val="dk2"/>
                </a:solidFill>
                <a:latin typeface="Calibri" panose="020F0502020204030204" pitchFamily="34" charset="0"/>
              </a:rPr>
              <a:t>2019</a:t>
            </a:r>
          </a:p>
        </p:txBody>
      </p:sp>
      <p:sp>
        <p:nvSpPr>
          <p:cNvPr id="1862" name="OTLSHAPE_TB_00000000000000000000000000000000_ScaleContainer"/>
          <p:cNvSpPr/>
          <p:nvPr>
            <p:custDataLst>
              <p:tags r:id="rId8"/>
            </p:custDataLst>
          </p:nvPr>
        </p:nvSpPr>
        <p:spPr>
          <a:xfrm>
            <a:off x="741511" y="2995691"/>
            <a:ext cx="7670800" cy="381000"/>
          </a:xfrm>
          <a:prstGeom prst="rect">
            <a:avLst/>
          </a:prstGeom>
          <a:gradFill flip="none" rotWithShape="1">
            <a:gsLst>
              <a:gs pos="0">
                <a:srgbClr val="B2381C"/>
              </a:gs>
              <a:gs pos="100000">
                <a:srgbClr val="B2381C"/>
              </a:gs>
              <a:gs pos="50000">
                <a:srgbClr val="F24C26"/>
              </a:gs>
              <a:gs pos="100000">
                <a:srgbClr val="FFFFFF"/>
              </a:gs>
            </a:gsLst>
            <a:lin ang="5400000" scaled="1"/>
            <a:tileRect/>
          </a:gradFill>
          <a:ln w="12700" cap="flat" cmpd="sng" algn="ctr">
            <a:noFill/>
            <a:prstDash val="solid"/>
            <a:miter lim="800000"/>
          </a:ln>
          <a:effectLst>
            <a:reflection blurRad="6350" stA="50000" endA="300" endPos="55500" dist="50800" dir="5400000" sy="-100000" algn="bl" rotWithShape="0"/>
          </a:effectLst>
          <a:scene3d>
            <a:camera prst="orthographicFront"/>
            <a:lightRig rig="threePt" dir="t">
              <a:rot lat="0" lon="0" rev="8700000"/>
            </a:lightRig>
          </a:scene3d>
          <a:sp3d>
            <a:bevelT w="165100" h="1905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3" name="OTLSHAPE_TB_00000000000000000000000000000000_ElapsedTime" hidden="1"/>
          <p:cNvSpPr/>
          <p:nvPr>
            <p:custDataLst>
              <p:tags r:id="rId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5" name="OTLSHAPE_TB_00000000000000000000000000000000_TodayMarkerShape" hidden="1"/>
          <p:cNvSpPr/>
          <p:nvPr>
            <p:custDataLst>
              <p:tags r:id="rId10"/>
            </p:custDataLst>
          </p:nvPr>
        </p:nvSpPr>
        <p:spPr>
          <a:xfrm>
            <a:off x="687082" y="4152900"/>
            <a:ext cx="108857" cy="127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6" name="OTLSHAPE_TB_00000000000000000000000000000000_TodayMarkerText" hidden="1"/>
          <p:cNvSpPr txBox="1"/>
          <p:nvPr>
            <p:custDataLst>
              <p:tags r:id="rId11"/>
            </p:custDataLst>
          </p:nvPr>
        </p:nvSpPr>
        <p:spPr>
          <a:xfrm>
            <a:off x="741511" y="4279900"/>
            <a:ext cx="363369" cy="184666"/>
          </a:xfrm>
          <a:prstGeom prst="rect">
            <a:avLst/>
          </a:prstGeom>
          <a:noFill/>
        </p:spPr>
        <p:txBody>
          <a:bodyPr vert="horz" wrap="none" lIns="0" tIns="0" rIns="0" bIns="0" rtlCol="0" anchor="ctr" anchorCtr="0">
            <a:spAutoFit/>
          </a:bodyPr>
          <a:lstStyle/>
          <a:p>
            <a:pPr algn="ctr"/>
            <a:r>
              <a:rPr lang="en-US" sz="1200">
                <a:solidFill>
                  <a:schemeClr val="dk1"/>
                </a:solidFill>
                <a:latin typeface="Calibri" panose="020F0502020204030204" pitchFamily="34" charset="0"/>
              </a:rPr>
              <a:t>Today</a:t>
            </a:r>
          </a:p>
        </p:txBody>
      </p:sp>
      <p:sp>
        <p:nvSpPr>
          <p:cNvPr id="1889" name="OTLSHAPE_M_474d297198d5425c9487e9abdc401d8d_Title"/>
          <p:cNvSpPr txBox="1"/>
          <p:nvPr>
            <p:custDataLst>
              <p:tags r:id="rId12"/>
            </p:custDataLst>
          </p:nvPr>
        </p:nvSpPr>
        <p:spPr>
          <a:xfrm>
            <a:off x="475652" y="1711660"/>
            <a:ext cx="1511300" cy="507831"/>
          </a:xfrm>
          <a:prstGeom prst="rect">
            <a:avLst/>
          </a:prstGeom>
          <a:noFill/>
        </p:spPr>
        <p:txBody>
          <a:bodyPr vert="horz" wrap="square" lIns="0" tIns="0" rIns="0" bIns="0" rtlCol="0" anchor="ctr" anchorCtr="0">
            <a:spAutoFit/>
          </a:bodyPr>
          <a:lstStyle/>
          <a:p>
            <a:pPr algn="ctr"/>
            <a:r>
              <a:rPr lang="en-US" sz="1100" dirty="0"/>
              <a:t>Gottfried Wilhelm Leibniz Develops </a:t>
            </a:r>
          </a:p>
          <a:p>
            <a:pPr algn="ctr"/>
            <a:r>
              <a:rPr lang="en-US" sz="1100" b="1" dirty="0"/>
              <a:t>Binary Logic </a:t>
            </a:r>
            <a:endParaRPr lang="en-US" sz="1100" b="1" spc="-6" dirty="0">
              <a:solidFill>
                <a:schemeClr val="dk1"/>
              </a:solidFill>
              <a:latin typeface="Calibri" panose="020F0502020204030204" pitchFamily="34" charset="0"/>
            </a:endParaRPr>
          </a:p>
        </p:txBody>
      </p:sp>
      <p:sp>
        <p:nvSpPr>
          <p:cNvPr id="1890" name="OTLSHAPE_M_474d297198d5425c9487e9abdc401d8d_Date"/>
          <p:cNvSpPr txBox="1"/>
          <p:nvPr>
            <p:custDataLst>
              <p:tags r:id="rId13"/>
            </p:custDataLst>
          </p:nvPr>
        </p:nvSpPr>
        <p:spPr>
          <a:xfrm>
            <a:off x="931984" y="2235723"/>
            <a:ext cx="596900" cy="155025"/>
          </a:xfrm>
          <a:prstGeom prst="rect">
            <a:avLst/>
          </a:prstGeom>
          <a:noFill/>
        </p:spPr>
        <p:txBody>
          <a:bodyPr vert="horz" wrap="square" lIns="0" tIns="0" rIns="0" bIns="0" rtlCol="0" anchor="ctr" anchorCtr="0">
            <a:spAutoFit/>
          </a:bodyPr>
          <a:lstStyle/>
          <a:p>
            <a:pPr algn="ctr"/>
            <a:r>
              <a:rPr lang="en-US" sz="1000" spc="-6" dirty="0">
                <a:solidFill>
                  <a:schemeClr val="accent5"/>
                </a:solidFill>
                <a:latin typeface="Calibri" panose="020F0502020204030204" pitchFamily="34" charset="0"/>
              </a:rPr>
              <a:t>1702</a:t>
            </a:r>
          </a:p>
        </p:txBody>
      </p:sp>
      <p:sp>
        <p:nvSpPr>
          <p:cNvPr id="1891" name="OTLSHAPE_M_474d297198d5425c9487e9abdc401d8d_Shape"/>
          <p:cNvSpPr/>
          <p:nvPr>
            <p:custDataLst>
              <p:tags r:id="rId14"/>
            </p:custDataLst>
          </p:nvPr>
        </p:nvSpPr>
        <p:spPr>
          <a:xfrm>
            <a:off x="1158552" y="2881391"/>
            <a:ext cx="152400" cy="177800"/>
          </a:xfrm>
          <a:prstGeom prst="chevron">
            <a:avLst>
              <a:gd name="adj" fmla="val 30000"/>
            </a:avLst>
          </a:prstGeom>
          <a:solidFill>
            <a:schemeClr val="accent5"/>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95" name="OTLSHAPE_M_23abe643d7664c16a87d0993876cb30a_Title"/>
          <p:cNvSpPr txBox="1"/>
          <p:nvPr>
            <p:custDataLst>
              <p:tags r:id="rId15"/>
            </p:custDataLst>
          </p:nvPr>
        </p:nvSpPr>
        <p:spPr>
          <a:xfrm>
            <a:off x="2328543" y="1241939"/>
            <a:ext cx="2105246" cy="682555"/>
          </a:xfrm>
          <a:prstGeom prst="rect">
            <a:avLst/>
          </a:prstGeom>
          <a:noFill/>
        </p:spPr>
        <p:txBody>
          <a:bodyPr vert="horz" wrap="square" lIns="0" tIns="0" rIns="0" bIns="0" rtlCol="0" anchor="ctr" anchorCtr="0">
            <a:spAutoFit/>
          </a:bodyPr>
          <a:lstStyle/>
          <a:p>
            <a:pPr algn="ctr"/>
            <a:r>
              <a:rPr lang="en-US" sz="1100" spc="-6" dirty="0">
                <a:solidFill>
                  <a:schemeClr val="dk1"/>
                </a:solidFill>
                <a:latin typeface="Calibri" panose="020F0502020204030204" pitchFamily="34" charset="0"/>
              </a:rPr>
              <a:t>George Boole Publishes </a:t>
            </a:r>
            <a:r>
              <a:rPr lang="en-US" sz="1100" b="1" spc="-6" dirty="0">
                <a:solidFill>
                  <a:schemeClr val="dk1"/>
                </a:solidFill>
                <a:latin typeface="Calibri" panose="020F0502020204030204" pitchFamily="34" charset="0"/>
              </a:rPr>
              <a:t>Boolean Algebra </a:t>
            </a:r>
            <a:r>
              <a:rPr lang="en-US" sz="1100" spc="-6" dirty="0">
                <a:solidFill>
                  <a:schemeClr val="dk1"/>
                </a:solidFill>
                <a:latin typeface="Calibri" panose="020F0502020204030204" pitchFamily="34" charset="0"/>
              </a:rPr>
              <a:t>– Complete system that allowed computational processes to be mathematically modeled</a:t>
            </a:r>
            <a:r>
              <a:rPr lang="en-US" sz="1100" b="1" spc="-6" dirty="0">
                <a:solidFill>
                  <a:schemeClr val="dk1"/>
                </a:solidFill>
                <a:latin typeface="Calibri" panose="020F0502020204030204" pitchFamily="34" charset="0"/>
              </a:rPr>
              <a:t>.</a:t>
            </a:r>
          </a:p>
        </p:txBody>
      </p:sp>
      <p:sp>
        <p:nvSpPr>
          <p:cNvPr id="1896" name="OTLSHAPE_M_23abe643d7664c16a87d0993876cb30a_Date"/>
          <p:cNvSpPr txBox="1"/>
          <p:nvPr>
            <p:custDataLst>
              <p:tags r:id="rId16"/>
            </p:custDataLst>
          </p:nvPr>
        </p:nvSpPr>
        <p:spPr>
          <a:xfrm>
            <a:off x="3089329" y="2004406"/>
            <a:ext cx="533400" cy="155025"/>
          </a:xfrm>
          <a:prstGeom prst="rect">
            <a:avLst/>
          </a:prstGeom>
          <a:noFill/>
        </p:spPr>
        <p:txBody>
          <a:bodyPr vert="horz" wrap="square" lIns="0" tIns="0" rIns="0" bIns="0" rtlCol="0" anchor="ctr" anchorCtr="0">
            <a:spAutoFit/>
          </a:bodyPr>
          <a:lstStyle/>
          <a:p>
            <a:pPr algn="ctr"/>
            <a:r>
              <a:rPr lang="en-US" sz="1000" spc="-6" dirty="0">
                <a:solidFill>
                  <a:schemeClr val="accent2"/>
                </a:solidFill>
                <a:latin typeface="Calibri" panose="020F0502020204030204" pitchFamily="34" charset="0"/>
              </a:rPr>
              <a:t>1854</a:t>
            </a:r>
          </a:p>
        </p:txBody>
      </p:sp>
      <p:sp>
        <p:nvSpPr>
          <p:cNvPr id="1897" name="OTLSHAPE_M_23abe643d7664c16a87d0993876cb30a_Shape"/>
          <p:cNvSpPr/>
          <p:nvPr>
            <p:custDataLst>
              <p:tags r:id="rId17"/>
            </p:custDataLst>
          </p:nvPr>
        </p:nvSpPr>
        <p:spPr>
          <a:xfrm>
            <a:off x="3283702" y="2881391"/>
            <a:ext cx="152400" cy="177800"/>
          </a:xfrm>
          <a:prstGeom prst="chevron">
            <a:avLst>
              <a:gd name="adj" fmla="val 30000"/>
            </a:avLst>
          </a:prstGeom>
          <a:solidFill>
            <a:schemeClr val="accent2"/>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07" name="OTLSHAPE_M_a6ec4f477c764ee4a8c051c0775a86b0_Title"/>
          <p:cNvSpPr txBox="1"/>
          <p:nvPr>
            <p:custDataLst>
              <p:tags r:id="rId18"/>
            </p:custDataLst>
          </p:nvPr>
        </p:nvSpPr>
        <p:spPr>
          <a:xfrm>
            <a:off x="4806585" y="1331477"/>
            <a:ext cx="1511300" cy="507831"/>
          </a:xfrm>
          <a:prstGeom prst="rect">
            <a:avLst/>
          </a:prstGeom>
          <a:noFill/>
        </p:spPr>
        <p:txBody>
          <a:bodyPr vert="horz" wrap="square" lIns="0" tIns="0" rIns="0" bIns="0" rtlCol="0" anchor="ctr" anchorCtr="0">
            <a:spAutoFit/>
          </a:bodyPr>
          <a:lstStyle/>
          <a:p>
            <a:pPr algn="ctr"/>
            <a:r>
              <a:rPr lang="en-US" sz="1100" spc="-6" dirty="0" err="1">
                <a:solidFill>
                  <a:schemeClr val="dk1"/>
                </a:solidFill>
                <a:latin typeface="Calibri" panose="020F0502020204030204" pitchFamily="34" charset="0"/>
              </a:rPr>
              <a:t>Atanasoff</a:t>
            </a:r>
            <a:r>
              <a:rPr lang="en-US" sz="1100" spc="-6" dirty="0">
                <a:solidFill>
                  <a:schemeClr val="dk1"/>
                </a:solidFill>
                <a:latin typeface="Calibri" panose="020F0502020204030204" pitchFamily="34" charset="0"/>
              </a:rPr>
              <a:t>-Berry – worlds first  </a:t>
            </a:r>
            <a:r>
              <a:rPr lang="en-US" sz="1100" b="1" spc="-6" dirty="0">
                <a:solidFill>
                  <a:schemeClr val="dk1"/>
                </a:solidFill>
                <a:latin typeface="Calibri" panose="020F0502020204030204" pitchFamily="34" charset="0"/>
              </a:rPr>
              <a:t>Digital Computer </a:t>
            </a:r>
            <a:r>
              <a:rPr lang="en-US" sz="1100" spc="-6" dirty="0">
                <a:solidFill>
                  <a:schemeClr val="dk1"/>
                </a:solidFill>
                <a:latin typeface="Calibri" panose="020F0502020204030204" pitchFamily="34" charset="0"/>
              </a:rPr>
              <a:t>built  Iowa State Campus.</a:t>
            </a:r>
          </a:p>
        </p:txBody>
      </p:sp>
      <p:sp>
        <p:nvSpPr>
          <p:cNvPr id="1908" name="OTLSHAPE_M_a6ec4f477c764ee4a8c051c0775a86b0_Date"/>
          <p:cNvSpPr txBox="1"/>
          <p:nvPr>
            <p:custDataLst>
              <p:tags r:id="rId19"/>
            </p:custDataLst>
          </p:nvPr>
        </p:nvSpPr>
        <p:spPr>
          <a:xfrm>
            <a:off x="5145954" y="1877373"/>
            <a:ext cx="818930" cy="153888"/>
          </a:xfrm>
          <a:prstGeom prst="rect">
            <a:avLst/>
          </a:prstGeom>
          <a:noFill/>
        </p:spPr>
        <p:txBody>
          <a:bodyPr vert="horz" wrap="square" lIns="0" tIns="0" rIns="0" bIns="0" rtlCol="0" anchor="ctr" anchorCtr="0">
            <a:spAutoFit/>
          </a:bodyPr>
          <a:lstStyle/>
          <a:p>
            <a:pPr algn="ctr"/>
            <a:r>
              <a:rPr lang="en-US" sz="1000" spc="-6" dirty="0">
                <a:solidFill>
                  <a:schemeClr val="accent6"/>
                </a:solidFill>
                <a:latin typeface="Calibri" panose="020F0502020204030204" pitchFamily="34" charset="0"/>
              </a:rPr>
              <a:t>1939 - 1942</a:t>
            </a:r>
          </a:p>
        </p:txBody>
      </p:sp>
      <p:sp>
        <p:nvSpPr>
          <p:cNvPr id="1909" name="OTLSHAPE_M_a6ec4f477c764ee4a8c051c0775a86b0_Shape"/>
          <p:cNvSpPr/>
          <p:nvPr>
            <p:custDataLst>
              <p:tags r:id="rId20"/>
            </p:custDataLst>
          </p:nvPr>
        </p:nvSpPr>
        <p:spPr>
          <a:xfrm>
            <a:off x="5489485" y="2881391"/>
            <a:ext cx="152400" cy="177800"/>
          </a:xfrm>
          <a:prstGeom prst="parallelogram">
            <a:avLst/>
          </a:prstGeom>
          <a:solidFill>
            <a:schemeClr val="accent6"/>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2" name="OTLSHAPE_M_a72a1e83f4234f9b9f77a15d2313e6dc_Title"/>
          <p:cNvSpPr txBox="1"/>
          <p:nvPr>
            <p:custDataLst>
              <p:tags r:id="rId21"/>
            </p:custDataLst>
          </p:nvPr>
        </p:nvSpPr>
        <p:spPr>
          <a:xfrm>
            <a:off x="7185399" y="1818168"/>
            <a:ext cx="876300" cy="808074"/>
          </a:xfrm>
          <a:prstGeom prst="rect">
            <a:avLst/>
          </a:prstGeom>
          <a:noFill/>
        </p:spPr>
        <p:txBody>
          <a:bodyPr vert="horz" wrap="square" lIns="0" tIns="0" rIns="0" bIns="0" rtlCol="0" anchor="ctr" anchorCtr="0">
            <a:noAutofit/>
          </a:bodyPr>
          <a:lstStyle/>
          <a:p>
            <a:pPr algn="ctr"/>
            <a:r>
              <a:rPr lang="en-US" sz="1100" spc="-6" dirty="0">
                <a:solidFill>
                  <a:schemeClr val="dk1"/>
                </a:solidFill>
                <a:latin typeface="Calibri" panose="020F0502020204030204" pitchFamily="34" charset="0"/>
              </a:rPr>
              <a:t>DARPA developing “</a:t>
            </a:r>
            <a:r>
              <a:rPr lang="en-US" sz="1100" b="1" spc="-6" dirty="0">
                <a:solidFill>
                  <a:schemeClr val="dk1"/>
                </a:solidFill>
                <a:latin typeface="Calibri" panose="020F0502020204030204" pitchFamily="34" charset="0"/>
              </a:rPr>
              <a:t>Molecular Informatics</a:t>
            </a:r>
            <a:r>
              <a:rPr lang="en-US" sz="1100" spc="-6" dirty="0">
                <a:solidFill>
                  <a:schemeClr val="dk1"/>
                </a:solidFill>
                <a:latin typeface="Calibri" panose="020F0502020204030204" pitchFamily="34" charset="0"/>
              </a:rPr>
              <a:t>” Program</a:t>
            </a:r>
          </a:p>
        </p:txBody>
      </p:sp>
      <p:sp>
        <p:nvSpPr>
          <p:cNvPr id="1923" name="OTLSHAPE_M_a72a1e83f4234f9b9f77a15d2313e6dc_Date"/>
          <p:cNvSpPr txBox="1"/>
          <p:nvPr>
            <p:custDataLst>
              <p:tags r:id="rId22"/>
            </p:custDataLst>
          </p:nvPr>
        </p:nvSpPr>
        <p:spPr>
          <a:xfrm>
            <a:off x="7355878" y="2700966"/>
            <a:ext cx="533400" cy="155025"/>
          </a:xfrm>
          <a:prstGeom prst="rect">
            <a:avLst/>
          </a:prstGeom>
          <a:noFill/>
        </p:spPr>
        <p:txBody>
          <a:bodyPr vert="horz" wrap="square" lIns="0" tIns="0" rIns="0" bIns="0" rtlCol="0" anchor="ctr" anchorCtr="0">
            <a:spAutoFit/>
          </a:bodyPr>
          <a:lstStyle/>
          <a:p>
            <a:pPr algn="ctr"/>
            <a:r>
              <a:rPr lang="en-US" sz="1000" spc="-6" dirty="0">
                <a:solidFill>
                  <a:schemeClr val="accent4"/>
                </a:solidFill>
                <a:latin typeface="Calibri" panose="020F0502020204030204" pitchFamily="34" charset="0"/>
              </a:rPr>
              <a:t>2017</a:t>
            </a:r>
          </a:p>
        </p:txBody>
      </p:sp>
      <p:sp>
        <p:nvSpPr>
          <p:cNvPr id="1924" name="OTLSHAPE_M_a72a1e83f4234f9b9f77a15d2313e6dc_Shape"/>
          <p:cNvSpPr/>
          <p:nvPr>
            <p:custDataLst>
              <p:tags r:id="rId23"/>
            </p:custDataLst>
          </p:nvPr>
        </p:nvSpPr>
        <p:spPr>
          <a:xfrm>
            <a:off x="7550251" y="2881391"/>
            <a:ext cx="152400" cy="177800"/>
          </a:xfrm>
          <a:prstGeom prst="chevron">
            <a:avLst>
              <a:gd name="adj" fmla="val 30000"/>
            </a:avLst>
          </a:prstGeom>
          <a:solidFill>
            <a:schemeClr val="accent4"/>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a:xfrm>
            <a:off x="458529" y="723014"/>
            <a:ext cx="7409564" cy="354249"/>
          </a:xfrm>
        </p:spPr>
        <p:txBody>
          <a:bodyPr>
            <a:normAutofit fontScale="90000"/>
          </a:bodyPr>
          <a:lstStyle/>
          <a:p>
            <a:r>
              <a:rPr lang="en-US" dirty="0"/>
              <a:t>“Select” Computing History (</a:t>
            </a:r>
            <a:r>
              <a:rPr lang="en-US" b="1" dirty="0"/>
              <a:t>Binary</a:t>
            </a:r>
            <a:r>
              <a:rPr lang="en-US" dirty="0"/>
              <a:t> [</a:t>
            </a:r>
            <a:r>
              <a:rPr lang="en-US" dirty="0">
                <a:solidFill>
                  <a:srgbClr val="FF0000"/>
                </a:solidFill>
              </a:rPr>
              <a:t>240+</a:t>
            </a:r>
            <a:r>
              <a:rPr lang="en-US" dirty="0"/>
              <a:t> yrs] </a:t>
            </a:r>
            <a:r>
              <a:rPr lang="en-US" dirty="0" err="1"/>
              <a:t>vs</a:t>
            </a:r>
            <a:r>
              <a:rPr lang="en-US" dirty="0"/>
              <a:t> </a:t>
            </a:r>
            <a:r>
              <a:rPr lang="en-US" b="1" dirty="0"/>
              <a:t>Quantum</a:t>
            </a:r>
            <a:r>
              <a:rPr lang="en-US" dirty="0"/>
              <a:t> [</a:t>
            </a:r>
            <a:r>
              <a:rPr lang="en-US" dirty="0">
                <a:solidFill>
                  <a:srgbClr val="FF0000"/>
                </a:solidFill>
              </a:rPr>
              <a:t>60+</a:t>
            </a:r>
            <a:r>
              <a:rPr lang="en-US" dirty="0"/>
              <a:t> yrs])</a:t>
            </a:r>
          </a:p>
        </p:txBody>
      </p:sp>
      <p:cxnSp>
        <p:nvCxnSpPr>
          <p:cNvPr id="70" name="OTLSHAPE_M_1023f9cf8e724de58abd660090ffda98_Connector1"/>
          <p:cNvCxnSpPr/>
          <p:nvPr>
            <p:custDataLst>
              <p:tags r:id="rId24"/>
            </p:custDataLst>
          </p:nvPr>
        </p:nvCxnSpPr>
        <p:spPr>
          <a:xfrm>
            <a:off x="6707859" y="4572761"/>
            <a:ext cx="11918" cy="754151"/>
          </a:xfrm>
          <a:prstGeom prst="line">
            <a:avLst/>
          </a:prstGeom>
          <a:ln w="9525" cap="flat" cmpd="sng" algn="ctr">
            <a:solidFill>
              <a:schemeClr val="accent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OTLSHAPE_M_ec5e68d2461e44b1a67a2fae5dcbaa0f_Connector4"/>
          <p:cNvCxnSpPr/>
          <p:nvPr>
            <p:custDataLst>
              <p:tags r:id="rId25"/>
            </p:custDataLst>
          </p:nvPr>
        </p:nvCxnSpPr>
        <p:spPr>
          <a:xfrm>
            <a:off x="5103628" y="4348716"/>
            <a:ext cx="11007" cy="1389682"/>
          </a:xfrm>
          <a:prstGeom prst="line">
            <a:avLst/>
          </a:prstGeom>
          <a:ln w="9525" cap="flat" cmpd="sng" algn="ctr">
            <a:solidFill>
              <a:schemeClr val="accent5"/>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OTLSHAPE_M_e1c7cf84c58947e29d39b8ae60f45498_Connector2"/>
          <p:cNvCxnSpPr/>
          <p:nvPr>
            <p:custDataLst>
              <p:tags r:id="rId26"/>
            </p:custDataLst>
          </p:nvPr>
        </p:nvCxnSpPr>
        <p:spPr>
          <a:xfrm>
            <a:off x="3232298" y="5071730"/>
            <a:ext cx="18026" cy="400854"/>
          </a:xfrm>
          <a:prstGeom prst="line">
            <a:avLst/>
          </a:prstGeom>
          <a:ln w="9525" cap="flat" cmpd="sng" algn="ctr">
            <a:solidFill>
              <a:schemeClr val="accent3"/>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OTLSHAPE_M_474d297198d5425c9487e9abdc401d8d_Connector1"/>
          <p:cNvCxnSpPr/>
          <p:nvPr>
            <p:custDataLst>
              <p:tags r:id="rId27"/>
            </p:custDataLst>
          </p:nvPr>
        </p:nvCxnSpPr>
        <p:spPr>
          <a:xfrm>
            <a:off x="1014997" y="4918441"/>
            <a:ext cx="0" cy="554143"/>
          </a:xfrm>
          <a:prstGeom prst="line">
            <a:avLst/>
          </a:prstGeom>
          <a:ln w="9525" cap="flat" cmpd="sng" algn="ctr">
            <a:solidFill>
              <a:schemeClr val="accent5">
                <a:alpha val="34902"/>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2" name="OTLSHAPE_TB_00000000000000000000000000000000_LeftEndCaps"/>
          <p:cNvSpPr txBox="1"/>
          <p:nvPr>
            <p:custDataLst>
              <p:tags r:id="rId28"/>
            </p:custDataLst>
          </p:nvPr>
        </p:nvSpPr>
        <p:spPr>
          <a:xfrm>
            <a:off x="406911" y="5580761"/>
            <a:ext cx="352148" cy="215444"/>
          </a:xfrm>
          <a:prstGeom prst="rect">
            <a:avLst/>
          </a:prstGeom>
          <a:noFill/>
        </p:spPr>
        <p:txBody>
          <a:bodyPr vert="horz" wrap="none" lIns="0" tIns="0" rIns="0" bIns="0" rtlCol="0" anchor="ctr" anchorCtr="0">
            <a:spAutoFit/>
          </a:bodyPr>
          <a:lstStyle/>
          <a:p>
            <a:pPr algn="ctr"/>
            <a:r>
              <a:rPr lang="en-US" sz="1400" b="1" spc="-26" dirty="0">
                <a:solidFill>
                  <a:schemeClr val="dk2"/>
                </a:solidFill>
                <a:latin typeface="Calibri" panose="020F0502020204030204" pitchFamily="34" charset="0"/>
              </a:rPr>
              <a:t>1950</a:t>
            </a:r>
          </a:p>
        </p:txBody>
      </p:sp>
      <p:sp>
        <p:nvSpPr>
          <p:cNvPr id="83" name="OTLSHAPE_TB_00000000000000000000000000000000_RightEndCaps"/>
          <p:cNvSpPr txBox="1"/>
          <p:nvPr>
            <p:custDataLst>
              <p:tags r:id="rId29"/>
            </p:custDataLst>
          </p:nvPr>
        </p:nvSpPr>
        <p:spPr>
          <a:xfrm>
            <a:off x="8681889" y="5633127"/>
            <a:ext cx="353174" cy="217043"/>
          </a:xfrm>
          <a:prstGeom prst="rect">
            <a:avLst/>
          </a:prstGeom>
          <a:noFill/>
        </p:spPr>
        <p:txBody>
          <a:bodyPr vert="horz" wrap="none" lIns="0" tIns="0" rIns="0" bIns="0" rtlCol="0" anchor="ctr" anchorCtr="0">
            <a:spAutoFit/>
          </a:bodyPr>
          <a:lstStyle/>
          <a:p>
            <a:pPr algn="ctr"/>
            <a:r>
              <a:rPr lang="en-US" sz="1400" b="1" spc="-26" dirty="0">
                <a:solidFill>
                  <a:schemeClr val="dk2"/>
                </a:solidFill>
                <a:latin typeface="Calibri" panose="020F0502020204030204" pitchFamily="34" charset="0"/>
              </a:rPr>
              <a:t>2019</a:t>
            </a:r>
          </a:p>
        </p:txBody>
      </p:sp>
      <p:sp>
        <p:nvSpPr>
          <p:cNvPr id="84" name="OTLSHAPE_TB_00000000000000000000000000000000_ScaleContainer"/>
          <p:cNvSpPr/>
          <p:nvPr>
            <p:custDataLst>
              <p:tags r:id="rId30"/>
            </p:custDataLst>
          </p:nvPr>
        </p:nvSpPr>
        <p:spPr>
          <a:xfrm>
            <a:off x="893911" y="5497984"/>
            <a:ext cx="7670800" cy="381000"/>
          </a:xfrm>
          <a:prstGeom prst="rect">
            <a:avLst/>
          </a:prstGeom>
          <a:gradFill flip="none" rotWithShape="1">
            <a:gsLst>
              <a:gs pos="0">
                <a:srgbClr val="B2381C"/>
              </a:gs>
              <a:gs pos="100000">
                <a:srgbClr val="B2381C"/>
              </a:gs>
              <a:gs pos="50000">
                <a:srgbClr val="F24C26"/>
              </a:gs>
              <a:gs pos="100000">
                <a:srgbClr val="FFFFFF"/>
              </a:gs>
            </a:gsLst>
            <a:lin ang="5400000" scaled="1"/>
            <a:tileRect/>
          </a:gradFill>
          <a:ln w="12700" cap="flat" cmpd="sng" algn="ctr">
            <a:noFill/>
            <a:prstDash val="solid"/>
            <a:miter lim="800000"/>
          </a:ln>
          <a:effectLst>
            <a:reflection blurRad="6350" stA="50000" endA="300" endPos="55500" dist="50800" dir="5400000" sy="-100000" algn="bl" rotWithShape="0"/>
          </a:effectLst>
          <a:scene3d>
            <a:camera prst="orthographicFront"/>
            <a:lightRig rig="threePt" dir="t">
              <a:rot lat="0" lon="0" rev="8700000"/>
            </a:lightRig>
          </a:scene3d>
          <a:sp3d>
            <a:bevelT w="165100" h="1905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TLSHAPE_TB_00000000000000000000000000000000_TimescaleInterval7"/>
          <p:cNvSpPr txBox="1"/>
          <p:nvPr>
            <p:custDataLst>
              <p:tags r:id="rId31"/>
            </p:custDataLst>
          </p:nvPr>
        </p:nvSpPr>
        <p:spPr>
          <a:xfrm>
            <a:off x="6612837" y="5627353"/>
            <a:ext cx="351489" cy="199289"/>
          </a:xfrm>
          <a:prstGeom prst="rect">
            <a:avLst/>
          </a:prstGeom>
          <a:noFill/>
        </p:spPr>
        <p:txBody>
          <a:bodyPr vert="horz" wrap="none" lIns="0" tIns="0" rIns="0" bIns="0" rtlCol="0" anchor="ctr" anchorCtr="0">
            <a:noAutofit/>
          </a:bodyPr>
          <a:lstStyle/>
          <a:p>
            <a:r>
              <a:rPr lang="en-US" sz="1200" b="1" spc="-26" dirty="0">
                <a:solidFill>
                  <a:schemeClr val="lt1"/>
                </a:solidFill>
                <a:latin typeface="Calibri" panose="020F0502020204030204" pitchFamily="34" charset="0"/>
              </a:rPr>
              <a:t>2007</a:t>
            </a:r>
          </a:p>
        </p:txBody>
      </p:sp>
      <p:sp>
        <p:nvSpPr>
          <p:cNvPr id="92" name="OTLSHAPE_TB_00000000000000000000000000000000_TimescaleInterval8"/>
          <p:cNvSpPr txBox="1"/>
          <p:nvPr>
            <p:custDataLst>
              <p:tags r:id="rId32"/>
            </p:custDataLst>
          </p:nvPr>
        </p:nvSpPr>
        <p:spPr>
          <a:xfrm>
            <a:off x="7876189" y="5595456"/>
            <a:ext cx="427848" cy="167391"/>
          </a:xfrm>
          <a:prstGeom prst="rect">
            <a:avLst/>
          </a:prstGeom>
          <a:noFill/>
        </p:spPr>
        <p:txBody>
          <a:bodyPr vert="horz" wrap="none" lIns="0" tIns="0" rIns="0" bIns="0" rtlCol="0" anchor="ctr" anchorCtr="0">
            <a:noAutofit/>
          </a:bodyPr>
          <a:lstStyle/>
          <a:p>
            <a:r>
              <a:rPr lang="en-US" sz="1200" b="1" spc="-26" dirty="0">
                <a:solidFill>
                  <a:schemeClr val="lt1"/>
                </a:solidFill>
                <a:latin typeface="Calibri" panose="020F0502020204030204" pitchFamily="34" charset="0"/>
              </a:rPr>
              <a:t>2018</a:t>
            </a:r>
          </a:p>
        </p:txBody>
      </p:sp>
      <p:sp>
        <p:nvSpPr>
          <p:cNvPr id="93" name="OTLSHAPE_M_474d297198d5425c9487e9abdc401d8d_Title"/>
          <p:cNvSpPr txBox="1"/>
          <p:nvPr>
            <p:custDataLst>
              <p:tags r:id="rId33"/>
            </p:custDataLst>
          </p:nvPr>
        </p:nvSpPr>
        <p:spPr>
          <a:xfrm>
            <a:off x="277163" y="3948562"/>
            <a:ext cx="1511300" cy="677108"/>
          </a:xfrm>
          <a:prstGeom prst="rect">
            <a:avLst/>
          </a:prstGeom>
          <a:noFill/>
        </p:spPr>
        <p:txBody>
          <a:bodyPr vert="horz" wrap="square" lIns="0" tIns="0" rIns="0" bIns="0" rtlCol="0" anchor="ctr" anchorCtr="0">
            <a:spAutoFit/>
          </a:bodyPr>
          <a:lstStyle/>
          <a:p>
            <a:pPr algn="ctr"/>
            <a:r>
              <a:rPr lang="en-US" sz="1100" spc="-6" dirty="0">
                <a:solidFill>
                  <a:schemeClr val="dk1"/>
                </a:solidFill>
                <a:latin typeface="Calibri" panose="020F0502020204030204" pitchFamily="34" charset="0"/>
              </a:rPr>
              <a:t>Richard Feynman conceives of using </a:t>
            </a:r>
            <a:r>
              <a:rPr lang="en-US" sz="1100" b="1" spc="-6" dirty="0">
                <a:solidFill>
                  <a:schemeClr val="dk1"/>
                </a:solidFill>
                <a:latin typeface="Calibri" panose="020F0502020204030204" pitchFamily="34" charset="0"/>
              </a:rPr>
              <a:t>Quantum Effects </a:t>
            </a:r>
            <a:r>
              <a:rPr lang="en-US" sz="1100" spc="-6" dirty="0">
                <a:solidFill>
                  <a:schemeClr val="dk1"/>
                </a:solidFill>
                <a:latin typeface="Calibri" panose="020F0502020204030204" pitchFamily="34" charset="0"/>
              </a:rPr>
              <a:t>for computation.</a:t>
            </a:r>
          </a:p>
        </p:txBody>
      </p:sp>
      <p:sp>
        <p:nvSpPr>
          <p:cNvPr id="94" name="OTLSHAPE_M_474d297198d5425c9487e9abdc401d8d_Date"/>
          <p:cNvSpPr txBox="1"/>
          <p:nvPr>
            <p:custDataLst>
              <p:tags r:id="rId34"/>
            </p:custDataLst>
          </p:nvPr>
        </p:nvSpPr>
        <p:spPr>
          <a:xfrm>
            <a:off x="712229" y="4738016"/>
            <a:ext cx="596900" cy="155025"/>
          </a:xfrm>
          <a:prstGeom prst="rect">
            <a:avLst/>
          </a:prstGeom>
          <a:noFill/>
        </p:spPr>
        <p:txBody>
          <a:bodyPr vert="horz" wrap="square" lIns="0" tIns="0" rIns="0" bIns="0" rtlCol="0" anchor="ctr" anchorCtr="0">
            <a:spAutoFit/>
          </a:bodyPr>
          <a:lstStyle/>
          <a:p>
            <a:pPr algn="ctr"/>
            <a:r>
              <a:rPr lang="en-US" sz="1000" spc="-6" dirty="0">
                <a:solidFill>
                  <a:schemeClr val="accent5"/>
                </a:solidFill>
                <a:latin typeface="Calibri" panose="020F0502020204030204" pitchFamily="34" charset="0"/>
              </a:rPr>
              <a:t>1959</a:t>
            </a:r>
          </a:p>
        </p:txBody>
      </p:sp>
      <p:sp>
        <p:nvSpPr>
          <p:cNvPr id="95" name="OTLSHAPE_M_474d297198d5425c9487e9abdc401d8d_Shape"/>
          <p:cNvSpPr/>
          <p:nvPr>
            <p:custDataLst>
              <p:tags r:id="rId35"/>
            </p:custDataLst>
          </p:nvPr>
        </p:nvSpPr>
        <p:spPr>
          <a:xfrm>
            <a:off x="938797" y="5383684"/>
            <a:ext cx="152400" cy="177800"/>
          </a:xfrm>
          <a:prstGeom prst="chevron">
            <a:avLst>
              <a:gd name="adj" fmla="val 30000"/>
            </a:avLst>
          </a:prstGeom>
          <a:solidFill>
            <a:schemeClr val="accent5"/>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6" name="OTLSHAPE_M_057d3339c879444e9724c9bbb66d5fa2_Title"/>
          <p:cNvSpPr txBox="1"/>
          <p:nvPr>
            <p:custDataLst>
              <p:tags r:id="rId36"/>
            </p:custDataLst>
          </p:nvPr>
        </p:nvSpPr>
        <p:spPr>
          <a:xfrm>
            <a:off x="1457385" y="3509911"/>
            <a:ext cx="1519724" cy="677108"/>
          </a:xfrm>
          <a:prstGeom prst="rect">
            <a:avLst/>
          </a:prstGeom>
          <a:noFill/>
        </p:spPr>
        <p:txBody>
          <a:bodyPr vert="horz" wrap="square" lIns="0" tIns="0" rIns="0" bIns="0" rtlCol="0" anchor="ctr" anchorCtr="0">
            <a:spAutoFit/>
          </a:bodyPr>
          <a:lstStyle/>
          <a:p>
            <a:pPr algn="ctr"/>
            <a:r>
              <a:rPr lang="en-US" sz="1100" spc="-6" dirty="0">
                <a:solidFill>
                  <a:schemeClr val="dk1"/>
                </a:solidFill>
                <a:latin typeface="Calibri" panose="020F0502020204030204" pitchFamily="34" charset="0"/>
              </a:rPr>
              <a:t>Roman </a:t>
            </a:r>
            <a:r>
              <a:rPr lang="en-US" sz="1100" spc="-6" dirty="0" err="1">
                <a:solidFill>
                  <a:schemeClr val="dk1"/>
                </a:solidFill>
                <a:latin typeface="Calibri" panose="020F0502020204030204" pitchFamily="34" charset="0"/>
              </a:rPr>
              <a:t>Stanisław</a:t>
            </a:r>
            <a:r>
              <a:rPr lang="en-US" sz="1100" spc="-6" dirty="0">
                <a:solidFill>
                  <a:schemeClr val="dk1"/>
                </a:solidFill>
                <a:latin typeface="Calibri" panose="020F0502020204030204" pitchFamily="34" charset="0"/>
              </a:rPr>
              <a:t> </a:t>
            </a:r>
            <a:r>
              <a:rPr lang="en-US" sz="1100" spc="-6" dirty="0" err="1">
                <a:solidFill>
                  <a:schemeClr val="dk1"/>
                </a:solidFill>
                <a:latin typeface="Calibri" panose="020F0502020204030204" pitchFamily="34" charset="0"/>
              </a:rPr>
              <a:t>Ingarden</a:t>
            </a:r>
            <a:r>
              <a:rPr lang="en-US" sz="1100" spc="-6" dirty="0">
                <a:solidFill>
                  <a:schemeClr val="dk1"/>
                </a:solidFill>
                <a:latin typeface="Calibri" panose="020F0502020204030204" pitchFamily="34" charset="0"/>
              </a:rPr>
              <a:t> publishes a seminal paper entitled "</a:t>
            </a:r>
            <a:r>
              <a:rPr lang="en-US" sz="1100" b="1" spc="-6" dirty="0">
                <a:solidFill>
                  <a:schemeClr val="dk1"/>
                </a:solidFill>
                <a:latin typeface="Calibri" panose="020F0502020204030204" pitchFamily="34" charset="0"/>
              </a:rPr>
              <a:t>Quantum Information Theory</a:t>
            </a:r>
            <a:r>
              <a:rPr lang="en-US" sz="1100" spc="-6" dirty="0">
                <a:solidFill>
                  <a:schemeClr val="dk1"/>
                </a:solidFill>
                <a:latin typeface="Calibri" panose="020F0502020204030204" pitchFamily="34" charset="0"/>
              </a:rPr>
              <a:t>"</a:t>
            </a:r>
          </a:p>
        </p:txBody>
      </p:sp>
      <p:sp>
        <p:nvSpPr>
          <p:cNvPr id="97" name="OTLSHAPE_M_057d3339c879444e9724c9bbb66d5fa2_Date"/>
          <p:cNvSpPr txBox="1"/>
          <p:nvPr>
            <p:custDataLst>
              <p:tags r:id="rId37"/>
            </p:custDataLst>
          </p:nvPr>
        </p:nvSpPr>
        <p:spPr>
          <a:xfrm>
            <a:off x="1839886" y="4267594"/>
            <a:ext cx="469900" cy="155025"/>
          </a:xfrm>
          <a:prstGeom prst="rect">
            <a:avLst/>
          </a:prstGeom>
          <a:noFill/>
        </p:spPr>
        <p:txBody>
          <a:bodyPr vert="horz" wrap="square" lIns="0" tIns="0" rIns="0" bIns="0" rtlCol="0" anchor="ctr" anchorCtr="0">
            <a:spAutoFit/>
          </a:bodyPr>
          <a:lstStyle/>
          <a:p>
            <a:pPr algn="ctr"/>
            <a:r>
              <a:rPr lang="en-US" sz="1000" spc="-6" dirty="0">
                <a:solidFill>
                  <a:srgbClr val="C59B00"/>
                </a:solidFill>
                <a:latin typeface="Calibri" panose="020F0502020204030204" pitchFamily="34" charset="0"/>
              </a:rPr>
              <a:t>1976</a:t>
            </a:r>
          </a:p>
        </p:txBody>
      </p:sp>
      <p:sp>
        <p:nvSpPr>
          <p:cNvPr id="98" name="OTLSHAPE_M_057d3339c879444e9724c9bbb66d5fa2_Shape"/>
          <p:cNvSpPr/>
          <p:nvPr>
            <p:custDataLst>
              <p:tags r:id="rId38"/>
            </p:custDataLst>
          </p:nvPr>
        </p:nvSpPr>
        <p:spPr>
          <a:xfrm>
            <a:off x="2023331" y="5383684"/>
            <a:ext cx="152400" cy="177800"/>
          </a:xfrm>
          <a:prstGeom prst="rect">
            <a:avLst/>
          </a:prstGeom>
          <a:solidFill>
            <a:schemeClr val="accent5"/>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TLSHAPE_M_e1c7cf84c58947e29d39b8ae60f45498_Title"/>
          <p:cNvSpPr txBox="1"/>
          <p:nvPr>
            <p:custDataLst>
              <p:tags r:id="rId39"/>
            </p:custDataLst>
          </p:nvPr>
        </p:nvSpPr>
        <p:spPr>
          <a:xfrm>
            <a:off x="2285999" y="4203492"/>
            <a:ext cx="2020186" cy="677108"/>
          </a:xfrm>
          <a:prstGeom prst="rect">
            <a:avLst/>
          </a:prstGeom>
          <a:noFill/>
        </p:spPr>
        <p:txBody>
          <a:bodyPr vert="horz" wrap="square" lIns="0" tIns="0" rIns="0" bIns="0" rtlCol="0" anchor="ctr" anchorCtr="0">
            <a:spAutoFit/>
          </a:bodyPr>
          <a:lstStyle/>
          <a:p>
            <a:pPr algn="ctr"/>
            <a:r>
              <a:rPr lang="en-US" sz="1100" dirty="0">
                <a:latin typeface="Calibri" pitchFamily="34" charset="0"/>
                <a:cs typeface="Calibri" pitchFamily="34" charset="0"/>
              </a:rPr>
              <a:t>Paul </a:t>
            </a:r>
            <a:r>
              <a:rPr lang="en-US" sz="1100" dirty="0" err="1">
                <a:latin typeface="Calibri" pitchFamily="34" charset="0"/>
                <a:cs typeface="Calibri" pitchFamily="34" charset="0"/>
              </a:rPr>
              <a:t>Benioff</a:t>
            </a:r>
            <a:r>
              <a:rPr lang="en-US" sz="1100" dirty="0">
                <a:latin typeface="Calibri" pitchFamily="34" charset="0"/>
                <a:cs typeface="Calibri" pitchFamily="34" charset="0"/>
              </a:rPr>
              <a:t> proposes </a:t>
            </a:r>
            <a:r>
              <a:rPr lang="en-US" sz="1100" b="1" dirty="0">
                <a:latin typeface="Calibri" pitchFamily="34" charset="0"/>
                <a:cs typeface="Calibri" pitchFamily="34" charset="0"/>
              </a:rPr>
              <a:t>the first </a:t>
            </a:r>
            <a:r>
              <a:rPr lang="en-US" sz="1100" b="1" dirty="0" err="1">
                <a:latin typeface="Calibri" pitchFamily="34" charset="0"/>
                <a:cs typeface="Calibri" pitchFamily="34" charset="0"/>
              </a:rPr>
              <a:t>recognisable</a:t>
            </a:r>
            <a:r>
              <a:rPr lang="en-US" sz="1100" b="1" dirty="0">
                <a:latin typeface="Calibri" pitchFamily="34" charset="0"/>
                <a:cs typeface="Calibri" pitchFamily="34" charset="0"/>
              </a:rPr>
              <a:t> theoretical framework</a:t>
            </a:r>
            <a:r>
              <a:rPr lang="en-US" sz="1100" dirty="0">
                <a:latin typeface="Calibri" pitchFamily="34" charset="0"/>
                <a:cs typeface="Calibri" pitchFamily="34" charset="0"/>
              </a:rPr>
              <a:t> for a quantum computer.</a:t>
            </a:r>
            <a:endParaRPr lang="en-US" sz="1100" spc="-6" dirty="0">
              <a:solidFill>
                <a:schemeClr val="dk1"/>
              </a:solidFill>
              <a:latin typeface="Calibri" pitchFamily="34" charset="0"/>
              <a:cs typeface="Calibri" pitchFamily="34" charset="0"/>
            </a:endParaRPr>
          </a:p>
        </p:txBody>
      </p:sp>
      <p:sp>
        <p:nvSpPr>
          <p:cNvPr id="103" name="OTLSHAPE_M_e1c7cf84c58947e29d39b8ae60f45498_Date"/>
          <p:cNvSpPr txBox="1"/>
          <p:nvPr>
            <p:custDataLst>
              <p:tags r:id="rId40"/>
            </p:custDataLst>
          </p:nvPr>
        </p:nvSpPr>
        <p:spPr>
          <a:xfrm>
            <a:off x="2979750" y="4886878"/>
            <a:ext cx="533400" cy="155025"/>
          </a:xfrm>
          <a:prstGeom prst="rect">
            <a:avLst/>
          </a:prstGeom>
          <a:noFill/>
        </p:spPr>
        <p:txBody>
          <a:bodyPr vert="horz" wrap="square" lIns="0" tIns="0" rIns="0" bIns="0" rtlCol="0" anchor="ctr" anchorCtr="0">
            <a:spAutoFit/>
          </a:bodyPr>
          <a:lstStyle/>
          <a:p>
            <a:pPr algn="ctr"/>
            <a:r>
              <a:rPr lang="en-US" sz="1000" spc="-6" dirty="0">
                <a:solidFill>
                  <a:schemeClr val="accent6"/>
                </a:solidFill>
                <a:latin typeface="Calibri" panose="020F0502020204030204" pitchFamily="34" charset="0"/>
              </a:rPr>
              <a:t>1982</a:t>
            </a:r>
          </a:p>
        </p:txBody>
      </p:sp>
      <p:sp>
        <p:nvSpPr>
          <p:cNvPr id="104" name="OTLSHAPE_M_e1c7cf84c58947e29d39b8ae60f45498_Shape"/>
          <p:cNvSpPr/>
          <p:nvPr>
            <p:custDataLst>
              <p:tags r:id="rId41"/>
            </p:custDataLst>
          </p:nvPr>
        </p:nvSpPr>
        <p:spPr>
          <a:xfrm>
            <a:off x="3174124" y="5383684"/>
            <a:ext cx="152400" cy="177800"/>
          </a:xfrm>
          <a:prstGeom prst="chevron">
            <a:avLst>
              <a:gd name="adj" fmla="val 30000"/>
            </a:avLst>
          </a:prstGeom>
          <a:solidFill>
            <a:schemeClr val="accent6"/>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5" name="OTLSHAPE_M_cceba81e026645ae9de5c63ae4ad4778_Title"/>
          <p:cNvSpPr txBox="1"/>
          <p:nvPr>
            <p:custDataLst>
              <p:tags r:id="rId42"/>
            </p:custDataLst>
          </p:nvPr>
        </p:nvSpPr>
        <p:spPr>
          <a:xfrm>
            <a:off x="3398874" y="4870158"/>
            <a:ext cx="1511300" cy="338554"/>
          </a:xfrm>
          <a:prstGeom prst="rect">
            <a:avLst/>
          </a:prstGeom>
          <a:noFill/>
        </p:spPr>
        <p:txBody>
          <a:bodyPr vert="horz" wrap="square" lIns="0" tIns="0" rIns="0" bIns="0" rtlCol="0" anchor="ctr" anchorCtr="0">
            <a:spAutoFit/>
          </a:bodyPr>
          <a:lstStyle/>
          <a:p>
            <a:pPr algn="ctr"/>
            <a:r>
              <a:rPr lang="en-US" sz="1100" dirty="0">
                <a:latin typeface="Calibri" pitchFamily="34" charset="0"/>
                <a:cs typeface="Calibri" pitchFamily="34" charset="0"/>
              </a:rPr>
              <a:t>First working </a:t>
            </a:r>
            <a:r>
              <a:rPr lang="en-US" sz="1100" b="1" dirty="0">
                <a:latin typeface="Calibri" pitchFamily="34" charset="0"/>
                <a:cs typeface="Calibri" pitchFamily="34" charset="0"/>
              </a:rPr>
              <a:t>3-qubit </a:t>
            </a:r>
          </a:p>
          <a:p>
            <a:pPr algn="ctr"/>
            <a:r>
              <a:rPr lang="en-US" sz="1100" b="1" dirty="0">
                <a:latin typeface="Calibri" pitchFamily="34" charset="0"/>
                <a:cs typeface="Calibri" pitchFamily="34" charset="0"/>
              </a:rPr>
              <a:t>NMR </a:t>
            </a:r>
            <a:r>
              <a:rPr lang="en-US" sz="1100" dirty="0">
                <a:latin typeface="Calibri" pitchFamily="34" charset="0"/>
                <a:cs typeface="Calibri" pitchFamily="34" charset="0"/>
              </a:rPr>
              <a:t>computer</a:t>
            </a:r>
            <a:endParaRPr lang="en-US" sz="1100" b="1" spc="-6" dirty="0">
              <a:solidFill>
                <a:schemeClr val="dk1"/>
              </a:solidFill>
              <a:latin typeface="Calibri" pitchFamily="34" charset="0"/>
              <a:cs typeface="Calibri" pitchFamily="34" charset="0"/>
            </a:endParaRPr>
          </a:p>
        </p:txBody>
      </p:sp>
      <p:sp>
        <p:nvSpPr>
          <p:cNvPr id="106" name="OTLSHAPE_M_cceba81e026645ae9de5c63ae4ad4778_Date"/>
          <p:cNvSpPr txBox="1"/>
          <p:nvPr>
            <p:custDataLst>
              <p:tags r:id="rId43"/>
            </p:custDataLst>
          </p:nvPr>
        </p:nvSpPr>
        <p:spPr>
          <a:xfrm>
            <a:off x="3898329" y="5203259"/>
            <a:ext cx="469900" cy="155025"/>
          </a:xfrm>
          <a:prstGeom prst="rect">
            <a:avLst/>
          </a:prstGeom>
          <a:noFill/>
        </p:spPr>
        <p:txBody>
          <a:bodyPr vert="horz" wrap="square" lIns="0" tIns="0" rIns="0" bIns="0" rtlCol="0" anchor="ctr" anchorCtr="0">
            <a:spAutoFit/>
          </a:bodyPr>
          <a:lstStyle/>
          <a:p>
            <a:pPr algn="ctr"/>
            <a:r>
              <a:rPr lang="en-US" sz="1000" spc="-6" dirty="0">
                <a:solidFill>
                  <a:schemeClr val="accent2"/>
                </a:solidFill>
                <a:latin typeface="Calibri" panose="020F0502020204030204" pitchFamily="34" charset="0"/>
              </a:rPr>
              <a:t>1998</a:t>
            </a:r>
          </a:p>
        </p:txBody>
      </p:sp>
      <p:sp>
        <p:nvSpPr>
          <p:cNvPr id="107" name="OTLSHAPE_M_cceba81e026645ae9de5c63ae4ad4778_Shape"/>
          <p:cNvSpPr/>
          <p:nvPr>
            <p:custDataLst>
              <p:tags r:id="rId44"/>
            </p:custDataLst>
          </p:nvPr>
        </p:nvSpPr>
        <p:spPr>
          <a:xfrm>
            <a:off x="4060508" y="5383684"/>
            <a:ext cx="152400" cy="177800"/>
          </a:xfrm>
          <a:prstGeom prst="plus">
            <a:avLst/>
          </a:prstGeom>
          <a:solidFill>
            <a:schemeClr val="accent4"/>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TLSHAPE_M_ec5e68d2461e44b1a67a2fae5dcbaa0f_Title"/>
          <p:cNvSpPr txBox="1"/>
          <p:nvPr>
            <p:custDataLst>
              <p:tags r:id="rId45"/>
            </p:custDataLst>
          </p:nvPr>
        </p:nvSpPr>
        <p:spPr>
          <a:xfrm>
            <a:off x="4366167" y="3540645"/>
            <a:ext cx="1598698" cy="507831"/>
          </a:xfrm>
          <a:prstGeom prst="rect">
            <a:avLst/>
          </a:prstGeom>
          <a:noFill/>
        </p:spPr>
        <p:txBody>
          <a:bodyPr vert="horz" wrap="square" lIns="0" tIns="0" rIns="0" bIns="0" rtlCol="0" anchor="t" anchorCtr="0">
            <a:spAutoFit/>
          </a:bodyPr>
          <a:lstStyle/>
          <a:p>
            <a:r>
              <a:rPr lang="en-US" sz="1100" b="1" spc="-6" dirty="0">
                <a:solidFill>
                  <a:schemeClr val="dk1"/>
                </a:solidFill>
                <a:latin typeface="Calibri" panose="020F0502020204030204" pitchFamily="34" charset="0"/>
              </a:rPr>
              <a:t>First working </a:t>
            </a:r>
          </a:p>
          <a:p>
            <a:pPr>
              <a:buFont typeface="Arial" pitchFamily="34" charset="0"/>
              <a:buChar char="•"/>
            </a:pPr>
            <a:r>
              <a:rPr lang="en-US" sz="1100" spc="-6" dirty="0">
                <a:solidFill>
                  <a:schemeClr val="dk1"/>
                </a:solidFill>
                <a:latin typeface="Calibri" panose="020F0502020204030204" pitchFamily="34" charset="0"/>
              </a:rPr>
              <a:t> 5-qubit NMR TU Munich</a:t>
            </a:r>
          </a:p>
          <a:p>
            <a:pPr>
              <a:buFont typeface="Arial" pitchFamily="34" charset="0"/>
              <a:buChar char="•"/>
            </a:pPr>
            <a:r>
              <a:rPr lang="en-US" sz="1100" spc="-6" dirty="0">
                <a:solidFill>
                  <a:schemeClr val="dk1"/>
                </a:solidFill>
                <a:latin typeface="Calibri" panose="020F0502020204030204" pitchFamily="34" charset="0"/>
              </a:rPr>
              <a:t> 7-qubit  MNR Los Alamos</a:t>
            </a:r>
          </a:p>
        </p:txBody>
      </p:sp>
      <p:sp>
        <p:nvSpPr>
          <p:cNvPr id="109" name="OTLSHAPE_M_ec5e68d2461e44b1a67a2fae5dcbaa0f_Date"/>
          <p:cNvSpPr txBox="1"/>
          <p:nvPr>
            <p:custDataLst>
              <p:tags r:id="rId46"/>
            </p:custDataLst>
          </p:nvPr>
        </p:nvSpPr>
        <p:spPr>
          <a:xfrm>
            <a:off x="4801235" y="4116440"/>
            <a:ext cx="596900" cy="153888"/>
          </a:xfrm>
          <a:prstGeom prst="rect">
            <a:avLst/>
          </a:prstGeom>
          <a:noFill/>
        </p:spPr>
        <p:txBody>
          <a:bodyPr vert="horz" wrap="square" lIns="0" tIns="0" rIns="0" bIns="0" rtlCol="0" anchor="ctr" anchorCtr="0">
            <a:spAutoFit/>
          </a:bodyPr>
          <a:lstStyle/>
          <a:p>
            <a:pPr algn="ctr"/>
            <a:r>
              <a:rPr lang="en-US" sz="1000" spc="-6" dirty="0">
                <a:solidFill>
                  <a:schemeClr val="accent5"/>
                </a:solidFill>
                <a:latin typeface="Calibri" panose="020F0502020204030204" pitchFamily="34" charset="0"/>
              </a:rPr>
              <a:t>2000</a:t>
            </a:r>
          </a:p>
        </p:txBody>
      </p:sp>
      <p:sp>
        <p:nvSpPr>
          <p:cNvPr id="110" name="OTLSHAPE_M_ec5e68d2461e44b1a67a2fae5dcbaa0f_Shape"/>
          <p:cNvSpPr/>
          <p:nvPr>
            <p:custDataLst>
              <p:tags r:id="rId47"/>
            </p:custDataLst>
          </p:nvPr>
        </p:nvSpPr>
        <p:spPr>
          <a:xfrm>
            <a:off x="5049068" y="5383684"/>
            <a:ext cx="152400" cy="177800"/>
          </a:xfrm>
          <a:prstGeom prst="parallelogram">
            <a:avLst/>
          </a:prstGeom>
          <a:solidFill>
            <a:schemeClr val="accent5"/>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TLSHAPE_M_0428eb3156d8464293f28b8bf90721dc_Title"/>
          <p:cNvSpPr txBox="1"/>
          <p:nvPr>
            <p:custDataLst>
              <p:tags r:id="rId48"/>
            </p:custDataLst>
          </p:nvPr>
        </p:nvSpPr>
        <p:spPr>
          <a:xfrm>
            <a:off x="5168705" y="4753209"/>
            <a:ext cx="1511300" cy="338554"/>
          </a:xfrm>
          <a:prstGeom prst="rect">
            <a:avLst/>
          </a:prstGeom>
          <a:noFill/>
        </p:spPr>
        <p:txBody>
          <a:bodyPr vert="horz" wrap="square" lIns="0" tIns="0" rIns="0" bIns="0" rtlCol="0" anchor="ctr" anchorCtr="0">
            <a:spAutoFit/>
          </a:bodyPr>
          <a:lstStyle/>
          <a:p>
            <a:pPr algn="ctr"/>
            <a:r>
              <a:rPr lang="en-US" sz="1100" dirty="0">
                <a:latin typeface="Calibri" pitchFamily="34" charset="0"/>
                <a:cs typeface="Calibri" pitchFamily="34" charset="0"/>
              </a:rPr>
              <a:t>First </a:t>
            </a:r>
            <a:r>
              <a:rPr lang="en-US" sz="1100" b="1" dirty="0">
                <a:latin typeface="Calibri" pitchFamily="34" charset="0"/>
                <a:cs typeface="Calibri" pitchFamily="34" charset="0"/>
              </a:rPr>
              <a:t>12-qubit </a:t>
            </a:r>
            <a:r>
              <a:rPr lang="en-US" sz="1100" dirty="0">
                <a:latin typeface="Calibri" pitchFamily="34" charset="0"/>
                <a:cs typeface="Calibri" pitchFamily="34" charset="0"/>
              </a:rPr>
              <a:t>quantum computer benchmarked.</a:t>
            </a:r>
            <a:endParaRPr lang="en-US" sz="1100" spc="-6" dirty="0">
              <a:solidFill>
                <a:schemeClr val="dk1"/>
              </a:solidFill>
              <a:latin typeface="Calibri" pitchFamily="34" charset="0"/>
              <a:cs typeface="Calibri" pitchFamily="34" charset="0"/>
            </a:endParaRPr>
          </a:p>
        </p:txBody>
      </p:sp>
      <p:sp>
        <p:nvSpPr>
          <p:cNvPr id="118" name="OTLSHAPE_M_0428eb3156d8464293f28b8bf90721dc_Date"/>
          <p:cNvSpPr txBox="1"/>
          <p:nvPr>
            <p:custDataLst>
              <p:tags r:id="rId49"/>
            </p:custDataLst>
          </p:nvPr>
        </p:nvSpPr>
        <p:spPr>
          <a:xfrm>
            <a:off x="5667864" y="5203259"/>
            <a:ext cx="533400" cy="155025"/>
          </a:xfrm>
          <a:prstGeom prst="rect">
            <a:avLst/>
          </a:prstGeom>
          <a:noFill/>
        </p:spPr>
        <p:txBody>
          <a:bodyPr vert="horz" wrap="square" lIns="0" tIns="0" rIns="0" bIns="0" rtlCol="0" anchor="ctr" anchorCtr="0">
            <a:spAutoFit/>
          </a:bodyPr>
          <a:lstStyle/>
          <a:p>
            <a:pPr algn="ctr"/>
            <a:r>
              <a:rPr lang="en-US" sz="1000" spc="-6" dirty="0">
                <a:solidFill>
                  <a:srgbClr val="C59B00"/>
                </a:solidFill>
                <a:latin typeface="Calibri" panose="020F0502020204030204" pitchFamily="34" charset="0"/>
              </a:rPr>
              <a:t>2006</a:t>
            </a:r>
          </a:p>
        </p:txBody>
      </p:sp>
      <p:sp>
        <p:nvSpPr>
          <p:cNvPr id="119" name="OTLSHAPE_M_0428eb3156d8464293f28b8bf90721dc_Shape"/>
          <p:cNvSpPr/>
          <p:nvPr>
            <p:custDataLst>
              <p:tags r:id="rId50"/>
            </p:custDataLst>
          </p:nvPr>
        </p:nvSpPr>
        <p:spPr>
          <a:xfrm>
            <a:off x="5862237" y="5383684"/>
            <a:ext cx="152400" cy="177800"/>
          </a:xfrm>
          <a:prstGeom prst="chevron">
            <a:avLst>
              <a:gd name="adj" fmla="val 30000"/>
            </a:avLst>
          </a:prstGeom>
          <a:solidFill>
            <a:schemeClr val="accent1"/>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0" name="OTLSHAPE_M_1023f9cf8e724de58abd660090ffda98_Title"/>
          <p:cNvSpPr txBox="1"/>
          <p:nvPr>
            <p:custDataLst>
              <p:tags r:id="rId51"/>
            </p:custDataLst>
          </p:nvPr>
        </p:nvSpPr>
        <p:spPr>
          <a:xfrm>
            <a:off x="5996763" y="3476848"/>
            <a:ext cx="1297172" cy="808074"/>
          </a:xfrm>
          <a:prstGeom prst="rect">
            <a:avLst/>
          </a:prstGeom>
          <a:noFill/>
        </p:spPr>
        <p:txBody>
          <a:bodyPr vert="horz" wrap="square" lIns="0" tIns="0" rIns="0" bIns="0" rtlCol="0" anchor="ctr" anchorCtr="0">
            <a:noAutofit/>
          </a:bodyPr>
          <a:lstStyle/>
          <a:p>
            <a:pPr algn="ctr"/>
            <a:r>
              <a:rPr lang="en-US" sz="1100" dirty="0">
                <a:latin typeface="Calibri" pitchFamily="34" charset="0"/>
                <a:cs typeface="Calibri" pitchFamily="34" charset="0"/>
              </a:rPr>
              <a:t>University of Copenhagen develops </a:t>
            </a:r>
            <a:r>
              <a:rPr lang="en-US" sz="1100" b="1" dirty="0">
                <a:latin typeface="Calibri" pitchFamily="34" charset="0"/>
                <a:cs typeface="Calibri" pitchFamily="34" charset="0"/>
              </a:rPr>
              <a:t>quantum teleportation</a:t>
            </a:r>
            <a:r>
              <a:rPr lang="en-US" sz="1100" dirty="0">
                <a:latin typeface="Calibri" pitchFamily="34" charset="0"/>
                <a:cs typeface="Calibri" pitchFamily="34" charset="0"/>
              </a:rPr>
              <a:t> between photons and atoms.</a:t>
            </a:r>
            <a:endParaRPr lang="en-US" sz="1100" spc="-6" dirty="0">
              <a:solidFill>
                <a:schemeClr val="dk1"/>
              </a:solidFill>
              <a:latin typeface="Calibri" pitchFamily="34" charset="0"/>
              <a:cs typeface="Calibri" pitchFamily="34" charset="0"/>
            </a:endParaRPr>
          </a:p>
        </p:txBody>
      </p:sp>
      <p:sp>
        <p:nvSpPr>
          <p:cNvPr id="121" name="OTLSHAPE_M_1023f9cf8e724de58abd660090ffda98_Date"/>
          <p:cNvSpPr txBox="1"/>
          <p:nvPr>
            <p:custDataLst>
              <p:tags r:id="rId52"/>
            </p:custDataLst>
          </p:nvPr>
        </p:nvSpPr>
        <p:spPr>
          <a:xfrm>
            <a:off x="6469480" y="4392336"/>
            <a:ext cx="469900" cy="155025"/>
          </a:xfrm>
          <a:prstGeom prst="rect">
            <a:avLst/>
          </a:prstGeom>
          <a:noFill/>
        </p:spPr>
        <p:txBody>
          <a:bodyPr vert="horz" wrap="square" lIns="0" tIns="0" rIns="0" bIns="0" rtlCol="0" anchor="ctr" anchorCtr="0">
            <a:spAutoFit/>
          </a:bodyPr>
          <a:lstStyle/>
          <a:p>
            <a:pPr algn="ctr"/>
            <a:r>
              <a:rPr lang="en-US" sz="1000" spc="-6" dirty="0">
                <a:solidFill>
                  <a:schemeClr val="accent2"/>
                </a:solidFill>
                <a:latin typeface="Calibri" panose="020F0502020204030204" pitchFamily="34" charset="0"/>
              </a:rPr>
              <a:t>2007</a:t>
            </a:r>
          </a:p>
        </p:txBody>
      </p:sp>
      <p:sp>
        <p:nvSpPr>
          <p:cNvPr id="122" name="OTLSHAPE_M_1023f9cf8e724de58abd660090ffda98_Shape"/>
          <p:cNvSpPr/>
          <p:nvPr>
            <p:custDataLst>
              <p:tags r:id="rId53"/>
            </p:custDataLst>
          </p:nvPr>
        </p:nvSpPr>
        <p:spPr>
          <a:xfrm>
            <a:off x="6674191" y="5383684"/>
            <a:ext cx="152400" cy="177800"/>
          </a:xfrm>
          <a:prstGeom prst="chevron">
            <a:avLst>
              <a:gd name="adj" fmla="val 30000"/>
            </a:avLst>
          </a:prstGeom>
          <a:solidFill>
            <a:schemeClr val="accent2"/>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5" name="OTLSHAPE_M_a72a1e83f4234f9b9f77a15d2313e6dc_Title"/>
          <p:cNvSpPr txBox="1"/>
          <p:nvPr>
            <p:custDataLst>
              <p:tags r:id="rId54"/>
            </p:custDataLst>
          </p:nvPr>
        </p:nvSpPr>
        <p:spPr>
          <a:xfrm>
            <a:off x="7274004" y="4008483"/>
            <a:ext cx="1667978" cy="1137487"/>
          </a:xfrm>
          <a:prstGeom prst="rect">
            <a:avLst/>
          </a:prstGeom>
          <a:noFill/>
        </p:spPr>
        <p:txBody>
          <a:bodyPr vert="horz" wrap="square" lIns="0" tIns="0" rIns="0" bIns="0" rtlCol="0" anchor="ctr" anchorCtr="0">
            <a:noAutofit/>
          </a:bodyPr>
          <a:lstStyle/>
          <a:p>
            <a:pPr algn="ctr"/>
            <a:r>
              <a:rPr lang="en-US" sz="1100" spc="-6" dirty="0">
                <a:solidFill>
                  <a:schemeClr val="dk1"/>
                </a:solidFill>
                <a:latin typeface="Calibri" panose="020F0502020204030204" pitchFamily="34" charset="0"/>
              </a:rPr>
              <a:t>MIT scientists reported the discovery of a new triple-photon form of light, which may involve </a:t>
            </a:r>
            <a:r>
              <a:rPr lang="en-US" sz="1100" spc="-6" dirty="0" err="1">
                <a:solidFill>
                  <a:schemeClr val="dk1"/>
                </a:solidFill>
                <a:latin typeface="Calibri" panose="020F0502020204030204" pitchFamily="34" charset="0"/>
              </a:rPr>
              <a:t>polaritons</a:t>
            </a:r>
            <a:r>
              <a:rPr lang="en-US" sz="1100" spc="-6" dirty="0">
                <a:solidFill>
                  <a:schemeClr val="dk1"/>
                </a:solidFill>
                <a:latin typeface="Calibri" panose="020F0502020204030204" pitchFamily="34" charset="0"/>
              </a:rPr>
              <a:t>, that could be useful in the development of quantum computers.</a:t>
            </a:r>
          </a:p>
        </p:txBody>
      </p:sp>
      <p:sp>
        <p:nvSpPr>
          <p:cNvPr id="126" name="OTLSHAPE_M_a72a1e83f4234f9b9f77a15d2313e6dc_Date"/>
          <p:cNvSpPr txBox="1"/>
          <p:nvPr>
            <p:custDataLst>
              <p:tags r:id="rId55"/>
            </p:custDataLst>
          </p:nvPr>
        </p:nvSpPr>
        <p:spPr>
          <a:xfrm>
            <a:off x="7795369" y="5203259"/>
            <a:ext cx="533400" cy="155025"/>
          </a:xfrm>
          <a:prstGeom prst="rect">
            <a:avLst/>
          </a:prstGeom>
          <a:noFill/>
        </p:spPr>
        <p:txBody>
          <a:bodyPr vert="horz" wrap="square" lIns="0" tIns="0" rIns="0" bIns="0" rtlCol="0" anchor="ctr" anchorCtr="0">
            <a:spAutoFit/>
          </a:bodyPr>
          <a:lstStyle/>
          <a:p>
            <a:pPr algn="ctr"/>
            <a:r>
              <a:rPr lang="en-US" sz="1000" spc="-6" dirty="0">
                <a:solidFill>
                  <a:schemeClr val="accent4"/>
                </a:solidFill>
                <a:latin typeface="Calibri" panose="020F0502020204030204" pitchFamily="34" charset="0"/>
              </a:rPr>
              <a:t>2018</a:t>
            </a:r>
          </a:p>
        </p:txBody>
      </p:sp>
      <p:sp>
        <p:nvSpPr>
          <p:cNvPr id="127" name="OTLSHAPE_M_a72a1e83f4234f9b9f77a15d2313e6dc_Shape"/>
          <p:cNvSpPr/>
          <p:nvPr>
            <p:custDataLst>
              <p:tags r:id="rId56"/>
            </p:custDataLst>
          </p:nvPr>
        </p:nvSpPr>
        <p:spPr>
          <a:xfrm>
            <a:off x="7989742" y="5383684"/>
            <a:ext cx="152400" cy="177800"/>
          </a:xfrm>
          <a:prstGeom prst="chevron">
            <a:avLst>
              <a:gd name="adj" fmla="val 30000"/>
            </a:avLst>
          </a:prstGeom>
          <a:solidFill>
            <a:schemeClr val="accent4"/>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2" name="OTLSHAPE_TB_00000000000000000000000000000000_TimescaleInterval7"/>
          <p:cNvSpPr txBox="1"/>
          <p:nvPr>
            <p:custDataLst>
              <p:tags r:id="rId57"/>
            </p:custDataLst>
          </p:nvPr>
        </p:nvSpPr>
        <p:spPr>
          <a:xfrm>
            <a:off x="1066185" y="3142880"/>
            <a:ext cx="369209" cy="185111"/>
          </a:xfrm>
          <a:prstGeom prst="rect">
            <a:avLst/>
          </a:prstGeom>
          <a:noFill/>
        </p:spPr>
        <p:txBody>
          <a:bodyPr vert="horz" wrap="none" lIns="0" tIns="0" rIns="0" bIns="0" rtlCol="0" anchor="ctr" anchorCtr="0">
            <a:noAutofit/>
          </a:bodyPr>
          <a:lstStyle/>
          <a:p>
            <a:r>
              <a:rPr lang="en-US" sz="1200" b="1" spc="-26" dirty="0">
                <a:solidFill>
                  <a:schemeClr val="lt1"/>
                </a:solidFill>
                <a:latin typeface="Calibri" panose="020F0502020204030204" pitchFamily="34" charset="0"/>
              </a:rPr>
              <a:t>1702</a:t>
            </a:r>
          </a:p>
        </p:txBody>
      </p:sp>
      <p:sp>
        <p:nvSpPr>
          <p:cNvPr id="133" name="OTLSHAPE_TB_00000000000000000000000000000000_TimescaleInterval7"/>
          <p:cNvSpPr txBox="1"/>
          <p:nvPr>
            <p:custDataLst>
              <p:tags r:id="rId58"/>
            </p:custDataLst>
          </p:nvPr>
        </p:nvSpPr>
        <p:spPr>
          <a:xfrm>
            <a:off x="3174976" y="3135792"/>
            <a:ext cx="369209" cy="185111"/>
          </a:xfrm>
          <a:prstGeom prst="rect">
            <a:avLst/>
          </a:prstGeom>
          <a:noFill/>
        </p:spPr>
        <p:txBody>
          <a:bodyPr vert="horz" wrap="none" lIns="0" tIns="0" rIns="0" bIns="0" rtlCol="0" anchor="ctr" anchorCtr="0">
            <a:noAutofit/>
          </a:bodyPr>
          <a:lstStyle/>
          <a:p>
            <a:r>
              <a:rPr lang="en-US" sz="1200" b="1" spc="-26" dirty="0">
                <a:solidFill>
                  <a:schemeClr val="lt1"/>
                </a:solidFill>
                <a:latin typeface="Calibri" panose="020F0502020204030204" pitchFamily="34" charset="0"/>
              </a:rPr>
              <a:t>1854</a:t>
            </a:r>
          </a:p>
        </p:txBody>
      </p:sp>
      <p:sp>
        <p:nvSpPr>
          <p:cNvPr id="134" name="OTLSHAPE_TB_00000000000000000000000000000000_TimescaleInterval7"/>
          <p:cNvSpPr txBox="1"/>
          <p:nvPr>
            <p:custDataLst>
              <p:tags r:id="rId59"/>
            </p:custDataLst>
          </p:nvPr>
        </p:nvSpPr>
        <p:spPr>
          <a:xfrm>
            <a:off x="5315664" y="3139337"/>
            <a:ext cx="755527" cy="199286"/>
          </a:xfrm>
          <a:prstGeom prst="rect">
            <a:avLst/>
          </a:prstGeom>
          <a:noFill/>
        </p:spPr>
        <p:txBody>
          <a:bodyPr vert="horz" wrap="none" lIns="0" tIns="0" rIns="0" bIns="0" rtlCol="0" anchor="ctr" anchorCtr="0">
            <a:noAutofit/>
          </a:bodyPr>
          <a:lstStyle/>
          <a:p>
            <a:r>
              <a:rPr lang="en-US" sz="1200" b="1" spc="-26" dirty="0">
                <a:solidFill>
                  <a:schemeClr val="lt1"/>
                </a:solidFill>
                <a:latin typeface="Calibri" panose="020F0502020204030204" pitchFamily="34" charset="0"/>
              </a:rPr>
              <a:t>1939 - 1942</a:t>
            </a:r>
          </a:p>
        </p:txBody>
      </p:sp>
      <p:sp>
        <p:nvSpPr>
          <p:cNvPr id="135" name="OTLSHAPE_TB_00000000000000000000000000000000_TimescaleInterval7"/>
          <p:cNvSpPr txBox="1"/>
          <p:nvPr>
            <p:custDataLst>
              <p:tags r:id="rId60"/>
            </p:custDataLst>
          </p:nvPr>
        </p:nvSpPr>
        <p:spPr>
          <a:xfrm>
            <a:off x="7452810" y="3128704"/>
            <a:ext cx="369209" cy="185111"/>
          </a:xfrm>
          <a:prstGeom prst="rect">
            <a:avLst/>
          </a:prstGeom>
          <a:noFill/>
        </p:spPr>
        <p:txBody>
          <a:bodyPr vert="horz" wrap="none" lIns="0" tIns="0" rIns="0" bIns="0" rtlCol="0" anchor="ctr" anchorCtr="0">
            <a:noAutofit/>
          </a:bodyPr>
          <a:lstStyle/>
          <a:p>
            <a:r>
              <a:rPr lang="en-US" sz="1200" b="1" spc="-26" dirty="0">
                <a:solidFill>
                  <a:schemeClr val="lt1"/>
                </a:solidFill>
                <a:latin typeface="Calibri" panose="020F0502020204030204" pitchFamily="34" charset="0"/>
              </a:rPr>
              <a:t>2017</a:t>
            </a:r>
          </a:p>
        </p:txBody>
      </p:sp>
      <p:sp>
        <p:nvSpPr>
          <p:cNvPr id="136" name="OTLSHAPE_TB_00000000000000000000000000000000_TimescaleInterval7"/>
          <p:cNvSpPr txBox="1"/>
          <p:nvPr>
            <p:custDataLst>
              <p:tags r:id="rId61"/>
            </p:custDataLst>
          </p:nvPr>
        </p:nvSpPr>
        <p:spPr>
          <a:xfrm>
            <a:off x="1172506" y="5609633"/>
            <a:ext cx="401108" cy="217009"/>
          </a:xfrm>
          <a:prstGeom prst="rect">
            <a:avLst/>
          </a:prstGeom>
          <a:noFill/>
        </p:spPr>
        <p:txBody>
          <a:bodyPr vert="horz" wrap="none" lIns="0" tIns="0" rIns="0" bIns="0" rtlCol="0" anchor="ctr" anchorCtr="0">
            <a:noAutofit/>
          </a:bodyPr>
          <a:lstStyle/>
          <a:p>
            <a:r>
              <a:rPr lang="en-US" sz="1200" b="1" spc="-26" dirty="0">
                <a:solidFill>
                  <a:schemeClr val="lt1"/>
                </a:solidFill>
                <a:latin typeface="Calibri" panose="020F0502020204030204" pitchFamily="34" charset="0"/>
              </a:rPr>
              <a:t>1959</a:t>
            </a:r>
          </a:p>
        </p:txBody>
      </p:sp>
      <p:sp>
        <p:nvSpPr>
          <p:cNvPr id="137" name="OTLSHAPE_TB_00000000000000000000000000000000_TimescaleInterval7"/>
          <p:cNvSpPr txBox="1"/>
          <p:nvPr>
            <p:custDataLst>
              <p:tags r:id="rId62"/>
            </p:custDataLst>
          </p:nvPr>
        </p:nvSpPr>
        <p:spPr>
          <a:xfrm>
            <a:off x="1856530" y="5613178"/>
            <a:ext cx="401108" cy="217009"/>
          </a:xfrm>
          <a:prstGeom prst="rect">
            <a:avLst/>
          </a:prstGeom>
          <a:noFill/>
        </p:spPr>
        <p:txBody>
          <a:bodyPr vert="horz" wrap="none" lIns="0" tIns="0" rIns="0" bIns="0" rtlCol="0" anchor="ctr" anchorCtr="0">
            <a:noAutofit/>
          </a:bodyPr>
          <a:lstStyle/>
          <a:p>
            <a:r>
              <a:rPr lang="en-US" sz="1200" b="1" spc="-26" dirty="0">
                <a:solidFill>
                  <a:schemeClr val="lt1"/>
                </a:solidFill>
                <a:latin typeface="Calibri" panose="020F0502020204030204" pitchFamily="34" charset="0"/>
              </a:rPr>
              <a:t>1976</a:t>
            </a:r>
          </a:p>
        </p:txBody>
      </p:sp>
      <p:cxnSp>
        <p:nvCxnSpPr>
          <p:cNvPr id="138" name="OTLSHAPE_M_ec5e68d2461e44b1a67a2fae5dcbaa0f_Connector4"/>
          <p:cNvCxnSpPr/>
          <p:nvPr>
            <p:custDataLst>
              <p:tags r:id="rId63"/>
            </p:custDataLst>
          </p:nvPr>
        </p:nvCxnSpPr>
        <p:spPr>
          <a:xfrm>
            <a:off x="2062711" y="4455042"/>
            <a:ext cx="21265" cy="871870"/>
          </a:xfrm>
          <a:prstGeom prst="line">
            <a:avLst/>
          </a:prstGeom>
          <a:ln w="9525" cap="flat" cmpd="sng" algn="ctr">
            <a:solidFill>
              <a:schemeClr val="accent5"/>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6" name="OTLSHAPE_TB_00000000000000000000000000000000_TimescaleInterval7"/>
          <p:cNvSpPr txBox="1"/>
          <p:nvPr>
            <p:custDataLst>
              <p:tags r:id="rId64"/>
            </p:custDataLst>
          </p:nvPr>
        </p:nvSpPr>
        <p:spPr>
          <a:xfrm>
            <a:off x="3029659" y="5606090"/>
            <a:ext cx="401108" cy="217009"/>
          </a:xfrm>
          <a:prstGeom prst="rect">
            <a:avLst/>
          </a:prstGeom>
          <a:noFill/>
        </p:spPr>
        <p:txBody>
          <a:bodyPr vert="horz" wrap="none" lIns="0" tIns="0" rIns="0" bIns="0" rtlCol="0" anchor="ctr" anchorCtr="0">
            <a:noAutofit/>
          </a:bodyPr>
          <a:lstStyle/>
          <a:p>
            <a:r>
              <a:rPr lang="en-US" sz="1200" b="1" spc="-26" dirty="0">
                <a:solidFill>
                  <a:schemeClr val="lt1"/>
                </a:solidFill>
                <a:latin typeface="Calibri" panose="020F0502020204030204" pitchFamily="34" charset="0"/>
              </a:rPr>
              <a:t>1982</a:t>
            </a:r>
          </a:p>
        </p:txBody>
      </p:sp>
      <p:sp>
        <p:nvSpPr>
          <p:cNvPr id="149" name="OTLSHAPE_TB_00000000000000000000000000000000_TimescaleInterval7"/>
          <p:cNvSpPr txBox="1"/>
          <p:nvPr>
            <p:custDataLst>
              <p:tags r:id="rId65"/>
            </p:custDataLst>
          </p:nvPr>
        </p:nvSpPr>
        <p:spPr>
          <a:xfrm>
            <a:off x="3883808" y="5620267"/>
            <a:ext cx="401108" cy="217009"/>
          </a:xfrm>
          <a:prstGeom prst="rect">
            <a:avLst/>
          </a:prstGeom>
          <a:noFill/>
        </p:spPr>
        <p:txBody>
          <a:bodyPr vert="horz" wrap="none" lIns="0" tIns="0" rIns="0" bIns="0" rtlCol="0" anchor="ctr" anchorCtr="0">
            <a:noAutofit/>
          </a:bodyPr>
          <a:lstStyle/>
          <a:p>
            <a:r>
              <a:rPr lang="en-US" sz="1200" b="1" spc="-26" dirty="0">
                <a:solidFill>
                  <a:schemeClr val="lt1"/>
                </a:solidFill>
                <a:latin typeface="Calibri" panose="020F0502020204030204" pitchFamily="34" charset="0"/>
              </a:rPr>
              <a:t>1998</a:t>
            </a:r>
          </a:p>
        </p:txBody>
      </p:sp>
      <p:sp>
        <p:nvSpPr>
          <p:cNvPr id="151" name="OTLSHAPE_TB_00000000000000000000000000000000_TimescaleInterval7"/>
          <p:cNvSpPr txBox="1"/>
          <p:nvPr>
            <p:custDataLst>
              <p:tags r:id="rId66"/>
            </p:custDataLst>
          </p:nvPr>
        </p:nvSpPr>
        <p:spPr>
          <a:xfrm>
            <a:off x="4939975" y="5623811"/>
            <a:ext cx="401108" cy="217009"/>
          </a:xfrm>
          <a:prstGeom prst="rect">
            <a:avLst/>
          </a:prstGeom>
          <a:noFill/>
        </p:spPr>
        <p:txBody>
          <a:bodyPr vert="horz" wrap="none" lIns="0" tIns="0" rIns="0" bIns="0" rtlCol="0" anchor="ctr" anchorCtr="0">
            <a:noAutofit/>
          </a:bodyPr>
          <a:lstStyle/>
          <a:p>
            <a:r>
              <a:rPr lang="en-US" sz="1200" b="1" spc="-26" dirty="0">
                <a:solidFill>
                  <a:schemeClr val="lt1"/>
                </a:solidFill>
                <a:latin typeface="Calibri" panose="020F0502020204030204" pitchFamily="34" charset="0"/>
              </a:rPr>
              <a:t>2000</a:t>
            </a:r>
          </a:p>
        </p:txBody>
      </p:sp>
      <p:sp>
        <p:nvSpPr>
          <p:cNvPr id="152" name="OTLSHAPE_TB_00000000000000000000000000000000_TimescaleInterval7"/>
          <p:cNvSpPr txBox="1"/>
          <p:nvPr>
            <p:custDataLst>
              <p:tags r:id="rId67"/>
            </p:custDataLst>
          </p:nvPr>
        </p:nvSpPr>
        <p:spPr>
          <a:xfrm>
            <a:off x="5709064" y="5637988"/>
            <a:ext cx="401108" cy="217009"/>
          </a:xfrm>
          <a:prstGeom prst="rect">
            <a:avLst/>
          </a:prstGeom>
          <a:noFill/>
        </p:spPr>
        <p:txBody>
          <a:bodyPr vert="horz" wrap="none" lIns="0" tIns="0" rIns="0" bIns="0" rtlCol="0" anchor="ctr" anchorCtr="0">
            <a:noAutofit/>
          </a:bodyPr>
          <a:lstStyle/>
          <a:p>
            <a:r>
              <a:rPr lang="en-US" sz="1200" b="1" spc="-26" dirty="0">
                <a:solidFill>
                  <a:schemeClr val="lt1"/>
                </a:solidFill>
                <a:latin typeface="Calibri" panose="020F0502020204030204" pitchFamily="34" charset="0"/>
              </a:rPr>
              <a:t>2006</a:t>
            </a:r>
          </a:p>
        </p:txBody>
      </p:sp>
      <p:sp>
        <p:nvSpPr>
          <p:cNvPr id="154" name="Title 2"/>
          <p:cNvSpPr txBox="1">
            <a:spLocks/>
          </p:cNvSpPr>
          <p:nvPr/>
        </p:nvSpPr>
        <p:spPr>
          <a:xfrm>
            <a:off x="446563" y="31899"/>
            <a:ext cx="7942523" cy="732700"/>
          </a:xfrm>
          <a:prstGeom prst="rect">
            <a:avLst/>
          </a:prstGeom>
        </p:spPr>
        <p:txBody>
          <a:bodyPr vert="horz" lIns="91440" tIns="45720" rIns="91440" bIns="45720" rtlCol="0" anchor="b" anchorCtr="0">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itchFamily="34" charset="0"/>
                <a:ea typeface="+mj-ea"/>
                <a:cs typeface="Arial" pitchFamily="34" charset="0"/>
              </a:rPr>
              <a:t>Creating Context</a:t>
            </a:r>
            <a:r>
              <a:rPr kumimoji="0" lang="en-US" sz="2000" b="0" i="0" u="none" strike="noStrike" kern="1200" cap="none" spc="0" normalizeH="0" baseline="0" noProof="0" dirty="0">
                <a:ln>
                  <a:noFill/>
                </a:ln>
                <a:solidFill>
                  <a:schemeClr val="tx1"/>
                </a:solidFill>
                <a:effectLst/>
                <a:uLnTx/>
                <a:uFillTx/>
                <a:latin typeface="Arial" pitchFamily="34" charset="0"/>
                <a:ea typeface="+mj-ea"/>
                <a:cs typeface="Arial" pitchFamily="34" charset="0"/>
              </a:rPr>
              <a:t>:  </a:t>
            </a:r>
            <a:r>
              <a:rPr kumimoji="0" lang="en-US" sz="2000" b="1" i="0" u="none" strike="noStrike" kern="1200" cap="none" spc="0" normalizeH="0" baseline="0" noProof="0" dirty="0">
                <a:ln>
                  <a:noFill/>
                </a:ln>
                <a:solidFill>
                  <a:srgbClr val="0070C0"/>
                </a:solidFill>
                <a:effectLst/>
                <a:uLnTx/>
                <a:uFillTx/>
                <a:latin typeface="Arial" pitchFamily="34" charset="0"/>
                <a:ea typeface="+mj-ea"/>
                <a:cs typeface="Arial" pitchFamily="34" charset="0"/>
              </a:rPr>
              <a:t>History of Scientific Theory of Computation</a:t>
            </a:r>
          </a:p>
          <a:p>
            <a:pPr>
              <a:lnSpc>
                <a:spcPct val="90000"/>
              </a:lnSpc>
              <a:spcBef>
                <a:spcPct val="0"/>
              </a:spcBef>
            </a:pPr>
            <a:endParaRPr lang="en-US" sz="800" dirty="0"/>
          </a:p>
          <a:p>
            <a:pPr>
              <a:lnSpc>
                <a:spcPct val="90000"/>
              </a:lnSpc>
              <a:spcBef>
                <a:spcPct val="0"/>
              </a:spcBef>
            </a:pPr>
            <a:r>
              <a:rPr lang="en-US" sz="1400" b="1" dirty="0"/>
              <a:t>Timelines and Innovation Spans </a:t>
            </a:r>
            <a:endParaRPr lang="en-US" sz="1400" b="1" dirty="0">
              <a:latin typeface="Arial" pitchFamily="34" charset="0"/>
              <a:cs typeface="Arial" pitchFamily="34" charset="0"/>
            </a:endParaRPr>
          </a:p>
        </p:txBody>
      </p:sp>
      <p:sp>
        <p:nvSpPr>
          <p:cNvPr id="155" name="Rectangle 154"/>
          <p:cNvSpPr/>
          <p:nvPr/>
        </p:nvSpPr>
        <p:spPr>
          <a:xfrm>
            <a:off x="2011129" y="6136390"/>
            <a:ext cx="6151171" cy="584775"/>
          </a:xfrm>
          <a:prstGeom prst="rect">
            <a:avLst/>
          </a:prstGeom>
        </p:spPr>
        <p:txBody>
          <a:bodyPr wrap="none">
            <a:spAutoFit/>
          </a:bodyPr>
          <a:lstStyle/>
          <a:p>
            <a:pPr>
              <a:buFont typeface="Arial" pitchFamily="34" charset="0"/>
              <a:buChar char="•"/>
            </a:pPr>
            <a:r>
              <a:rPr lang="en-US" sz="1600" dirty="0">
                <a:latin typeface="Calibri" pitchFamily="34" charset="0"/>
                <a:cs typeface="Calibri" pitchFamily="34" charset="0"/>
              </a:rPr>
              <a:t> </a:t>
            </a:r>
            <a:r>
              <a:rPr lang="en-US" sz="1600" b="1" dirty="0">
                <a:latin typeface="Calibri" pitchFamily="34" charset="0"/>
                <a:cs typeface="Calibri" pitchFamily="34" charset="0"/>
              </a:rPr>
              <a:t>Binary</a:t>
            </a:r>
            <a:r>
              <a:rPr lang="en-US" sz="1600" dirty="0">
                <a:latin typeface="Calibri" pitchFamily="34" charset="0"/>
                <a:cs typeface="Calibri" pitchFamily="34" charset="0"/>
              </a:rPr>
              <a:t> Computation theory and implementation is mature and robust.</a:t>
            </a:r>
          </a:p>
          <a:p>
            <a:pPr>
              <a:buFont typeface="Arial" pitchFamily="34" charset="0"/>
              <a:buChar char="•"/>
            </a:pPr>
            <a:r>
              <a:rPr lang="en-US" sz="1600" dirty="0">
                <a:latin typeface="Calibri" pitchFamily="34" charset="0"/>
                <a:cs typeface="Calibri" pitchFamily="34" charset="0"/>
              </a:rPr>
              <a:t> </a:t>
            </a:r>
            <a:r>
              <a:rPr lang="en-US" sz="1600" b="1" dirty="0">
                <a:latin typeface="Calibri" pitchFamily="34" charset="0"/>
                <a:cs typeface="Calibri" pitchFamily="34" charset="0"/>
              </a:rPr>
              <a:t>Quantum</a:t>
            </a:r>
            <a:r>
              <a:rPr lang="en-US" sz="1600" dirty="0">
                <a:latin typeface="Calibri" pitchFamily="34" charset="0"/>
                <a:cs typeface="Calibri" pitchFamily="34" charset="0"/>
              </a:rPr>
              <a:t> Computation theory and implementation is </a:t>
            </a:r>
            <a:r>
              <a:rPr lang="en-US" sz="1600" b="1" dirty="0">
                <a:solidFill>
                  <a:srgbClr val="FF0000"/>
                </a:solidFill>
                <a:latin typeface="Calibri" pitchFamily="34" charset="0"/>
                <a:cs typeface="Calibri" pitchFamily="34" charset="0"/>
              </a:rPr>
              <a:t>not</a:t>
            </a:r>
            <a:r>
              <a:rPr lang="en-US" sz="1600" dirty="0">
                <a:latin typeface="Calibri" pitchFamily="34" charset="0"/>
                <a:cs typeface="Calibri" pitchFamily="34" charset="0"/>
              </a:rPr>
              <a:t> !</a:t>
            </a:r>
          </a:p>
        </p:txBody>
      </p:sp>
    </p:spTree>
    <p:custDataLst>
      <p:tags r:id="rId1"/>
    </p:custDataLst>
    <p:extLst>
      <p:ext uri="{BB962C8B-B14F-4D97-AF65-F5344CB8AC3E}">
        <p14:creationId xmlns:p14="http://schemas.microsoft.com/office/powerpoint/2010/main" val="133255331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 name="OTLSHAPE_TB_00000000000000000000000000000000_ElapsedTime" hidden="1"/>
          <p:cNvSpPr/>
          <p:nvPr>
            <p:custDataLst>
              <p:tags r:id="rId2"/>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5" name="OTLSHAPE_TB_00000000000000000000000000000000_TodayMarkerShape" hidden="1"/>
          <p:cNvSpPr/>
          <p:nvPr>
            <p:custDataLst>
              <p:tags r:id="rId3"/>
            </p:custDataLst>
          </p:nvPr>
        </p:nvSpPr>
        <p:spPr>
          <a:xfrm>
            <a:off x="687082" y="4152900"/>
            <a:ext cx="108857" cy="127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6" name="OTLSHAPE_TB_00000000000000000000000000000000_TodayMarkerText" hidden="1"/>
          <p:cNvSpPr txBox="1"/>
          <p:nvPr>
            <p:custDataLst>
              <p:tags r:id="rId4"/>
            </p:custDataLst>
          </p:nvPr>
        </p:nvSpPr>
        <p:spPr>
          <a:xfrm>
            <a:off x="741511" y="4279900"/>
            <a:ext cx="363369" cy="184666"/>
          </a:xfrm>
          <a:prstGeom prst="rect">
            <a:avLst/>
          </a:prstGeom>
          <a:noFill/>
        </p:spPr>
        <p:txBody>
          <a:bodyPr vert="horz" wrap="none" lIns="0" tIns="0" rIns="0" bIns="0" rtlCol="0" anchor="ctr" anchorCtr="0">
            <a:spAutoFit/>
          </a:bodyPr>
          <a:lstStyle/>
          <a:p>
            <a:pPr algn="ctr"/>
            <a:r>
              <a:rPr lang="en-US" sz="1200">
                <a:solidFill>
                  <a:schemeClr val="dk1"/>
                </a:solidFill>
                <a:latin typeface="Calibri" panose="020F0502020204030204" pitchFamily="34" charset="0"/>
              </a:rPr>
              <a:t>Today</a:t>
            </a:r>
          </a:p>
        </p:txBody>
      </p:sp>
      <p:sp>
        <p:nvSpPr>
          <p:cNvPr id="154" name="Title 2"/>
          <p:cNvSpPr txBox="1">
            <a:spLocks/>
          </p:cNvSpPr>
          <p:nvPr/>
        </p:nvSpPr>
        <p:spPr>
          <a:xfrm>
            <a:off x="499728" y="127596"/>
            <a:ext cx="8458005" cy="861236"/>
          </a:xfrm>
          <a:prstGeom prst="rect">
            <a:avLst/>
          </a:prstGeom>
        </p:spPr>
        <p:txBody>
          <a:bodyPr vert="horz" lIns="91440" tIns="45720" rIns="91440" bIns="45720" rtlCol="0" anchor="b" anchorCtr="0">
            <a:noAutofit/>
          </a:bodyPr>
          <a:lstStyle/>
          <a:p>
            <a:pPr>
              <a:lnSpc>
                <a:spcPct val="90000"/>
              </a:lnSpc>
              <a:spcBef>
                <a:spcPct val="0"/>
              </a:spcBef>
            </a:pPr>
            <a:r>
              <a:rPr kumimoji="0" lang="en-US" sz="2000" b="1" i="0" u="none" strike="noStrike" kern="1200" cap="none" spc="0" normalizeH="0" baseline="0" noProof="0" dirty="0">
                <a:ln>
                  <a:noFill/>
                </a:ln>
                <a:solidFill>
                  <a:schemeClr val="tx1"/>
                </a:solidFill>
                <a:effectLst/>
                <a:uLnTx/>
                <a:uFillTx/>
                <a:latin typeface="Arial" pitchFamily="34" charset="0"/>
                <a:ea typeface="+mj-ea"/>
                <a:cs typeface="Arial" pitchFamily="34" charset="0"/>
              </a:rPr>
              <a:t>Creating Context</a:t>
            </a:r>
            <a:r>
              <a:rPr kumimoji="0" lang="en-US" sz="2000" b="0" i="0" u="none" strike="noStrike" kern="1200" cap="none" spc="0" normalizeH="0" baseline="0" noProof="0" dirty="0">
                <a:ln>
                  <a:noFill/>
                </a:ln>
                <a:solidFill>
                  <a:schemeClr val="tx1"/>
                </a:solidFill>
                <a:effectLst/>
                <a:uLnTx/>
                <a:uFillTx/>
                <a:latin typeface="Arial" pitchFamily="34" charset="0"/>
                <a:ea typeface="+mj-ea"/>
                <a:cs typeface="Arial" pitchFamily="34" charset="0"/>
              </a:rPr>
              <a:t>:  </a:t>
            </a:r>
            <a:endParaRPr lang="en-US" sz="800" dirty="0">
              <a:latin typeface="Arial" pitchFamily="34" charset="0"/>
              <a:ea typeface="+mj-ea"/>
              <a:cs typeface="Arial" pitchFamily="34" charset="0"/>
            </a:endParaRPr>
          </a:p>
          <a:p>
            <a:pPr>
              <a:lnSpc>
                <a:spcPct val="90000"/>
              </a:lnSpc>
              <a:spcBef>
                <a:spcPct val="0"/>
              </a:spcBef>
            </a:pPr>
            <a:r>
              <a:rPr lang="en-US" dirty="0"/>
              <a:t>Physical Manifestation(s) of BINARY circuits and maturity</a:t>
            </a:r>
            <a:endParaRPr kumimoji="0" lang="en-US" sz="2000" b="0" i="0" u="none" strike="noStrike" kern="1200" cap="none" spc="0" normalizeH="0" baseline="0" noProof="0" dirty="0">
              <a:ln>
                <a:noFill/>
              </a:ln>
              <a:solidFill>
                <a:schemeClr val="tx1"/>
              </a:solidFill>
              <a:effectLst/>
              <a:uLnTx/>
              <a:uFillTx/>
              <a:latin typeface="Arial" pitchFamily="34" charset="0"/>
              <a:ea typeface="+mj-ea"/>
              <a:cs typeface="Arial" pitchFamily="34" charset="0"/>
            </a:endParaRPr>
          </a:p>
          <a:p>
            <a:pPr>
              <a:lnSpc>
                <a:spcPct val="90000"/>
              </a:lnSpc>
              <a:spcBef>
                <a:spcPct val="0"/>
              </a:spcBef>
            </a:pPr>
            <a:endParaRPr lang="en-US" sz="800" dirty="0"/>
          </a:p>
        </p:txBody>
      </p:sp>
      <p:sp>
        <p:nvSpPr>
          <p:cNvPr id="71" name="Title 1"/>
          <p:cNvSpPr txBox="1">
            <a:spLocks/>
          </p:cNvSpPr>
          <p:nvPr/>
        </p:nvSpPr>
        <p:spPr>
          <a:xfrm>
            <a:off x="408922" y="1130594"/>
            <a:ext cx="3323117" cy="354249"/>
          </a:xfrm>
          <a:prstGeom prst="rect">
            <a:avLst/>
          </a:prstGeom>
        </p:spPr>
        <p:txBody>
          <a:bodyPr vert="horz" lIns="91440" tIns="45720" rIns="91440" bIns="45720" rtlCol="0" anchor="b" anchorCtr="0">
            <a:normAutofit fontScale="97500" lnSpcReduction="10000"/>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000" dirty="0">
                <a:latin typeface="Arial" pitchFamily="34" charset="0"/>
                <a:ea typeface="+mj-ea"/>
                <a:cs typeface="Arial" pitchFamily="34" charset="0"/>
              </a:rPr>
              <a:t>Binary Computer Circuits</a:t>
            </a:r>
            <a:endParaRPr kumimoji="0" lang="en-US" sz="2000" b="0" i="0" u="none" strike="noStrike" kern="1200" cap="none" spc="0" normalizeH="0" baseline="0" noProof="0" dirty="0">
              <a:ln>
                <a:noFill/>
              </a:ln>
              <a:solidFill>
                <a:schemeClr val="tx1"/>
              </a:solidFill>
              <a:effectLst/>
              <a:uLnTx/>
              <a:uFillTx/>
              <a:latin typeface="Arial" pitchFamily="34" charset="0"/>
              <a:ea typeface="+mj-ea"/>
              <a:cs typeface="Arial" pitchFamily="34" charset="0"/>
            </a:endParaRPr>
          </a:p>
        </p:txBody>
      </p:sp>
      <p:pic>
        <p:nvPicPr>
          <p:cNvPr id="5122" name="Picture 2"/>
          <p:cNvPicPr>
            <a:picLocks noChangeAspect="1" noChangeArrowheads="1"/>
          </p:cNvPicPr>
          <p:nvPr/>
        </p:nvPicPr>
        <p:blipFill>
          <a:blip r:embed="rId6"/>
          <a:srcRect/>
          <a:stretch>
            <a:fillRect/>
          </a:stretch>
        </p:blipFill>
        <p:spPr bwMode="auto">
          <a:xfrm>
            <a:off x="510385" y="1495498"/>
            <a:ext cx="8102004" cy="2303695"/>
          </a:xfrm>
          <a:prstGeom prst="rect">
            <a:avLst/>
          </a:prstGeom>
          <a:noFill/>
          <a:ln w="9525">
            <a:noFill/>
            <a:miter lim="800000"/>
            <a:headEnd/>
            <a:tailEnd/>
          </a:ln>
          <a:effectLst>
            <a:outerShdw blurRad="50800" dist="38100" dir="8100000" algn="tr" rotWithShape="0">
              <a:prstClr val="black">
                <a:alpha val="40000"/>
              </a:prstClr>
            </a:outerShdw>
          </a:effectLst>
          <a:scene3d>
            <a:camera prst="orthographicFront"/>
            <a:lightRig rig="threePt" dir="t"/>
          </a:scene3d>
          <a:sp3d prstMaterial="metal"/>
        </p:spPr>
      </p:pic>
      <p:sp>
        <p:nvSpPr>
          <p:cNvPr id="75" name="Rectangle 74"/>
          <p:cNvSpPr/>
          <p:nvPr/>
        </p:nvSpPr>
        <p:spPr>
          <a:xfrm>
            <a:off x="499730" y="4157329"/>
            <a:ext cx="8123275" cy="1754326"/>
          </a:xfrm>
          <a:prstGeom prst="rect">
            <a:avLst/>
          </a:prstGeom>
        </p:spPr>
        <p:txBody>
          <a:bodyPr wrap="square">
            <a:spAutoFit/>
          </a:bodyPr>
          <a:lstStyle/>
          <a:p>
            <a:r>
              <a:rPr lang="en-US" dirty="0">
                <a:latin typeface="Calibri" pitchFamily="34" charset="0"/>
                <a:cs typeface="Calibri" pitchFamily="34" charset="0"/>
              </a:rPr>
              <a:t>In the first half of the 20th century, </a:t>
            </a:r>
            <a:r>
              <a:rPr lang="en-US" b="1" dirty="0">
                <a:latin typeface="Calibri" pitchFamily="34" charset="0"/>
                <a:cs typeface="Calibri" pitchFamily="34" charset="0"/>
              </a:rPr>
              <a:t>analog computers </a:t>
            </a:r>
            <a:r>
              <a:rPr lang="en-US" dirty="0">
                <a:latin typeface="Calibri" pitchFamily="34" charset="0"/>
                <a:cs typeface="Calibri" pitchFamily="34" charset="0"/>
              </a:rPr>
              <a:t>were considered by many to be the future of computing. These devices used the </a:t>
            </a:r>
            <a:r>
              <a:rPr lang="en-US" u="sng" dirty="0">
                <a:latin typeface="Calibri" pitchFamily="34" charset="0"/>
                <a:cs typeface="Calibri" pitchFamily="34" charset="0"/>
              </a:rPr>
              <a:t>continuously changeable</a:t>
            </a:r>
            <a:r>
              <a:rPr lang="en-US" dirty="0">
                <a:latin typeface="Calibri" pitchFamily="34" charset="0"/>
                <a:cs typeface="Calibri" pitchFamily="34" charset="0"/>
              </a:rPr>
              <a:t> aspects of </a:t>
            </a:r>
            <a:r>
              <a:rPr lang="en-US" b="1" u="sng" dirty="0">
                <a:latin typeface="Calibri" pitchFamily="34" charset="0"/>
                <a:cs typeface="Calibri" pitchFamily="34" charset="0"/>
              </a:rPr>
              <a:t>physical phenomena </a:t>
            </a:r>
            <a:r>
              <a:rPr lang="en-US" dirty="0">
                <a:latin typeface="Calibri" pitchFamily="34" charset="0"/>
                <a:cs typeface="Calibri" pitchFamily="34" charset="0"/>
              </a:rPr>
              <a:t>such as </a:t>
            </a:r>
            <a:r>
              <a:rPr lang="en-US" dirty="0">
                <a:solidFill>
                  <a:srgbClr val="FF0000"/>
                </a:solidFill>
                <a:latin typeface="Calibri" pitchFamily="34" charset="0"/>
                <a:cs typeface="Calibri" pitchFamily="34" charset="0"/>
              </a:rPr>
              <a:t>electrical</a:t>
            </a:r>
            <a:r>
              <a:rPr lang="en-US" dirty="0">
                <a:latin typeface="Calibri" pitchFamily="34" charset="0"/>
                <a:cs typeface="Calibri" pitchFamily="34" charset="0"/>
              </a:rPr>
              <a:t>, </a:t>
            </a:r>
            <a:r>
              <a:rPr lang="en-US" dirty="0">
                <a:solidFill>
                  <a:srgbClr val="FF0000"/>
                </a:solidFill>
                <a:latin typeface="Calibri" pitchFamily="34" charset="0"/>
                <a:cs typeface="Calibri" pitchFamily="34" charset="0"/>
              </a:rPr>
              <a:t>mechanical</a:t>
            </a:r>
            <a:r>
              <a:rPr lang="en-US" dirty="0">
                <a:latin typeface="Calibri" pitchFamily="34" charset="0"/>
                <a:cs typeface="Calibri" pitchFamily="34" charset="0"/>
              </a:rPr>
              <a:t>, or </a:t>
            </a:r>
            <a:r>
              <a:rPr lang="en-US" dirty="0">
                <a:solidFill>
                  <a:srgbClr val="FF0000"/>
                </a:solidFill>
                <a:latin typeface="Calibri" pitchFamily="34" charset="0"/>
                <a:cs typeface="Calibri" pitchFamily="34" charset="0"/>
              </a:rPr>
              <a:t>hydraulic</a:t>
            </a:r>
            <a:r>
              <a:rPr lang="en-US" dirty="0">
                <a:latin typeface="Calibri" pitchFamily="34" charset="0"/>
                <a:cs typeface="Calibri" pitchFamily="34" charset="0"/>
              </a:rPr>
              <a:t> quantities to model the problem being solved, in contrast to </a:t>
            </a:r>
            <a:r>
              <a:rPr lang="en-US" b="1" dirty="0">
                <a:latin typeface="Calibri" pitchFamily="34" charset="0"/>
                <a:cs typeface="Calibri" pitchFamily="34" charset="0"/>
              </a:rPr>
              <a:t>digital computers </a:t>
            </a:r>
            <a:r>
              <a:rPr lang="en-US" dirty="0">
                <a:latin typeface="Calibri" pitchFamily="34" charset="0"/>
                <a:cs typeface="Calibri" pitchFamily="34" charset="0"/>
              </a:rPr>
              <a:t>that represented varying quantities </a:t>
            </a:r>
            <a:r>
              <a:rPr lang="en-US" dirty="0">
                <a:solidFill>
                  <a:srgbClr val="FF0000"/>
                </a:solidFill>
                <a:latin typeface="Calibri" pitchFamily="34" charset="0"/>
                <a:cs typeface="Calibri" pitchFamily="34" charset="0"/>
              </a:rPr>
              <a:t>symbolically</a:t>
            </a:r>
            <a:r>
              <a:rPr lang="en-US" dirty="0">
                <a:latin typeface="Calibri" pitchFamily="34" charset="0"/>
                <a:cs typeface="Calibri" pitchFamily="34" charset="0"/>
              </a:rPr>
              <a:t>, as their numerical values change. Followed Moore's law.</a:t>
            </a:r>
          </a:p>
        </p:txBody>
      </p:sp>
    </p:spTree>
    <p:custDataLst>
      <p:tags r:id="rId1"/>
    </p:custDataLst>
    <p:extLst>
      <p:ext uri="{BB962C8B-B14F-4D97-AF65-F5344CB8AC3E}">
        <p14:creationId xmlns:p14="http://schemas.microsoft.com/office/powerpoint/2010/main" val="133255331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 name="OTLSHAPE_TB_00000000000000000000000000000000_ElapsedTime" hidden="1"/>
          <p:cNvSpPr/>
          <p:nvPr>
            <p:custDataLst>
              <p:tags r:id="rId2"/>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5" name="OTLSHAPE_TB_00000000000000000000000000000000_TodayMarkerShape" hidden="1"/>
          <p:cNvSpPr/>
          <p:nvPr>
            <p:custDataLst>
              <p:tags r:id="rId3"/>
            </p:custDataLst>
          </p:nvPr>
        </p:nvSpPr>
        <p:spPr>
          <a:xfrm>
            <a:off x="687082" y="4152900"/>
            <a:ext cx="108857" cy="127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6" name="OTLSHAPE_TB_00000000000000000000000000000000_TodayMarkerText" hidden="1"/>
          <p:cNvSpPr txBox="1"/>
          <p:nvPr>
            <p:custDataLst>
              <p:tags r:id="rId4"/>
            </p:custDataLst>
          </p:nvPr>
        </p:nvSpPr>
        <p:spPr>
          <a:xfrm>
            <a:off x="741511" y="4279900"/>
            <a:ext cx="363369" cy="184666"/>
          </a:xfrm>
          <a:prstGeom prst="rect">
            <a:avLst/>
          </a:prstGeom>
          <a:noFill/>
        </p:spPr>
        <p:txBody>
          <a:bodyPr vert="horz" wrap="none" lIns="0" tIns="0" rIns="0" bIns="0" rtlCol="0" anchor="ctr" anchorCtr="0">
            <a:spAutoFit/>
          </a:bodyPr>
          <a:lstStyle/>
          <a:p>
            <a:pPr algn="ctr"/>
            <a:r>
              <a:rPr lang="en-US" sz="1200">
                <a:solidFill>
                  <a:schemeClr val="dk1"/>
                </a:solidFill>
                <a:latin typeface="Calibri" panose="020F0502020204030204" pitchFamily="34" charset="0"/>
              </a:rPr>
              <a:t>Today</a:t>
            </a:r>
          </a:p>
        </p:txBody>
      </p:sp>
      <p:sp>
        <p:nvSpPr>
          <p:cNvPr id="154" name="Title 2"/>
          <p:cNvSpPr txBox="1">
            <a:spLocks/>
          </p:cNvSpPr>
          <p:nvPr/>
        </p:nvSpPr>
        <p:spPr>
          <a:xfrm>
            <a:off x="499728" y="127596"/>
            <a:ext cx="7942523" cy="861236"/>
          </a:xfrm>
          <a:prstGeom prst="rect">
            <a:avLst/>
          </a:prstGeom>
        </p:spPr>
        <p:txBody>
          <a:bodyPr vert="horz" lIns="91440" tIns="45720" rIns="91440" bIns="45720" rtlCol="0" anchor="b" anchorCtr="0">
            <a:noAutofit/>
          </a:bodyPr>
          <a:lstStyle/>
          <a:p>
            <a:pPr>
              <a:lnSpc>
                <a:spcPct val="90000"/>
              </a:lnSpc>
              <a:spcBef>
                <a:spcPct val="0"/>
              </a:spcBef>
            </a:pPr>
            <a:r>
              <a:rPr kumimoji="0" lang="en-US" sz="2000" b="1" i="0" u="none" strike="noStrike" kern="1200" cap="none" spc="0" normalizeH="0" baseline="0" noProof="0" dirty="0">
                <a:ln>
                  <a:noFill/>
                </a:ln>
                <a:solidFill>
                  <a:schemeClr val="tx1"/>
                </a:solidFill>
                <a:effectLst/>
                <a:uLnTx/>
                <a:uFillTx/>
                <a:latin typeface="Arial" pitchFamily="34" charset="0"/>
                <a:ea typeface="+mj-ea"/>
                <a:cs typeface="Arial" pitchFamily="34" charset="0"/>
              </a:rPr>
              <a:t>Creating Context</a:t>
            </a:r>
            <a:r>
              <a:rPr kumimoji="0" lang="en-US" sz="2000" b="0" i="0" u="none" strike="noStrike" kern="1200" cap="none" spc="0" normalizeH="0" baseline="0" noProof="0" dirty="0">
                <a:ln>
                  <a:noFill/>
                </a:ln>
                <a:solidFill>
                  <a:schemeClr val="tx1"/>
                </a:solidFill>
                <a:effectLst/>
                <a:uLnTx/>
                <a:uFillTx/>
                <a:latin typeface="Arial" pitchFamily="34" charset="0"/>
                <a:ea typeface="+mj-ea"/>
                <a:cs typeface="Arial" pitchFamily="34" charset="0"/>
              </a:rPr>
              <a:t>:  </a:t>
            </a:r>
          </a:p>
          <a:p>
            <a:pPr>
              <a:lnSpc>
                <a:spcPct val="90000"/>
              </a:lnSpc>
              <a:spcBef>
                <a:spcPct val="0"/>
              </a:spcBef>
            </a:pPr>
            <a:endParaRPr lang="en-US" sz="800" dirty="0">
              <a:latin typeface="Arial" pitchFamily="34" charset="0"/>
              <a:ea typeface="+mj-ea"/>
              <a:cs typeface="Arial" pitchFamily="34" charset="0"/>
            </a:endParaRPr>
          </a:p>
          <a:p>
            <a:pPr>
              <a:lnSpc>
                <a:spcPct val="90000"/>
              </a:lnSpc>
              <a:spcBef>
                <a:spcPct val="0"/>
              </a:spcBef>
            </a:pPr>
            <a:r>
              <a:rPr lang="en-US" dirty="0"/>
              <a:t>Physical Manifestation(s) of QUANTUM circuits and maturity</a:t>
            </a:r>
            <a:endParaRPr kumimoji="0" lang="en-US" sz="2000" b="0" i="0" u="none" strike="noStrike" kern="1200" cap="none" spc="0" normalizeH="0" baseline="0" noProof="0" dirty="0">
              <a:ln>
                <a:noFill/>
              </a:ln>
              <a:solidFill>
                <a:schemeClr val="tx1"/>
              </a:solidFill>
              <a:effectLst/>
              <a:uLnTx/>
              <a:uFillTx/>
              <a:latin typeface="Arial" pitchFamily="34" charset="0"/>
              <a:ea typeface="+mj-ea"/>
              <a:cs typeface="Arial" pitchFamily="34" charset="0"/>
            </a:endParaRPr>
          </a:p>
          <a:p>
            <a:pPr>
              <a:lnSpc>
                <a:spcPct val="90000"/>
              </a:lnSpc>
              <a:spcBef>
                <a:spcPct val="0"/>
              </a:spcBef>
            </a:pPr>
            <a:endParaRPr lang="en-US" sz="800" dirty="0"/>
          </a:p>
        </p:txBody>
      </p:sp>
      <p:sp>
        <p:nvSpPr>
          <p:cNvPr id="71" name="Title 1"/>
          <p:cNvSpPr txBox="1">
            <a:spLocks/>
          </p:cNvSpPr>
          <p:nvPr/>
        </p:nvSpPr>
        <p:spPr>
          <a:xfrm>
            <a:off x="408922" y="1130594"/>
            <a:ext cx="3440064" cy="354249"/>
          </a:xfrm>
          <a:prstGeom prst="rect">
            <a:avLst/>
          </a:prstGeom>
        </p:spPr>
        <p:txBody>
          <a:bodyPr vert="horz" lIns="91440" tIns="45720" rIns="91440" bIns="45720" rtlCol="0" anchor="b" anchorCtr="0">
            <a:normAutofit fontScale="97500" lnSpcReduction="10000"/>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000" dirty="0">
                <a:latin typeface="Arial" pitchFamily="34" charset="0"/>
                <a:ea typeface="+mj-ea"/>
                <a:cs typeface="Arial" pitchFamily="34" charset="0"/>
              </a:rPr>
              <a:t>Quantum Computer Circuits</a:t>
            </a:r>
            <a:endParaRPr kumimoji="0" lang="en-US" sz="2000" b="0" i="0" u="none" strike="noStrike" kern="1200" cap="none" spc="0" normalizeH="0" baseline="0" noProof="0" dirty="0">
              <a:ln>
                <a:noFill/>
              </a:ln>
              <a:solidFill>
                <a:schemeClr val="tx1"/>
              </a:solidFill>
              <a:effectLst/>
              <a:uLnTx/>
              <a:uFillTx/>
              <a:latin typeface="Arial" pitchFamily="34" charset="0"/>
              <a:ea typeface="+mj-ea"/>
              <a:cs typeface="Arial" pitchFamily="34" charset="0"/>
            </a:endParaRPr>
          </a:p>
        </p:txBody>
      </p:sp>
      <p:pic>
        <p:nvPicPr>
          <p:cNvPr id="6146" name="Picture 2"/>
          <p:cNvPicPr>
            <a:picLocks noChangeAspect="1" noChangeArrowheads="1"/>
          </p:cNvPicPr>
          <p:nvPr/>
        </p:nvPicPr>
        <p:blipFill>
          <a:blip r:embed="rId6"/>
          <a:srcRect/>
          <a:stretch>
            <a:fillRect/>
          </a:stretch>
        </p:blipFill>
        <p:spPr bwMode="auto">
          <a:xfrm>
            <a:off x="219740" y="1481912"/>
            <a:ext cx="4483156" cy="3430329"/>
          </a:xfrm>
          <a:prstGeom prst="rect">
            <a:avLst/>
          </a:prstGeom>
          <a:noFill/>
          <a:ln w="9525">
            <a:noFill/>
            <a:miter lim="800000"/>
            <a:headEnd/>
            <a:tailEnd/>
          </a:ln>
        </p:spPr>
      </p:pic>
      <p:pic>
        <p:nvPicPr>
          <p:cNvPr id="6147" name="Picture 3"/>
          <p:cNvPicPr>
            <a:picLocks noChangeAspect="1" noChangeArrowheads="1"/>
          </p:cNvPicPr>
          <p:nvPr/>
        </p:nvPicPr>
        <p:blipFill>
          <a:blip r:embed="rId7"/>
          <a:srcRect/>
          <a:stretch>
            <a:fillRect/>
          </a:stretch>
        </p:blipFill>
        <p:spPr bwMode="auto">
          <a:xfrm>
            <a:off x="5234940" y="2584791"/>
            <a:ext cx="3744192" cy="3188688"/>
          </a:xfrm>
          <a:prstGeom prst="rect">
            <a:avLst/>
          </a:prstGeom>
          <a:noFill/>
          <a:ln w="9525">
            <a:noFill/>
            <a:miter lim="800000"/>
            <a:headEnd/>
            <a:tailEnd/>
          </a:ln>
        </p:spPr>
      </p:pic>
      <p:sp>
        <p:nvSpPr>
          <p:cNvPr id="11" name="Rectangle 10"/>
          <p:cNvSpPr/>
          <p:nvPr/>
        </p:nvSpPr>
        <p:spPr>
          <a:xfrm>
            <a:off x="6730410" y="1084521"/>
            <a:ext cx="2413590" cy="1384995"/>
          </a:xfrm>
          <a:prstGeom prst="rect">
            <a:avLst/>
          </a:prstGeom>
        </p:spPr>
        <p:txBody>
          <a:bodyPr wrap="square">
            <a:spAutoFit/>
          </a:bodyPr>
          <a:lstStyle/>
          <a:p>
            <a:r>
              <a:rPr lang="en-US" sz="1200" b="1" dirty="0">
                <a:latin typeface="Calibri" pitchFamily="34" charset="0"/>
                <a:cs typeface="Calibri" pitchFamily="34" charset="0"/>
              </a:rPr>
              <a:t>Types of Quantum Processors</a:t>
            </a:r>
            <a:endParaRPr lang="en-US" sz="1200" dirty="0">
              <a:latin typeface="Calibri" pitchFamily="34" charset="0"/>
              <a:cs typeface="Calibri" pitchFamily="34" charset="0"/>
            </a:endParaRPr>
          </a:p>
          <a:p>
            <a:pPr marL="342900" indent="-342900">
              <a:buFont typeface="+mj-lt"/>
              <a:buAutoNum type="arabicPeriod"/>
            </a:pPr>
            <a:r>
              <a:rPr lang="en-US" sz="1200" dirty="0">
                <a:latin typeface="Calibri" pitchFamily="34" charset="0"/>
                <a:cs typeface="Calibri" pitchFamily="34" charset="0"/>
              </a:rPr>
              <a:t>Superconducting Circuits</a:t>
            </a:r>
          </a:p>
          <a:p>
            <a:pPr marL="342900" indent="-342900">
              <a:buFont typeface="+mj-lt"/>
              <a:buAutoNum type="arabicPeriod"/>
            </a:pPr>
            <a:r>
              <a:rPr lang="en-US" sz="1200" dirty="0">
                <a:latin typeface="Calibri" pitchFamily="34" charset="0"/>
                <a:cs typeface="Calibri" pitchFamily="34" charset="0"/>
              </a:rPr>
              <a:t>Trapped Ions</a:t>
            </a:r>
          </a:p>
          <a:p>
            <a:pPr marL="342900" indent="-342900">
              <a:buFont typeface="+mj-lt"/>
              <a:buAutoNum type="arabicPeriod"/>
            </a:pPr>
            <a:r>
              <a:rPr lang="en-US" sz="1200" dirty="0">
                <a:latin typeface="Calibri" pitchFamily="34" charset="0"/>
                <a:cs typeface="Calibri" pitchFamily="34" charset="0"/>
              </a:rPr>
              <a:t>Optical Traps</a:t>
            </a:r>
          </a:p>
          <a:p>
            <a:pPr marL="342900" indent="-342900">
              <a:buFont typeface="+mj-lt"/>
              <a:buAutoNum type="arabicPeriod"/>
            </a:pPr>
            <a:r>
              <a:rPr lang="en-US" sz="1200" dirty="0">
                <a:latin typeface="Calibri" pitchFamily="34" charset="0"/>
                <a:cs typeface="Calibri" pitchFamily="34" charset="0"/>
              </a:rPr>
              <a:t>Quantum Dots</a:t>
            </a:r>
          </a:p>
          <a:p>
            <a:pPr marL="342900" indent="-342900">
              <a:buFont typeface="+mj-lt"/>
              <a:buAutoNum type="arabicPeriod"/>
            </a:pPr>
            <a:r>
              <a:rPr lang="en-US" sz="1200" dirty="0">
                <a:latin typeface="Calibri" pitchFamily="34" charset="0"/>
                <a:cs typeface="Calibri" pitchFamily="34" charset="0"/>
              </a:rPr>
              <a:t>Diamond Vacancies</a:t>
            </a:r>
          </a:p>
          <a:p>
            <a:pPr marL="342900" indent="-342900">
              <a:buFont typeface="+mj-lt"/>
              <a:buAutoNum type="arabicPeriod"/>
            </a:pPr>
            <a:r>
              <a:rPr lang="en-US" sz="1200" dirty="0">
                <a:latin typeface="Calibri" pitchFamily="34" charset="0"/>
                <a:cs typeface="Calibri" pitchFamily="34" charset="0"/>
              </a:rPr>
              <a:t>Semiconductor Impurities</a:t>
            </a:r>
          </a:p>
        </p:txBody>
      </p:sp>
      <p:sp>
        <p:nvSpPr>
          <p:cNvPr id="2" name="TextBox 1">
            <a:extLst>
              <a:ext uri="{FF2B5EF4-FFF2-40B4-BE49-F238E27FC236}">
                <a16:creationId xmlns:a16="http://schemas.microsoft.com/office/drawing/2014/main" id="{54742B1A-B02A-4041-B69B-DCAE3A8764FA}"/>
              </a:ext>
            </a:extLst>
          </p:cNvPr>
          <p:cNvSpPr txBox="1"/>
          <p:nvPr/>
        </p:nvSpPr>
        <p:spPr>
          <a:xfrm>
            <a:off x="792480" y="5844540"/>
            <a:ext cx="914400" cy="914400"/>
          </a:xfrm>
          <a:prstGeom prst="rect">
            <a:avLst/>
          </a:prstGeom>
          <a:noFill/>
        </p:spPr>
        <p:txBody>
          <a:bodyPr wrap="none" lIns="0" tIns="0" rIns="0" bIns="0" rtlCol="0">
            <a:noAutofit/>
          </a:bodyPr>
          <a:lstStyle/>
          <a:p>
            <a:endParaRPr lang="en-US" dirty="0" err="1">
              <a:latin typeface="Arial" pitchFamily="34" charset="0"/>
              <a:cs typeface="Arial" pitchFamily="34" charset="0"/>
            </a:endParaRPr>
          </a:p>
        </p:txBody>
      </p:sp>
      <p:sp>
        <p:nvSpPr>
          <p:cNvPr id="3" name="TextBox 2">
            <a:extLst>
              <a:ext uri="{FF2B5EF4-FFF2-40B4-BE49-F238E27FC236}">
                <a16:creationId xmlns:a16="http://schemas.microsoft.com/office/drawing/2014/main" id="{50DCBB89-45C1-43EC-914B-36FFE6FFC2DC}"/>
              </a:ext>
            </a:extLst>
          </p:cNvPr>
          <p:cNvSpPr txBox="1"/>
          <p:nvPr/>
        </p:nvSpPr>
        <p:spPr>
          <a:xfrm>
            <a:off x="640080" y="4975860"/>
            <a:ext cx="4145280" cy="891540"/>
          </a:xfrm>
          <a:prstGeom prst="rect">
            <a:avLst/>
          </a:prstGeom>
          <a:noFill/>
        </p:spPr>
        <p:txBody>
          <a:bodyPr wrap="none" lIns="0" tIns="0" rIns="0" bIns="0" rtlCol="0">
            <a:noAutofit/>
          </a:bodyPr>
          <a:lstStyle/>
          <a:p>
            <a:r>
              <a:rPr lang="en-US" dirty="0">
                <a:latin typeface="Arial" pitchFamily="34" charset="0"/>
                <a:cs typeface="Arial" pitchFamily="34" charset="0"/>
              </a:rPr>
              <a:t>Naveen’s law: double exponential growth</a:t>
            </a:r>
          </a:p>
          <a:p>
            <a:endParaRPr lang="en-US" dirty="0">
              <a:latin typeface="Arial" pitchFamily="34" charset="0"/>
              <a:cs typeface="Arial" pitchFamily="34" charset="0"/>
            </a:endParaRPr>
          </a:p>
        </p:txBody>
      </p:sp>
      <p:pic>
        <p:nvPicPr>
          <p:cNvPr id="4" name="Picture 3">
            <a:extLst>
              <a:ext uri="{FF2B5EF4-FFF2-40B4-BE49-F238E27FC236}">
                <a16:creationId xmlns:a16="http://schemas.microsoft.com/office/drawing/2014/main" id="{078E5E16-CF42-4334-B443-D2148320C90A}"/>
              </a:ext>
            </a:extLst>
          </p:cNvPr>
          <p:cNvPicPr>
            <a:picLocks noChangeAspect="1"/>
          </p:cNvPicPr>
          <p:nvPr/>
        </p:nvPicPr>
        <p:blipFill>
          <a:blip r:embed="rId8"/>
          <a:stretch>
            <a:fillRect/>
          </a:stretch>
        </p:blipFill>
        <p:spPr>
          <a:xfrm>
            <a:off x="640080" y="5450683"/>
            <a:ext cx="2354580" cy="480335"/>
          </a:xfrm>
          <a:prstGeom prst="rect">
            <a:avLst/>
          </a:prstGeom>
        </p:spPr>
      </p:pic>
    </p:spTree>
    <p:custDataLst>
      <p:tags r:id="rId1"/>
    </p:custDataLst>
    <p:extLst>
      <p:ext uri="{BB962C8B-B14F-4D97-AF65-F5344CB8AC3E}">
        <p14:creationId xmlns:p14="http://schemas.microsoft.com/office/powerpoint/2010/main" val="13325533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531626" y="402229"/>
            <a:ext cx="7942523" cy="434975"/>
          </a:xfrm>
          <a:prstGeom prst="rect">
            <a:avLst/>
          </a:prstGeom>
        </p:spPr>
        <p:txBody>
          <a:bodyPr vert="horz" lIns="91440" tIns="45720" rIns="91440" bIns="45720" rtlCol="0" anchor="b" anchorCtr="0">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itchFamily="34" charset="0"/>
                <a:ea typeface="+mj-ea"/>
                <a:cs typeface="Arial" pitchFamily="34" charset="0"/>
              </a:rPr>
              <a:t>Current Events of</a:t>
            </a:r>
            <a:r>
              <a:rPr kumimoji="0" lang="en-US" sz="2000" b="1" i="0" u="none" strike="noStrike" kern="1200" cap="none" spc="0" normalizeH="0" noProof="0" dirty="0">
                <a:ln>
                  <a:noFill/>
                </a:ln>
                <a:solidFill>
                  <a:schemeClr val="tx1"/>
                </a:solidFill>
                <a:effectLst/>
                <a:uLnTx/>
                <a:uFillTx/>
                <a:latin typeface="Arial" pitchFamily="34" charset="0"/>
                <a:ea typeface="+mj-ea"/>
                <a:cs typeface="Arial" pitchFamily="34" charset="0"/>
              </a:rPr>
              <a:t> Significance ….. </a:t>
            </a:r>
            <a:r>
              <a:rPr lang="en-US" sz="2000" b="1" dirty="0">
                <a:latin typeface="Arial" pitchFamily="34" charset="0"/>
                <a:ea typeface="+mj-ea"/>
                <a:cs typeface="Arial" pitchFamily="34" charset="0"/>
              </a:rPr>
              <a:t>Why we should invest in QC</a:t>
            </a:r>
            <a:endParaRPr kumimoji="0" lang="en-US" sz="2000" b="1" i="0" u="none" strike="noStrike" kern="1200" cap="none" spc="0" normalizeH="0" baseline="0" noProof="0" dirty="0">
              <a:ln>
                <a:noFill/>
              </a:ln>
              <a:solidFill>
                <a:srgbClr val="00549F"/>
              </a:solidFill>
              <a:effectLst/>
              <a:uLnTx/>
              <a:uFillTx/>
              <a:latin typeface="Arial" pitchFamily="34" charset="0"/>
              <a:ea typeface="+mj-ea"/>
              <a:cs typeface="Arial" pitchFamily="34" charset="0"/>
            </a:endParaRPr>
          </a:p>
        </p:txBody>
      </p:sp>
      <p:sp>
        <p:nvSpPr>
          <p:cNvPr id="6" name="Title 2"/>
          <p:cNvSpPr txBox="1">
            <a:spLocks/>
          </p:cNvSpPr>
          <p:nvPr/>
        </p:nvSpPr>
        <p:spPr>
          <a:xfrm>
            <a:off x="5846328" y="1565707"/>
            <a:ext cx="2891271" cy="3988426"/>
          </a:xfrm>
          <a:prstGeom prst="rect">
            <a:avLst/>
          </a:prstGeom>
        </p:spPr>
        <p:txBody>
          <a:bodyPr vert="horz" lIns="91440" tIns="45720" rIns="91440" bIns="45720" rtlCol="0" anchor="t" anchorCtr="0">
            <a:noAutofit/>
          </a:bodyPr>
          <a:lstStyle/>
          <a:p>
            <a:pPr lvl="0" algn="ctr">
              <a:lnSpc>
                <a:spcPct val="90000"/>
              </a:lnSpc>
              <a:spcBef>
                <a:spcPct val="0"/>
              </a:spcBef>
            </a:pPr>
            <a:r>
              <a:rPr lang="en-US" sz="1400" dirty="0">
                <a:solidFill>
                  <a:srgbClr val="002060"/>
                </a:solidFill>
              </a:rPr>
              <a:t> </a:t>
            </a:r>
            <a:r>
              <a:rPr lang="en-US" sz="1400" b="1" dirty="0">
                <a:solidFill>
                  <a:srgbClr val="002060"/>
                </a:solidFill>
              </a:rPr>
              <a:t>Key Findings</a:t>
            </a:r>
          </a:p>
          <a:p>
            <a:pPr lvl="0">
              <a:lnSpc>
                <a:spcPct val="90000"/>
              </a:lnSpc>
              <a:spcBef>
                <a:spcPct val="0"/>
              </a:spcBef>
              <a:buFont typeface="Arial" pitchFamily="34" charset="0"/>
              <a:buChar char="•"/>
            </a:pPr>
            <a:endParaRPr lang="en-US" sz="1400" dirty="0">
              <a:solidFill>
                <a:srgbClr val="002060"/>
              </a:solidFill>
            </a:endParaRPr>
          </a:p>
          <a:p>
            <a:pPr lvl="0">
              <a:lnSpc>
                <a:spcPct val="90000"/>
              </a:lnSpc>
              <a:spcBef>
                <a:spcPct val="0"/>
              </a:spcBef>
              <a:buFont typeface="Arial" pitchFamily="34" charset="0"/>
              <a:buChar char="•"/>
            </a:pPr>
            <a:r>
              <a:rPr lang="en-US" sz="1400" b="1" dirty="0">
                <a:solidFill>
                  <a:srgbClr val="002060"/>
                </a:solidFill>
              </a:rPr>
              <a:t>China</a:t>
            </a:r>
            <a:r>
              <a:rPr lang="en-US" sz="1400" dirty="0">
                <a:solidFill>
                  <a:srgbClr val="002060"/>
                </a:solidFill>
              </a:rPr>
              <a:t> had announced </a:t>
            </a:r>
            <a:r>
              <a:rPr lang="en-US" sz="1400" dirty="0">
                <a:solidFill>
                  <a:srgbClr val="FF0000"/>
                </a:solidFill>
              </a:rPr>
              <a:t>$10 billion </a:t>
            </a:r>
            <a:r>
              <a:rPr lang="en-US" sz="1400" dirty="0">
                <a:solidFill>
                  <a:srgbClr val="002060"/>
                </a:solidFill>
              </a:rPr>
              <a:t>for Quantum research a new facility opening in 2020. </a:t>
            </a:r>
            <a:r>
              <a:rPr lang="en-US" sz="1400" dirty="0" err="1">
                <a:solidFill>
                  <a:srgbClr val="002060"/>
                </a:solidFill>
              </a:rPr>
              <a:t>Alibaba</a:t>
            </a:r>
            <a:r>
              <a:rPr lang="en-US" sz="1400" dirty="0">
                <a:solidFill>
                  <a:srgbClr val="002060"/>
                </a:solidFill>
              </a:rPr>
              <a:t> and other </a:t>
            </a:r>
            <a:r>
              <a:rPr lang="en-US" sz="1400" dirty="0" err="1">
                <a:solidFill>
                  <a:srgbClr val="002060"/>
                </a:solidFill>
              </a:rPr>
              <a:t>chinese</a:t>
            </a:r>
            <a:r>
              <a:rPr lang="en-US" sz="1400" dirty="0">
                <a:solidFill>
                  <a:srgbClr val="002060"/>
                </a:solidFill>
              </a:rPr>
              <a:t> companies will commit over </a:t>
            </a:r>
            <a:r>
              <a:rPr lang="en-US" sz="1400" dirty="0">
                <a:solidFill>
                  <a:srgbClr val="FF0000"/>
                </a:solidFill>
              </a:rPr>
              <a:t>$15 billion </a:t>
            </a:r>
            <a:r>
              <a:rPr lang="en-US" sz="1400" b="1" dirty="0">
                <a:solidFill>
                  <a:srgbClr val="002060"/>
                </a:solidFill>
              </a:rPr>
              <a:t>for AI and quantum computing research</a:t>
            </a:r>
            <a:r>
              <a:rPr lang="en-US" sz="1400" dirty="0">
                <a:solidFill>
                  <a:srgbClr val="002060"/>
                </a:solidFill>
              </a:rPr>
              <a:t>.</a:t>
            </a:r>
          </a:p>
          <a:p>
            <a:pPr lvl="0">
              <a:lnSpc>
                <a:spcPct val="90000"/>
              </a:lnSpc>
              <a:spcBef>
                <a:spcPct val="0"/>
              </a:spcBef>
              <a:buFont typeface="Arial" pitchFamily="34" charset="0"/>
              <a:buChar char="•"/>
            </a:pPr>
            <a:endParaRPr kumimoji="0" lang="en-US" sz="1400" b="0" i="0" u="none" strike="noStrike" kern="1200" cap="none" spc="0" normalizeH="0" baseline="0" noProof="0" dirty="0">
              <a:ln>
                <a:noFill/>
              </a:ln>
              <a:solidFill>
                <a:srgbClr val="002060"/>
              </a:solidFill>
              <a:effectLst/>
              <a:uLnTx/>
              <a:uFillTx/>
              <a:latin typeface="Arial" pitchFamily="34" charset="0"/>
              <a:ea typeface="+mj-ea"/>
              <a:cs typeface="Arial" pitchFamily="34" charset="0"/>
            </a:endParaRPr>
          </a:p>
          <a:p>
            <a:pPr lvl="0">
              <a:lnSpc>
                <a:spcPct val="90000"/>
              </a:lnSpc>
              <a:spcBef>
                <a:spcPct val="0"/>
              </a:spcBef>
              <a:buFont typeface="Arial" pitchFamily="34" charset="0"/>
              <a:buChar char="•"/>
            </a:pPr>
            <a:r>
              <a:rPr lang="en-US" sz="1400" dirty="0">
                <a:solidFill>
                  <a:srgbClr val="002060"/>
                </a:solidFill>
                <a:latin typeface="Arial" pitchFamily="34" charset="0"/>
                <a:ea typeface="+mj-ea"/>
                <a:cs typeface="Arial" pitchFamily="34" charset="0"/>
              </a:rPr>
              <a:t> </a:t>
            </a:r>
            <a:r>
              <a:rPr lang="en-US" sz="1400" b="1" dirty="0">
                <a:solidFill>
                  <a:srgbClr val="002060"/>
                </a:solidFill>
                <a:latin typeface="Arial" pitchFamily="34" charset="0"/>
                <a:ea typeface="+mj-ea"/>
                <a:cs typeface="Arial" pitchFamily="34" charset="0"/>
              </a:rPr>
              <a:t>US Matching Strategy </a:t>
            </a:r>
            <a:r>
              <a:rPr lang="en-US" sz="1400" dirty="0">
                <a:solidFill>
                  <a:srgbClr val="002060"/>
                </a:solidFill>
                <a:latin typeface="Arial" pitchFamily="34" charset="0"/>
                <a:ea typeface="+mj-ea"/>
                <a:cs typeface="Arial" pitchFamily="34" charset="0"/>
              </a:rPr>
              <a:t>Focus:</a:t>
            </a:r>
          </a:p>
          <a:p>
            <a:pPr lvl="0">
              <a:lnSpc>
                <a:spcPct val="90000"/>
              </a:lnSpc>
              <a:spcBef>
                <a:spcPct val="0"/>
              </a:spcBef>
              <a:buFont typeface="Arial" pitchFamily="34" charset="0"/>
              <a:buChar char="•"/>
            </a:pPr>
            <a:endParaRPr kumimoji="0" lang="en-US" sz="1400" b="0" i="0" u="none" strike="noStrike" kern="1200" cap="none" spc="0" normalizeH="0" baseline="0" noProof="0" dirty="0">
              <a:ln>
                <a:noFill/>
              </a:ln>
              <a:solidFill>
                <a:srgbClr val="002060"/>
              </a:solidFill>
              <a:effectLst/>
              <a:uLnTx/>
              <a:uFillTx/>
              <a:latin typeface="Arial" pitchFamily="34" charset="0"/>
              <a:ea typeface="+mj-ea"/>
              <a:cs typeface="Arial" pitchFamily="34" charset="0"/>
            </a:endParaRPr>
          </a:p>
          <a:p>
            <a:pPr lvl="0">
              <a:lnSpc>
                <a:spcPct val="90000"/>
              </a:lnSpc>
              <a:spcBef>
                <a:spcPct val="0"/>
              </a:spcBef>
              <a:buFont typeface="Arial" pitchFamily="34" charset="0"/>
              <a:buChar char="•"/>
            </a:pPr>
            <a:r>
              <a:rPr lang="en-US" sz="1400" dirty="0">
                <a:solidFill>
                  <a:srgbClr val="002060"/>
                </a:solidFill>
                <a:latin typeface="Arial" pitchFamily="34" charset="0"/>
                <a:ea typeface="+mj-ea"/>
                <a:cs typeface="Arial" pitchFamily="34" charset="0"/>
              </a:rPr>
              <a:t> Contribute </a:t>
            </a:r>
            <a:r>
              <a:rPr lang="en-US" sz="1400" b="1" dirty="0">
                <a:solidFill>
                  <a:srgbClr val="002060"/>
                </a:solidFill>
                <a:latin typeface="Arial" pitchFamily="34" charset="0"/>
                <a:ea typeface="+mj-ea"/>
                <a:cs typeface="Arial" pitchFamily="34" charset="0"/>
              </a:rPr>
              <a:t>Billions</a:t>
            </a:r>
            <a:r>
              <a:rPr lang="en-US" sz="1400" dirty="0">
                <a:solidFill>
                  <a:srgbClr val="002060"/>
                </a:solidFill>
                <a:latin typeface="Arial" pitchFamily="34" charset="0"/>
                <a:ea typeface="+mj-ea"/>
                <a:cs typeface="Arial" pitchFamily="34" charset="0"/>
              </a:rPr>
              <a:t> of $’s.</a:t>
            </a:r>
          </a:p>
          <a:p>
            <a:pPr lvl="0">
              <a:lnSpc>
                <a:spcPct val="90000"/>
              </a:lnSpc>
              <a:spcBef>
                <a:spcPct val="0"/>
              </a:spcBef>
              <a:buFont typeface="Arial" pitchFamily="34" charset="0"/>
              <a:buChar char="•"/>
            </a:pPr>
            <a:endParaRPr lang="en-US" sz="1400" dirty="0">
              <a:solidFill>
                <a:srgbClr val="002060"/>
              </a:solidFill>
              <a:latin typeface="Arial" pitchFamily="34" charset="0"/>
              <a:ea typeface="+mj-ea"/>
              <a:cs typeface="Arial" pitchFamily="34" charset="0"/>
            </a:endParaRPr>
          </a:p>
          <a:p>
            <a:pPr lvl="0">
              <a:lnSpc>
                <a:spcPct val="90000"/>
              </a:lnSpc>
              <a:spcBef>
                <a:spcPct val="0"/>
              </a:spcBef>
              <a:buFont typeface="Arial" pitchFamily="34" charset="0"/>
              <a:buChar char="•"/>
            </a:pPr>
            <a:r>
              <a:rPr lang="en-US" sz="1400" dirty="0">
                <a:solidFill>
                  <a:srgbClr val="002060"/>
                </a:solidFill>
                <a:latin typeface="Arial" pitchFamily="34" charset="0"/>
                <a:ea typeface="+mj-ea"/>
                <a:cs typeface="Arial" pitchFamily="34" charset="0"/>
              </a:rPr>
              <a:t> Choose a “Science First Approach to </a:t>
            </a:r>
            <a:r>
              <a:rPr lang="en-US" sz="1400" b="1" dirty="0">
                <a:solidFill>
                  <a:srgbClr val="002060"/>
                </a:solidFill>
                <a:latin typeface="Arial" pitchFamily="34" charset="0"/>
                <a:ea typeface="+mj-ea"/>
                <a:cs typeface="Arial" pitchFamily="34" charset="0"/>
              </a:rPr>
              <a:t>QIS</a:t>
            </a:r>
          </a:p>
          <a:p>
            <a:pPr lvl="0">
              <a:lnSpc>
                <a:spcPct val="90000"/>
              </a:lnSpc>
              <a:spcBef>
                <a:spcPct val="0"/>
              </a:spcBef>
              <a:buFont typeface="Arial" pitchFamily="34" charset="0"/>
              <a:buChar char="•"/>
            </a:pPr>
            <a:endParaRPr kumimoji="0" lang="en-US" sz="1400" b="0" i="0" u="none" strike="noStrike" kern="1200" cap="none" spc="0" normalizeH="0" baseline="0" noProof="0" dirty="0">
              <a:ln>
                <a:noFill/>
              </a:ln>
              <a:solidFill>
                <a:srgbClr val="002060"/>
              </a:solidFill>
              <a:effectLst/>
              <a:uLnTx/>
              <a:uFillTx/>
              <a:latin typeface="Arial" pitchFamily="34" charset="0"/>
              <a:ea typeface="+mj-ea"/>
              <a:cs typeface="Arial" pitchFamily="34" charset="0"/>
            </a:endParaRPr>
          </a:p>
          <a:p>
            <a:pPr lvl="0">
              <a:lnSpc>
                <a:spcPct val="90000"/>
              </a:lnSpc>
              <a:spcBef>
                <a:spcPct val="0"/>
              </a:spcBef>
              <a:buFont typeface="Arial" pitchFamily="34" charset="0"/>
              <a:buChar char="•"/>
            </a:pPr>
            <a:r>
              <a:rPr lang="en-US" sz="1400" dirty="0">
                <a:solidFill>
                  <a:srgbClr val="002060"/>
                </a:solidFill>
                <a:latin typeface="Arial" pitchFamily="34" charset="0"/>
                <a:ea typeface="+mj-ea"/>
                <a:cs typeface="Arial" pitchFamily="34" charset="0"/>
              </a:rPr>
              <a:t> Create a </a:t>
            </a:r>
            <a:r>
              <a:rPr lang="en-US" sz="1400" b="1" dirty="0">
                <a:solidFill>
                  <a:srgbClr val="002060"/>
                </a:solidFill>
                <a:latin typeface="Arial" pitchFamily="34" charset="0"/>
                <a:ea typeface="+mj-ea"/>
                <a:cs typeface="Arial" pitchFamily="34" charset="0"/>
              </a:rPr>
              <a:t>Quantum Smart Workforce </a:t>
            </a:r>
            <a:r>
              <a:rPr lang="en-US" sz="1400" dirty="0">
                <a:solidFill>
                  <a:srgbClr val="002060"/>
                </a:solidFill>
                <a:latin typeface="Arial" pitchFamily="34" charset="0"/>
                <a:ea typeface="+mj-ea"/>
                <a:cs typeface="Arial" pitchFamily="34" charset="0"/>
              </a:rPr>
              <a:t>for Tomorrow.</a:t>
            </a:r>
            <a:endParaRPr kumimoji="0" lang="en-US" sz="1400" b="0" i="0" u="none" strike="noStrike" kern="1200" cap="none" spc="0" normalizeH="0" baseline="0" noProof="0" dirty="0">
              <a:ln>
                <a:noFill/>
              </a:ln>
              <a:solidFill>
                <a:srgbClr val="002060"/>
              </a:solidFill>
              <a:effectLst/>
              <a:uLnTx/>
              <a:uFillTx/>
              <a:latin typeface="Arial" pitchFamily="34" charset="0"/>
              <a:ea typeface="+mj-ea"/>
              <a:cs typeface="Arial" pitchFamily="34" charset="0"/>
            </a:endParaRPr>
          </a:p>
        </p:txBody>
      </p:sp>
      <p:pic>
        <p:nvPicPr>
          <p:cNvPr id="2050" name="Picture 2"/>
          <p:cNvPicPr>
            <a:picLocks noChangeAspect="1" noChangeArrowheads="1"/>
          </p:cNvPicPr>
          <p:nvPr/>
        </p:nvPicPr>
        <p:blipFill>
          <a:blip r:embed="rId2"/>
          <a:srcRect/>
          <a:stretch>
            <a:fillRect/>
          </a:stretch>
        </p:blipFill>
        <p:spPr bwMode="auto">
          <a:xfrm>
            <a:off x="465668" y="1612899"/>
            <a:ext cx="5049129" cy="3898901"/>
          </a:xfrm>
          <a:prstGeom prst="rect">
            <a:avLst/>
          </a:prstGeom>
          <a:noFill/>
          <a:ln w="12700">
            <a:solidFill>
              <a:schemeClr val="tx1"/>
            </a:solidFill>
            <a:prstDash val="solid"/>
            <a:miter lim="800000"/>
            <a:headEnd/>
            <a:tailEnd/>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39463636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Lst>
</file>

<file path=ppt/tags/tag14.xml><?xml version="1.0" encoding="utf-8"?>
<p:tagLst xmlns:a="http://schemas.openxmlformats.org/drawingml/2006/main" xmlns:r="http://schemas.openxmlformats.org/officeDocument/2006/relationships" xmlns:p="http://schemas.openxmlformats.org/presentationml/2006/main">
  <p:tag name="OTLMARKERSHAPE" val="OTL"/>
</p:tagLst>
</file>

<file path=ppt/tags/tag15.xml><?xml version="1.0" encoding="utf-8"?>
<p:tagLst xmlns:a="http://schemas.openxmlformats.org/drawingml/2006/main" xmlns:r="http://schemas.openxmlformats.org/officeDocument/2006/relationships" xmlns:p="http://schemas.openxmlformats.org/presentationml/2006/main">
  <p:tag name="OTLMARKERSHAPE" val="OTL"/>
</p:tagLst>
</file>

<file path=ppt/tags/tag16.xml><?xml version="1.0" encoding="utf-8"?>
<p:tagLst xmlns:a="http://schemas.openxmlformats.org/drawingml/2006/main" xmlns:r="http://schemas.openxmlformats.org/officeDocument/2006/relationships" xmlns:p="http://schemas.openxmlformats.org/presentationml/2006/main">
  <p:tag name="OTLMARKERSHAPE" val="OTL"/>
</p:tagLst>
</file>

<file path=ppt/tags/tag17.xml><?xml version="1.0" encoding="utf-8"?>
<p:tagLst xmlns:a="http://schemas.openxmlformats.org/drawingml/2006/main" xmlns:r="http://schemas.openxmlformats.org/officeDocument/2006/relationships" xmlns:p="http://schemas.openxmlformats.org/presentationml/2006/main">
  <p:tag name="OTLMARKERSHAPE" val="OTL"/>
</p:tagLst>
</file>

<file path=ppt/tags/tag18.xml><?xml version="1.0" encoding="utf-8"?>
<p:tagLst xmlns:a="http://schemas.openxmlformats.org/drawingml/2006/main" xmlns:r="http://schemas.openxmlformats.org/officeDocument/2006/relationships" xmlns:p="http://schemas.openxmlformats.org/presentationml/2006/main">
  <p:tag name="OTLMARKERSHAPE" val="OTL"/>
</p:tagLst>
</file>

<file path=ppt/tags/tag19.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__PART_0" val="eyIkaWQiOiIxIiwiQ3VsdHVyZUluZm9OYW1lIjoiZW4tVVMiLCJTdHlsZU5hbWUiOiJQaGFzZXMiLCJJc1RlbXBsYXRlIjpmYWxzZSwiVmVyc2lvbiI6eyIkaWQiOiIyIiwiVmVyc2lvbiI6IjMuMC4xIiwiT3JpZ2luYWxBc3NlbWJseVZlcnNpb24iOiIzLjAxLjAyLjAwIiwiRWRpdGlvbiI6IlBsdXMiLCJJc1BsdXNFZGl0aW9uIjp0cnVlfSwiRWZmZWN0IjoxLCJTdHlsZSI6eyIkaWQiOiIzIiwiVGltZWJhbmRTdHlsZSI6eyIkaWQiOiI0IiwiU2NhbGVNYXJraW5nIjowLCJTaGFwZSI6MywiU2hhcGVTdHlsZSI6eyIkaWQiOiI1IiwiTWFyZ2luIjp7IiRpZCI6IjYiLCJUb3AiOjAsIkxlZnQiOjEwLCJSaWdodCI6MTAsIkJvdHRvbSI6MH0sIlBhZGRpbmciOnsiJGlkIjoiNyIsIlRvcCI6MywiTGVmdCI6MCwiUmlnaHQiOjAsIkJvdHRvbSI6M30sIkJhY2tncm91bmQiOnsiJGlkIjoiOCIsIkNvbG9yIjp7IiRpZCI6IjkiLCJBIjoyNTUsIlIiOjE3OCwiRyI6NTYsIkIiOjI4fX0sIklzVmlzaWJsZSI6dHJ1ZSwiV2lkdGgiOjAuMCwiSGVpZ2h0IjozMC4wLCJCb3JkZXJTdHlsZSI6eyIkaWQiOiIxMCIsIkxpbmVDb2xvciI6eyIkaWQiOiIxMSIsIiR0eXBlIjoiTkxSRS5Db21tb24uRG9tLlNvbGlkQ29sb3JCcnVzaCwgTkxSRS5Db21tb24iLCJDb2xvciI6eyIkaWQiOiIxMiIsIkEiOjI1NSwiUiI6MjU1LCJHIjowLCJCIjowfX0sIkxpbmVXZWlnaHQiOjAuMCwiTGluZVR5cGUiOjAsIlBhcmVudFN0eWxlIjpudWxsfSwiUGFyZW50U3R5bGUiOm51bGx9LCJSaWdodEVuZENhcHNTdHlsZSI6eyIkaWQiOiIxMyIsIkZvbnRTZXR0aW5ncyI6eyIkaWQiOiIxNCIsIkZvbnRTaXplIjoxNCwiRm9udE5hbWUiOiJDYWxpYnJpIiwiSXNCb2xkIjp0cnVlLCJJc0l0YWxpYyI6ZmFsc2UsIklzVW5kZXJsaW5lZCI6ZmFsc2UsIlBhcmVudFN0eWxlIjpudWxsfSwiQXV0b1NpemUiOjAsIkZvcmVncm91bmQiOnsiJGlkIjoiMTUiLCJDb2xvciI6eyIkaWQiOiIxNiIsIkEiOjI1NSwiUiI6NTcsIkciOjQ4LCJCIjo0Mn19LCJNYXhXaWR0aCI6IkluZmluaXR5IiwiTWF4SGVpZ2h0IjoiSW5maW5pdHkiLCJTbWFydEZvcmVncm91bmRJc0FjdGl2ZSI6ZmFsc2UsIkhvcml6b250YWxBbGlnbm1lbnQiOjAsIlZlcnRpY2FsQWxpZ25tZW50IjowLCJTbWFydEZvcmVncm91bmQiOm51bGwsIk1hcmdpbiI6eyIkaWQiOiIxNyIsIlRvcCI6MCwiTGVmdCI6MCwiUmlnaHQiOjIwLCJCb3R0b20iOjB9LCJQYWRkaW5nIjp7IiRpZCI6IjE4IiwiVG9wIjowLCJMZWZ0IjowLCJSaWdodCI6MCwiQm90dG9tIjowfSwiQmFja2dyb3VuZCI6eyIkaWQiOiIxOSIsIkNvbG9yIjp7IiRpZCI6IjIwIiwiQSI6MCwiUiI6MCwiRyI6MCwiQiI6MH19LCJJc1Zpc2libGUiOnRydWUsIldpZHRoIjowLjAsIkhlaWdodCI6MC4wLCJCb3JkZXJTdHlsZSI6bnVsbCwiUGFyZW50U3R5bGUiOm51bGx9LCJMZWZ0RW5kQ2Fwc1N0eWxlIjp7IiRpZCI6IjIxIiwiRm9udFNldHRpbmdzIjp7IiRpZCI6IjIyIiwiRm9udFNpemUiOjE0LCJGb250TmFtZSI6IkNhbGlicmkiLCJJc0JvbGQiOnRydWUsIklzSXRhbGljIjpmYWxzZSwiSXNVbmRlcmxpbmVkIjpmYWxzZSwiUGFyZW50U3R5bGUiOm51bGx9LCJBdXRvU2l6ZSI6MCwiRm9yZWdyb3VuZCI6eyIkaWQiOiIyMyIsIkNvbG9yIjp7IiRpZCI6IjI0IiwiQSI6MjU1LCJSIjo1NywiRyI6NDgsIkIiOjQyfX0sIk1heFdpZHRoIjoiSW5maW5pdHkiLCJNYXhIZWlnaHQiOiJJbmZpbml0eSIsIlNtYXJ0Rm9yZWdyb3VuZElzQWN0aXZlIjpmYWxzZSwiSG9yaXpvbnRhbEFsaWdubWVudCI6MCwiVmVydGljYWxBbGlnbm1lbnQiOjAsIlNtYXJ0Rm9yZWdyb3VuZCI6bnVsbCwiTWFyZ2luIjp7IiRpZCI6IjI1IiwiVG9wIjowLCJMZWZ0IjoyMCwiUmlnaHQiOjAsIkJvdHRvbSI6MH0sIlBhZGRpbmciOnsiJGlkIjoiMjYiLCJUb3AiOjAsIkxlZnQiOjAsIlJpZ2h0IjowLCJCb3R0b20iOjB9LCJCYWNrZ3JvdW5kIjp7IiRpZCI6IjI3IiwiQ29sb3IiOnsiJHJlZiI6IjIwIn19LCJJc1Zpc2libGUiOnRydWUsIldpZHRoIjowLjAsIkhlaWdodCI6MC4wLCJCb3JkZXJTdHlsZSI6bnVsbCwiUGFyZW50U3R5bGUiOm51bGx9LCJUb2RheVRleHRTdHlsZSI6eyIkaWQiOiIyOCIsIkZvbnRTZXR0aW5ncyI6eyIkaWQiOiIyOSIsIkZvbnRTaXplIjoxMiwiRm9udE5hbWUiOiJDYWxpYnJpIiwiSXNCb2xkIjpmYWxzZSwiSXNJdGFsaWMiOmZhbHNlLCJJc1VuZGVybGluZWQiOmZhbHNlLCJQYXJlbnRTdHlsZSI6bnVsbH0sIkF1dG9TaXplIjowLCJGb3JlZ3JvdW5kIjp7IiRpZCI6IjMwIiwiQ29sb3IiOnsiJGlkIjoiMzEiLCJBIjoyNTUsIlIiOjAsIkciOjAsIkIiOjB9fSwiTWF4V2lkdGgiOjIwMC4wLCJNYXhIZWlnaHQiOiJJbmZpbml0eSIsIlNtYXJ0Rm9yZWdyb3VuZElzQWN0aXZlIjpmYWxzZSwiSG9yaXpvbnRhbEFsaWdubWVudCI6MCwiVmVydGljYWxBbGlnbm1lbnQiOjAsIlNtYXJ0Rm9yZWdyb3VuZCI6bnVsbCwiTWFyZ2luIjp7IiRpZCI6IjMyIiwiVG9wIjowLCJMZWZ0IjowLCJSaWdodCI6MCwiQm90dG9tIjowfSwiUGFkZGluZyI6eyIkaWQiOiIzMyIsIlRvcCI6MCwiTGVmdCI6MCwiUmlnaHQiOjAsIkJvdHRvbSI6MH0sIkJhY2tncm91bmQiOnsiJGlkIjoiMzQiLCJDb2xvciI6eyIkcmVmIjoiMjAifX0sIklzVmlzaWJsZSI6dHJ1ZSwiV2lkdGgiOjAuMCwiSGVpZ2h0IjowLjAsIkJvcmRlclN0eWxlIjpudWxsLCJQYXJlbnRTdHlsZSI6bnVsbH0sIlRvZGF5TWFya2VyU3R5bGUiOnsiJGlkIjoiMzUiLCJNYXJnaW4iOnsiJGlkIjoiMzYiLCJUb3AiOjAsIkxlZnQiOjAsIlJpZ2h0IjowLCJCb3R0b20iOjB9LCJQYWRkaW5nIjp7IiRpZCI6IjM3IiwiVG9wIjowLCJMZWZ0IjowLCJSaWdodCI6MCwiQm90dG9tIjowfSwiQmFja2dyb3VuZCI6eyIkaWQiOiIzOCIsIkNvbG9yIjp7IiRpZCI6IjM5IiwiQSI6MjU1LCJSIjowLCJHIjowLCJCIjowfX0sIklzVmlzaWJsZSI6dHJ1ZSwiV2lkdGgiOjAuMCwiSGVpZ2h0IjowLjAsIkJvcmRlclN0eWxlIjpudWxsLCJQYXJlbnRTdHlsZSI6bnVsbH0sIlNjYWxlU3R5bGUiOnsiJGlkIjoiNDAiLCJTaG93U2VnbWVudFNlcGFyYXRvcnMiOmZhbHNlLCJTZWdtZW50U2VwYXJhdG9yT3BhY2l0eSI6MzAsIkZvbnRTZXR0aW5ncyI6eyIkaWQiOiI0MSIsIkZvbnRTaXplIjoxMiwiRm9udE5hbWUiOiJDYWxpYnJpIiwiSXNCb2xkIjp0cnVlLCJJc0l0YWxpYyI6ZmFsc2UsIklzVW5kZXJsaW5lZCI6ZmFsc2UsIlBhcmVudFN0eWxlIjpudWxsfSwiQXV0b1NpemUiOjAsIkZvcmVncm91bmQiOnsiJGlkIjoiNDIiLCJDb2xvciI6eyIkaWQiOiI0MyIsIkEiOjI1NSwiUiI6MjU1LCJHIjoyNTUsIkIiOjI1NX19LCJNYXhXaWR0aCI6MjAwLjAsIk1heEhlaWdodCI6IkluZmluaXR5IiwiU21hcnRGb3JlZ3JvdW5kSXNBY3RpdmUiOmZhbHNlLCJIb3Jpem9udGFsQWxpZ25tZW50IjowLCJWZXJ0aWNhbEFsaWdubWVudCI6MSwiU21hcnRGb3JlZ3JvdW5kIjpudWxsLCJNYXJnaW4iOnsiJGlkIjoiNDQiLCJUb3AiOjAsIkxlZnQiOjUsIlJpZ2h0IjowLCJCb3R0b20iOjB9LCJQYWRkaW5nIjp7IiRpZCI6IjQ1IiwiVG9wIjowLCJMZWZ0IjowLCJSaWdodCI6MCwiQm90dG9tIjowfSwiQmFja2dyb3VuZCI6eyIkaWQiOiI0NiIsIkNvbG9yIjp7IiRyZWYiOiIyMCJ9fSwiSXNWaXNpYmxlIjp0cnVlLCJXaWR0aCI6MC4wLCJIZWlnaHQiOjAuMCwiQm9yZGVyU3R5bGUiOm51bGwsIlBhcmVudFN0eWxlIjpudWxsfSwiRWxhcHNlZFRpbWVCYWNrZ3JvdW5kIjp7IiRpZCI6IjQ3IiwiQ29sb3IiOnsiJGlkIjoiNDgiLCJBIjo3NywiUiI6MjEwLCJHIjoyMDQsIkIiOjIwMn19LCJBcHBlbmRZZWFyT25ZZWFyQ2hhbmdlIjp0cnVlLCJFbGFwc2VkVGltZUZvcm1hdCI6MSwiVG9kYXlNYXJrZXJQb3NpdGlvbiI6MywiUXVpY2tQb3NpdGlvbiI6MywiQWJzb2x1dGVQb3NpdGlvbiI6Mjk3LjAsIk1hcmdpbiI6eyIkaWQiOiI0OSIsIlRvcCI6MCwiTGVmdCI6MTAsIlJpZ2h0IjoxMCwiQm90dG9tIjowfSwiUGFkZGluZyI6eyIkaWQiOiI1MCIsIlRvcCI6MCwiTGVmdCI6MCwiUmlnaHQiOjAsIkJvdHRvbSI6MH0sIkJhY2tncm91bmQiOnsiJGlkIjoiNTEiLCJDb2xvciI6eyIkaWQiOiI1MiIsIkEiOjI1NSwiUiI6MTc4LCJHIjoxNzgsIkIiOjE3OH19LCJJc1Zpc2libGUiOnRydWUsIldpZHRoIjowLjAsIkhlaWdodCI6MC4wLCJCb3JkZXJTdHlsZSI6bnVsbCwiUGFyZW50U3R5bGUiOm51bGx9LCJEZWZhdWx0TWlsZXN0b25lU3R5bGUiOnsiJGlkIjoiNTMiLCJTaGFwZSI6NywiQ29ubmVjdG9yTWFyZ2luIjp7IiRpZCI6IjU0IiwiVG9wIjowLCJMZWZ0IjoyLCJSaWdodCI6MiwiQm90dG9tIjowfSwiQ29ubmVjdG9yU3R5bGUiOnsiJGlkIjoiNTUiLCJMaW5lQ29sb3IiOnsiJGlkIjoiNTYiLCIkdHlwZSI6Ik5MUkUuQ29tbW9uLkRvbS5Tb2xpZENvbG9yQnJ1c2gsIE5MUkUuQ29tbW9uIiwiQ29sb3IiOnsiJGlkIjoiNTciLCJBIjoyNTUsIlIiOjMxLCJHIjo3MywiQiI6MTI2fX0sIkxpbmVXZWlnaHQiOjEuMCwiTGluZVR5cGUiOjAsIlBhcmVudFN0eWxlIjpudWxsfSwiSXNCZWxvd1RpbWViYW5kIjpmYWxzZSwiSGlkZURhdGUiOmZhbHNlLCJTaGFwZVNpemUiOjEsIlNwYWNpbmciOjIuMCwiUGFkZGluZyI6eyIkaWQiOiI1OCIsIlRvcCI6NywiTGVmdCI6MywiUmlnaHQiOjAsIkJvdHRvbSI6Mn0sIlNoYXBlU3R5bGUiOnsiJGlkIjoiNTkiLCJNYXJnaW4iOnsiJGlkIjoiNjAiLCJUb3AiOjAsIkxlZnQiOjAsIlJpZ2h0IjowLCJCb3R0b20iOjB9LCJQYWRkaW5nIjp7IiRpZCI6IjYxIiwiVG9wIjowLCJMZWZ0IjowLCJSaWdodCI6MCwiQm90dG9tIjowfSwiQmFja2dyb3VuZCI6bnVsbCwiSXNWaXNpYmxlIjp0cnVlLCJXaWR0aCI6MTguMCwiSGVpZ2h0IjoyMC4wLCJCb3JkZXJTdHlsZSI6eyIkaWQiOiI2MiIsIkxpbmVDb2xvciI6eyIkaWQiOiI2MyIsIiR0eXBlIjoiTkxSRS5Db21tb24uRG9tLlNvbGlkQ29sb3JCcnVzaCwgTkxSRS5Db21tb24iLCJDb2xvciI6eyIkaWQiOiI2NCIsIkEiOjI1NSwiUiI6MjU1LCJHIjowLCJCIjowfX0sIkxpbmVXZWlnaHQiOjAuMCwiTGluZVR5cGUiOjAsIlBhcmVudFN0eWxlIjpudWxsfSwiUGFyZW50U3R5bGUiOm51bGx9LCJUaXRsZVN0eWxlIjp7IiRpZCI6IjY1IiwiRm9udFNldHRpbmdzIjp7IiRpZCI6IjY2IiwiRm9udFNpemUiOjExLCJGb250TmFtZSI6IkNhbGlicmkiLCJJc0JvbGQiOnRydWUsIklzSXRhbGljIjpmYWxzZSwiSXNVbmRlcmxpbmVkIjpmYWxzZSwiUGFyZW50U3R5bGUiOm51bGx9LCJBdXRvU2l6ZSI6MCwiRm9yZWdyb3VuZCI6eyIkaWQiOiI2NyIsIkNvbG9yIjp7IiRpZCI6IjY4IiwiQSI6MjU1LCJSIjowLCJHIjowLCJCIjowfX0sIk1heFdpZHRoIjoyMDAuMCwiTWF4SGVpZ2h0IjoiSW5maW5pdHkiLCJTbWFydEZvcmVncm91bmRJc0FjdGl2ZSI6ZmFsc2UsIkhvcml6b250YWxBbGlnbm1lbnQiOjEsIlZlcnRpY2FsQWxpZ25tZW50IjowLCJTbWFydEZvcmVncm91bmQiOm51bGwsIk1hcmdpbiI6eyIkaWQiOiI2OSIsIlRvcCI6MCwiTGVmdCI6MCwiUmlnaHQiOjAsIkJvdHRvbSI6MH0sIlBhZGRpbmciOnsiJGlkIjoiNzAiLCJUb3AiOjAsIkxlZnQiOjAsIlJpZ2h0IjowLCJCb3R0b20iOjB9LCJCYWNrZ3JvdW5kIjp7IiRpZCI6IjcxIiwiQ29sb3IiOnsiJHJlZiI6IjIwIn19LCJJc1Zpc2libGUiOnRydWUsIldpZHRoIjowLjAsIkhlaWdodCI6MC4wLCJCb3JkZXJTdHlsZSI6bnVsbCwiUGFyZW50U3R5bGUiOm51bGx9LCJEYXRlU3R5bGUiOnsiJGlkIjoiNzIiLCJGb250U2V0dGluZ3MiOnsiJGlkIjoiNzMiLCJGb250U2l6ZSI6MTAsIkZvbnROYW1lIjoiQ2FsaWJyaSIsIklzQm9sZCI6ZmFsc2UsIklzSXRhbGljIjpmYWxzZSwiSXNVbmRlcmxpbmVkIjpmYWxzZSwiUGFyZW50U3R5bGUiOm51bGx9LCJBdXRvU2l6ZSI6MCwiRm9yZWdyb3VuZCI6eyIkaWQiOiI3NCIsIkNvbG9yIjp7IiRpZCI6Ijc1IiwiQSI6MjU1LCJSIjo2OCwiRyI6ODQsIkIiOjEwNn19LCJNYXhXaWR0aCI6MjAwLjAsIk1heEhlaWdodCI6IkluZmluaXR5IiwiU21hcnRGb3JlZ3JvdW5kSXNBY3RpdmUiOmZhbHNlLCJIb3Jpem9udGFsQWxpZ25tZW50IjowLCJWZXJ0aWNhbEFsaWdubWVudCI6MCwiU21hcnRGb3JlZ3JvdW5kIjpudWxsLCJNYXJnaW4iOnsiJGlkIjoiNzYiLCJUb3AiOjAsIkxlZnQiOjAsIlJpZ2h0IjowLCJCb3R0b20iOjB9LCJQYWRkaW5nIjp7IiRpZCI6Ijc3IiwiVG9wIjowLCJMZWZ0IjowLCJSaWdodCI6MCwiQm90dG9tIjowfSwiQmFja2dyb3VuZCI6eyIkaWQiOiI3OCIsIkNvbG9yIjp7IiRyZWYiOiIyMCJ9fSwiSXNWaXNpYmxlIjp0cnVlLCJXaWR0aCI6MC4wLCJIZWlnaHQiOjAuMCwiQm9yZGVyU3R5bGUiOm51bGwsIlBhcmVudFN0eWxlIjpudWxsfSwiRGF0ZUZvcm1hdCI6eyIkaWQiOiI3OSIsIkZvcm1hdFN0cmluZyI6Ik0tZC15eXl5IiwiU2VwYXJhdG9yIjoiLSIsIlVzZUludGVybmF0aW9uYWxEYXRlRm9ybWF0IjpmYWxzZX0sIklzVmlzaWJsZSI6dHJ1ZSwiUGFyZW50U3R5bGUiOm51bGx9LCJEZWZhdWx0VGFza1N0eWxlIjp7IiRpZCI6IjgwIiwiU2hhcGUiOjAsIlNoYXBlVGhpY2tuZXNzIjoyLCJEdXJhdGlvbkZvcm1hdCI6MCwiSW5jbHVkZU5vbldvcmtpbmdEYXlzSW5EdXJhdGlvbiI6dHJ1ZSwiUGVyY2VudGFnZUNvbXBsZXRlU3R5bGUiOnsiJGlkIjoiODEiLCJGb250U2V0dGluZ3MiOnsiJGlkIjoiODIiLCJGb250U2l6ZSI6MTAsIkZvbnROYW1lIjoiQ2FsaWJyaSIsIklzQm9sZCI6ZmFsc2UsIklzSXRhbGljIjpmYWxzZSwiSXNVbmRlcmxpbmVkIjpmYWxzZSwiUGFyZW50U3R5bGUiOm51bGx9LCJBdXRvU2l6ZSI6MCwiRm9yZWdyb3VuZCI6eyIkaWQiOiI4MyIsIkNvbG9yIjp7IiRpZCI6Ijg0IiwiQSI6MjU1LCJSIjoyMzcsIkciOjEyNSwiQiI6NDl9fSwiTWF4V2lkdGgiOjIwMC4wLCJNYXhIZWlnaHQiOiJJbmZpbml0eSIsIlNtYXJ0Rm9yZWdyb3VuZElzQWN0aXZlIjpmYWxzZSwiSG9yaXpvbnRhbEFsaWdubWVudCI6MCwiVmVydGljYWxBbGlnbm1lbnQiOjAsIlNtYXJ0Rm9yZWdyb3VuZCI6bnVsbCwiTWFyZ2luIjp7IiRpZCI6Ijg1IiwiVG9wIjowLCJMZWZ0IjowLCJSaWdodCI6MCwiQm90dG9tIjowfSwiUGFkZGluZyI6eyIkaWQiOiI4NiIsIlRvcCI6MCwiTGVmdCI6MCwiUmlnaHQiOjAsIkJvdHRvbSI6MH0sIkJhY2tncm91bmQiOnsiJGlkIjoiODciLCJDb2xvciI6eyIkcmVmIjoiMjAifX0sIklzVmlzaWJsZSI6dHJ1ZSwiV2lkdGgiOjAuMCwiSGVpZ2h0IjowLjAsIkJvcmRlclN0eWxlIjpudWxsLCJQYXJlbnRTdHlsZSI6bnVsbH0sIkR1cmF0aW9uU3R5bGUiOnsiJGlkIjoiODgiLCJGb250U2V0dGluZ3MiOnsiJGlkIjoiODkiLCJGb250U2l6ZSI6MTAsIkZvbnROYW1lIjoiQ2FsaWJyaSIsIklzQm9sZCI6ZmFsc2UsIklzSXRhbGljIjpmYWxzZSwiSXNVbmRlcmxpbmVkIjpmYWxzZSwiUGFyZW50U3R5bGUiOm51bGx9LCJBdXRvU2l6ZSI6MCwiRm9yZWdyb3VuZCI6eyIkaWQiOiI5MCIsIkNvbG9yIjp7IiRpZCI6IjkxIiwiQSI6MjU1LCJSIjoyMzcsIkciOjEyNSwiQiI6NDl9fSwiTWF4V2lkdGgiOjIwMC4wLCJNYXhIZWlnaHQiOiJJbmZpbml0eSIsIlNtYXJ0Rm9yZWdyb3VuZElzQWN0aXZlIjpmYWxzZSwiSG9yaXpvbnRhbEFsaWdubWVudCI6MCwiVmVydGljYWxBbGlnbm1lbnQiOjAsIlNtYXJ0Rm9yZWdyb3VuZCI6bnVsbCwiTWFyZ2luIjp7IiRpZCI6IjkyIiwiVG9wIjowLCJMZWZ0IjowLCJSaWdodCI6MCwiQm90dG9tIjowfSwiUGFkZGluZyI6eyIkaWQiOiI5MyIsIlRvcCI6MCwiTGVmdCI6MCwiUmlnaHQiOjAsIkJvdHRvbSI6MH0sIkJhY2tncm91bmQiOnsiJGlkIjoiOTQiLCJDb2xvciI6eyIkcmVmIjoiMjAifX0sIklzVmlzaWJsZSI6dHJ1ZSwiV2lkdGgiOjAuMCwiSGVpZ2h0IjowLjAsIkJvcmRlclN0eWxlIjpudWxsLCJQYXJlbnRTdHlsZSI6bnVsbH0sIkhvcml6b250YWxDb25uZWN0b3JTdHlsZSI6eyIkaWQiOiI5NSIsIkxpbmVDb2xvciI6eyIkaWQiOiI5NiIsIiR0eXBlIjoiTkxSRS5Db21tb24uRG9tLlNvbGlkQ29sb3JCcnVzaCwgTkxSRS5Db21tb24iLCJDb2xvciI6eyIkaWQiOiI5NyIsIkEiOjI1NSwiUiI6MjA0LCJHIjoyMDQsIkIiOjIwNH19LCJMaW5lV2VpZ2h0IjoxLjAsIkxpbmVUeXBlIjowLCJQYXJlbnRTdHlsZSI6bnVsbH0sIlZlcnRpY2FsQ29ubmVjdG9yU3R5bGUiOnsiJGlkIjoiOTgiLCJMaW5lQ29sb3IiOnsiJGlkIjoiOTkiLCIkdHlwZSI6Ik5MUkUuQ29tbW9uLkRvbS5Tb2xpZENvbG9yQnJ1c2gsIE5MUkUuQ29tbW9uIiwiQ29sb3IiOnsiJGlkIjoiMTAwIiwiQSI6MjU1LCJSIjoyMDQsIkciOjIwNCwiQiI6MjA0fX0sIkxpbmVXZWlnaHQiOjEuMCwiTGluZVR5cGUiOjAsIlBhcmVudFN0eWxlIjpudWxsfSwiTWFyZ2luIjpudWxsLCJTdGFydERhdGVQb3NpdGlvbiI6MiwiRW5kRGF0ZVBvc2l0aW9uIjoyLCJUaXRsZVBvc2l0aW9uIjo0LCJEdXJhdGlvblBvc2l0aW9uIjo2LCJQZXJjZW50YWdlQ29tcGxldGVkUG9zaXRpb24iOjYsIlNwYWNpbmciOjUsIklzQmVsb3dUaW1lYmFuZCI6ZmFsc2UsIlBlcmNlbnRhZ2VDb21wbGV0ZVNoYXBlT3BhY2l0eSI6MzUsIlNoYXBlU3R5bGUiOnsiJGlkIjoiMTAxIiwiTWFyZ2luIjp7IiRpZCI6IjEwMiIsIlRvcCI6MCwiTGVmdCI6NCwiUmlnaHQiOjQsIkJvdHRvbSI6MH0sIlBhZGRpbmciOnsiJGlkIjoiMTAzIiwiVG9wIjowLCJMZWZ0IjowLCJSaWdodCI6MCwiQm90dG9tIjowfSwiQmFja2dyb3VuZCI6bnVsbCwiSXNWaXNpYmxlIjp0cnVlLCJXaWR0aCI6MC4wLCJIZWlnaHQiOjIyLjAsIkJvcmRlclN0eWxlIjp7IiRpZCI6IjEwNCIsIkxpbmVDb2xvciI6eyIkaWQiOiIxMDUiLCIkdHlwZSI6Ik5MUkUuQ29tbW9uLkRvbS5Tb2xpZENvbG9yQnJ1c2gsIE5MUkUuQ29tbW9uIiwiQ29sb3IiOnsiJGlkIjoiMTA2IiwiQSI6MjU1LCJSIjoyNTUsIkciOjAsIkIiOjB9fSwiTGluZVdlaWdodCI6MC4wLCJMaW5lVHlwZSI6MCwiUGFyZW50U3R5bGUiOm51bGx9LCJQYXJlbnRTdHlsZSI6bnVsbH0sIlRpdGxlU3R5bGUiOnsiJGlkIjoiMTA3IiwiRm9udFNldHRpbmdzIjp7IiRpZCI6IjEwOCIsIkZvbnRTaXplIjoxMSwiRm9udE5hbWUiOiJDYWxpYnJpIiwiSXNCb2xkIjp0cnVlLCJJc0l0YWxpYyI6ZmFsc2UsIklzVW5kZXJsaW5lZCI6ZmFsc2UsIlBhcmVudFN0eWxlIjpudWxsfSwiQXV0b1NpemUiOjAsIkZvcmVncm91bmQiOnsiJGlkIjoiMTA5IiwiQ29sb3IiOnsiJGlkIjoiMTEwIiwiQSI6MjU1LCJSIjowLCJHIjowLCJCIjowfX0sIk1heFdpZHRoIjo3MjAuMCwiTWF4SGVpZ2h0IjoiSW5maW5pdHkiLCJTbWFydEZvcmVncm91bmRJc0FjdGl2ZSI6dHJ1ZSwiSG9yaXpvbnRhbEFsaWdubWVudCI6MSwiVmVydGljYWxBbGlnbm1lbnQiOjAsIlNtYXJ0Rm9yZWdyb3VuZCI6bnVsbCwiTWFyZ2luIjp7IiRpZCI6IjExMSIsIlRvcCI6MCwiTGVmdCI6MCwiUmlnaHQiOjAsIkJvdHRvbSI6MH0sIlBhZGRpbmciOnsiJGlkIjoiMTEyIiwiVG9wIjowLCJMZWZ0IjowLCJSaWdodCI6MCwiQm90dG9tIjowfSwiQmFja2dyb3VuZCI6eyIkaWQiOiIxMTMiLCJDb2xvciI6eyIkcmVmIjoiMjAifX0sIklzVmlzaWJsZSI6dHJ1ZSwiV2lkdGgiOjAuMCwiSGVpZ2h0IjowLjAsIkJvcmRlclN0eWxlIjpudWxsLCJQYXJlbnRTdHlsZSI6bnVsbH0sIkRhdGVTdHlsZSI6eyIkaWQiOiIxMTQiLCJGb250U2V0dGluZ3MiOnsiJGlkIjoiMTE1IiwiRm9udFNpemUiOjEwLCJGb250TmFtZSI6IkNhbGlicmkiLCJJc0JvbGQiOmZhbHNlLCJJc0l0YWxpYyI6ZmFsc2UsIklzVW5kZXJsaW5lZCI6ZmFsc2UsIlBhcmVudFN0eWxlIjpudWxsfSwiQXV0b1NpemUiOjAsIkZvcmVncm91bmQiOnsiJGlkIjoiMTE2IiwiQ29sb3IiOnsiJGlkIjoiMTE3IiwiQSI6MjU1LCJSIjo2OCwiRyI6ODQsIkIiOjEwNn19LCJNYXhXaWR0aCI6MjAwLjAsIk1heEhlaWdodCI6IkluZmluaXR5IiwiU21hcnRGb3JlZ3JvdW5kSXNBY3RpdmUiOmZhbHNlLCJIb3Jpem9udGFsQWxpZ25tZW50IjowLCJWZXJ0aWNhbEFsaWdubWVudCI6MCwiU21hcnRGb3JlZ3JvdW5kIjpudWxsLCJNYXJnaW4iOnsiJGlkIjoiMTE4IiwiVG9wIjowLCJMZWZ0IjowLCJSaWdodCI6MCwiQm90dG9tIjowfSwiUGFkZGluZyI6eyIkaWQiOiIxMTkiLCJUb3AiOjAsIkxlZnQiOjAsIlJpZ2h0IjowLCJCb3R0b20iOjB9LCJCYWNrZ3JvdW5kIjp7IiRpZCI6IjEyMCIsIkNvbG9yIjp7IiRyZWYiOiIyMCJ9fSwiSXNWaXNpYmxlIjp0cnVlLCJXaWR0aCI6MC4wLCJIZWlnaHQiOjAuMCwiQm9yZGVyU3R5bGUiOm51bGwsIlBhcmVudFN0eWxlIjpudWxsfSwiRGF0ZUZvcm1hdCI6eyIkaWQiOiIxMjEiLCJGb3JtYXRTdHJpbmciOiJNTU0gZCIsIlNlcGFyYXRvciI6Ii8iLCJVc2VJbnRlcm5hdGlvbmFsRGF0ZUZvcm1hdCI6ZmFsc2V9LCJJc1Zpc2libGUiOnRydWUsIlBhcmVudFN0eWxlIjpudWxsfSwiU2hvd0VsYXBzZWRUaW1lR3JhZGllbnRTdHlsZSI6dHJ1ZX0sIlNjYWxlIjp7IiRpZCI6IjEyMiIsIlN0YXJ0RGF0ZSI6IjIwMTctMTEtMTZUMjM6NTk6NTkuOTk5WiIsIkVuZERhdGUiOiIyMDE5LTA3LTE0VDIzOjU5OjU5Ljk5OVoiLCJGb3JtYXQiOiJNTSIsIlR5cGUiOjMsIkF1dG9EYXRlUmFuZ2UiOnRydWUsIldvcmtpbmdEYXlzIjozMSwiVG9kYXlNYXJrZXJUZXh0IjoiVG9kYXkiLCJBdXRvU2NhbGVUeXBlIjpmYWxzZX0sIk1pbGVzdG9uZXMiOlt7IiRpZCI6IjEyMyIsIkRhdGUiOiIyMDE3LTExLTE2VDIzOjU5OjU5Ljk5OVoiLCJTdHlsZSI6eyIkaWQiOiIxMjQiLCJTaGFwZSI6NywiQ29ubmVjdG9yTWFyZ2luIjp7IiRyZWYiOiI1NCJ9LCJDb25uZWN0b3JTdHlsZSI6eyIkaWQiOiIxMjUiLCJMaW5lQ29sb3IiOnsiJGlkIjoiMTI2IiwiJHR5cGUiOiJOTFJFLkNvbW1vbi5Eb20uU29saWRDb2xvckJydXNoLCBOTFJFLkNvbW1vbiIsIkNvbG9yIjp7IiRpZCI6IjEyNyIsIkEiOjg5LCJSIjoyMzAsIkciOjcyLCJCIjozNX19LCJMaW5lV2VpZ2h0IjoxLjAsIkxpbmVUeXBlIjowLCJQYXJlbnRTdHlsZSI6eyIkcmVmIjoiNTUifX0sIklzQmVsb3dUaW1lYmFuZCI6ZmFsc2UsIkhpZGVEYXRlIjpmYWxzZSwiU2hhcGVTaXplIjowLCJTcGFjaW5nIjoyLjAsIlBhZGRpbmciOnsiJHJlZiI6IjU4In0sIlNoYXBlU3R5bGUiOnsiJGlkIjoiMTI4IiwiTWFyZ2luIjp7IiRyZWYiOiI2MCJ9LCJQYWRkaW5nIjp7IiRyZWYiOiI2MSJ9LCJCYWNrZ3JvdW5kIjp7IiRpZCI6IjEyOSIsIkNvbG9yIjp7IiRpZCI6IjEzMCIsIkEiOjI1NSwiUiI6MjMwLCJHIjo3MiwiQiI6MzV9fSwiSXNWaXNpYmxlIjp0cnVlLCJXaWR0aCI6MTIuMCwiSGVpZ2h0IjoxNC4wLCJCb3JkZXJTdHlsZSI6eyIkaWQiOiIxMzEiLCJMaW5lQ29sb3IiOnsiJHJlZiI6IjYzIn0sIkxpbmVXZWlnaHQiOjAuMCwiTGluZVR5cGUiOjAsIlBhcmVudFN0eWxlIjp7IiRyZWYiOiI2MiJ9fSwiUGFyZW50U3R5bGUiOnsiJHJlZiI6IjU5In19LCJUaXRsZVN0eWxlIjp7IiRpZCI6IjEzMiIsIkZvbnRTZXR0aW5ncyI6eyIkaWQiOiIxMzMiLCJGb250U2l6ZSI6MTEsIkZvbnROYW1lIjoiQ2FsaWJyaSIsIklzQm9sZCI6dHJ1ZSwiSXNJdGFsaWMiOmZhbHNlLCJJc1VuZGVybGluZWQiOmZhbHNlLCJQYXJlbnRTdHlsZSI6eyIkcmVmIjoiNjYifX0sIkF1dG9TaXplIjowLCJGb3JlZ3JvdW5kIjp7IiRyZWYiOiI2NyJ9LCJNYXhXaWR0aCI6MjAwLjAsIk1heEhlaWdodCI6IkluZmluaXR5IiwiU21hcnRGb3JlZ3JvdW5kSXNBY3RpdmUiOmZhbHNlLCJIb3Jpem9udGFsQWxpZ25tZW50IjoxLCJWZXJ0aWNhbEFsaWdubWVudCI6MCwiU21hcnRGb3JlZ3JvdW5kIjpudWxsLCJNYXJnaW4iOnsiJHJlZiI6IjY5In0sIlBhZGRpbmciOnsiJHJlZiI6IjcwIn0sIkJhY2tncm91bmQiOnsiJHJlZiI6IjcxIn0sIklzVmlzaWJsZSI6dHJ1ZSwiV2lkdGgiOjAuMCwiSGVpZ2h0IjowLjAsIkJvcmRlclN0eWxlIjp7IiRpZCI6IjEzNCIsIkxpbmVDb2xvciI6bnVsbCwiTGluZVdlaWdodCI6MC4wLCJMaW5lVHlwZSI6MCwiUGFyZW50U3R5bGUiOm51bGx9LCJQYXJlbnRTdHlsZSI6eyIkcmVmIjoiNjUifX0sIkRhdGVTdHlsZSI6eyIkaWQiOiIxMzUiLCJGb250U2V0dGluZ3MiOnsiJGlkIjoiMTM2IiwiRm9udFNpemUiOjEwLCJGb250TmFtZSI6IkNhbGlicmkiLCJJc0JvbGQiOmZhbHNlLCJJc0l0YWxpYyI6ZmFsc2UsIklzVW5kZXJsaW5lZCI6ZmFsc2UsIlBhcmVudFN0eWxlIjp7IiRyZWYiOiI3MyJ9fSwiQXV0b1NpemUiOjAsIkZvcmVncm91bmQiOnsiJGlkIjoiMTM3IiwiQ29sb3IiOnsiJGlkIjoiMTM4IiwiQSI6MjU1LCJSIjoyMzAsIkciOjcyLCJCIjozNX1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EzOSIsIkxpbmVDb2xvciI6bnVsbCwiTGluZVdlaWdodCI6MC4wLCJMaW5lVHlwZSI6MCwiUGFyZW50U3R5bGUiOm51bGx9LCJQYXJlbnRTdHlsZSI6eyIkcmVmIjoiNzIifX0sIkRhdGVGb3JtYXQiOnsiJGlkIjoiMTQwIiwiRm9ybWF0U3RyaW5nIjoiTS1kLXl5eXkiLCJTZXBhcmF0b3IiOiItIiwiVXNlSW50ZXJuYXRpb25hbERhdGVGb3JtYXQiOmZhbHNlfSwiSXNWaXNpYmxlIjp0cnVlLCJQYXJlbnRTdHlsZSI6eyIkcmVmIjoiNTMifX0sIlBvc2l0aW9uIjp7IlJhdGlvIjowLjAsIklzQ3VzdG9tIjpmYWxzZX0sIklkIjoiNDc0ZDI5NzEtOThkNS00MjVjLTk0ODctZTlhYmRjNDAxZDhkIiwiSW1wb3J0SWQiOm51bGwsIlRpdGxlIjoiRW50ZXIgeW91ciBtaWxlc3RvbmUgaGVyZSIsIk5vdGUiOm51bGwsIkh5cGVybGluayI6bnVsbCwiSXNDaGFuZ2VkIjpmYWxzZSwiSXNOZXciOmZhbHNlfSx7IiRpZCI6IjE0MSIsIkRhdGUiOiIyMDE4LTAyLTAxVDIzOjU5OjU5Ljk5OVoiLCJTdHlsZSI6eyIkaWQiOiIxNDIiLCJTaGFwZSI6MywiQ29ubmVjdG9yTWFyZ2luIjp7IiRyZWYiOiI1NCJ9LCJDb25uZWN0b3JTdHlsZSI6eyIkaWQiOiIxNDMiLCJMaW5lQ29sb3IiOnsiJGlkIjoiMTQ0IiwiJHR5cGUiOiJOTFJFLkNvbW1vbi5Eb20uU29saWRDb2xvckJydXNoLCBOTFJFLkNvbW1vbiIsIkNvbG9yIjp7IiRpZCI6IjE0NSIsIkEiOjI1NSwiUiI6MjU1LCJHIjoyMDIsIkIiOjh9fSwiTGluZVdlaWdodCI6MS4wLCJMaW5lVHlwZSI6MCwiUGFyZW50U3R5bGUiOnsiJHJlZiI6IjU1In19LCJJc0JlbG93VGltZWJhbmQiOmZhbHNlLCJIaWRlRGF0ZSI6ZmFsc2UsIlNoYXBlU2l6ZSI6MCwiU3BhY2luZyI6Mi4wLCJQYWRkaW5nIjp7IiRyZWYiOiI1OCJ9LCJTaGFwZVN0eWxlIjp7IiRpZCI6IjE0NiIsIk1hcmdpbiI6eyIkcmVmIjoiNjAifSwiUGFkZGluZyI6eyIkcmVmIjoiNjEifSwiQmFja2dyb3VuZCI6eyIkaWQiOiIxNDciLCJDb2xvciI6eyIkaWQiOiIxNDgiLCJBIjoyNTUsIlIiOjIzMCwiRyI6NzIsIkIiOjM1fX0sIklzVmlzaWJsZSI6dHJ1ZSwiV2lkdGgiOjEyLjAsIkhlaWdodCI6MTQuMCwiQm9yZGVyU3R5bGUiOnsiJGlkIjoiMTQ5IiwiTGluZUNvbG9yIjp7IiRyZWYiOiI2MyJ9LCJMaW5lV2VpZ2h0IjowLjAsIkxpbmVUeXBlIjowLCJQYXJlbnRTdHlsZSI6eyIkcmVmIjoiNjIifX0sIlBhcmVudFN0eWxlIjp7IiRyZWYiOiI1OSJ9fSwiVGl0bGVTdHlsZSI6eyIkaWQiOiIxNTAiLCJGb250U2V0dGluZ3MiOnsiJGlkIjoiMTUx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SwiVmVydGljYWxBbGlnbm1lbnQiOjAsIlNtYXJ0Rm9yZWdyb3VuZCI6bnVsbCwiTWFyZ2luIjp7IiRyZWYiOiI2OSJ9LCJQYWRkaW5nIjp7IiRyZWYiOiI3MCJ9LCJCYWNrZ3JvdW5kIjp7IiRyZWYiOiI3MSJ9LCJJc1Zpc2libGUiOnRydWUsIldpZHRoIjowLjAsIkhlaWdodCI6MC4wLCJCb3JkZXJTdHlsZSI6eyIkaWQiOiIxNTIiLCJMaW5lQ29sb3IiOm51bGwsIkxpbmVXZWlnaHQiOjAuMCwiTGluZVR5cGUiOjAsIlBhcmVudFN0eWxlIjpudWxsfSwiUGFyZW50U3R5bGUiOnsiJHJlZiI6IjY1In19LCJEYXRlU3R5bGUiOnsiJGlkIjoiMTUzIiwiRm9udFNldHRpbmdzIjp7IiRpZCI6IjE1NCIsIkZvbnRTaXplIjoxMCwiRm9udE5hbWUiOiJDYWxpYnJpIiwiSXNCb2xkIjpmYWxzZSwiSXNJdGFsaWMiOmZhbHNlLCJJc1VuZGVybGluZWQiOmZhbHNlLCJQYXJlbnRTdHlsZSI6eyIkcmVmIjoiNzMifX0sIkF1dG9TaXplIjowLCJGb3JlZ3JvdW5kIjp7IiRpZCI6IjE1NSIsIkNvbG9yIjp7IiRpZCI6IjE1NiIsIkEiOjI1NSwiUiI6MTk3LCJHIjoxNTUsIkIiOjB9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xNTciLCJMaW5lQ29sb3IiOm51bGwsIkxpbmVXZWlnaHQiOjAuMCwiTGluZVR5cGUiOjAsIlBhcmVudFN0eWxlIjpudWxsfSwiUGFyZW50U3R5bGUiOnsiJHJlZiI6IjcyIn19LCJEYXRlRm9ybWF0Ijp7IiRpZCI6IjE1OCIsIkZvcm1hdFN0cmluZyI6Ik0tZC15eXl5IiwiU2VwYXJhdG9yIjoiLSIsIlVzZUludGVybmF0aW9uYWxEYXRlRm9ybWF0IjpmYWxzZX0sIklzVmlzaWJsZSI6dHJ1ZSwiUGFyZW50U3R5bGUiOnsiJHJlZiI6IjUzIn19LCJQb3NpdGlvbiI6eyJSYXRpbyI6MC4wLCJJc0N1c3RvbSI6ZmFsc2V9LCJJZCI6IjA1N2QzMzM5LWM4NzktNDQ0ZS05NzI0LWM5YmJiNjZkNWZhMiIsIkltcG9ydElkIjpudWxsLCJUaXRsZSI6IkVudGVyIHlvdXIgbWlsZXN0b25lIGhlcmUiLCJOb3RlIjpudWxsLCJIeXBlcmxpbmsiOm51bGwsIklzQ2hhbmdlZCI6ZmFsc2UsIklzTmV3IjpmYWxzZX0seyIkaWQiOiIxNTkiLCJEYXRlIjoiMjAxOC0wNC0yOVQyMzo1OTo1OS45OTlaIiwiU3R5bGUiOnsiJGlkIjoiMTYwIiwiU2hhcGUiOjcsIkNvbm5lY3Rvck1hcmdpbiI6eyIkcmVmIjoiNTQifSwiQ29ubmVjdG9yU3R5bGUiOnsiJGlkIjoiMTYxIiwiTGluZUNvbG9yIjp7IiRpZCI6IjE2MiIsIiR0eXBlIjoiTkxSRS5Db21tb24uRG9tLlNvbGlkQ29sb3JCcnVzaCwgTkxSRS5Db21tb24iLCJDb2xvciI6eyIkaWQiOiIxNjMiLCJBIjoyNTUsIlIiOjI0OCwiRyI6MTQ3LCJCIjoyOX19LCJMaW5lV2VpZ2h0IjoxLjAsIkxpbmVUeXBlIjowLCJQYXJlbnRTdHlsZSI6eyIkcmVmIjoiNTUifX0sIklzQmVsb3dUaW1lYmFuZCI6ZmFsc2UsIkhpZGVEYXRlIjpmYWxzZSwiU2hhcGVTaXplIjowLCJTcGFjaW5nIjoyLjAsIlBhZGRpbmciOnsiJHJlZiI6IjU4In0sIlNoYXBlU3R5bGUiOnsiJGlkIjoiMTY0IiwiTWFyZ2luIjp7IiRyZWYiOiI2MCJ9LCJQYWRkaW5nIjp7IiRyZWYiOiI2MSJ9LCJCYWNrZ3JvdW5kIjp7IiRyZWYiOiIxNjIifSwiSXNWaXNpYmxlIjp0cnVlLCJXaWR0aCI6MTIuMCwiSGVpZ2h0IjoxNC4wLCJCb3JkZXJTdHlsZSI6eyIkaWQiOiIxNjUiLCJMaW5lQ29sb3IiOnsiJHJlZiI6IjYzIn0sIkxpbmVXZWlnaHQiOjAuMCwiTGluZVR5cGUiOjAsIlBhcmVudFN0eWxlIjp7IiRyZWYiOiI2MiJ9fSwiUGFyZW50U3R5bGUiOnsiJHJlZiI6IjU5In19LCJUaXRsZVN0eWxlIjp7IiRpZCI6IjE2NiIsIkZvbnRTZXR0aW5ncyI6eyIkaWQiOiIxNjciLCJGb250U2l6ZSI6MTEsIkZvbnROYW1lIjoiQ2FsaWJyaSIsIklzQm9sZCI6dHJ1ZSwiSXNJdGFsaWMiOmZhbHNlLCJJc1VuZGVybGluZWQiOmZhbHNlLCJQYXJlbnRTdHlsZSI6eyIkcmVmIjoiNjYifX0sIkF1dG9TaXplIjowLCJGb3JlZ3JvdW5kIjp7IiRyZWYiOiI2NyJ9LCJNYXhXaWR0aCI6MjAwLjAsIk1heEhlaWdodCI6IkluZmluaXR5IiwiU21hcnRGb3JlZ3JvdW5kSXNBY3RpdmUiOmZhbHNlLCJIb3Jpem9udGFsQWxpZ25tZW50IjoxLCJWZXJ0aWNhbEFsaWdubWVudCI6MCwiU21hcnRGb3JlZ3JvdW5kIjpudWxsLCJNYXJnaW4iOnsiJHJlZiI6IjY5In0sIlBhZGRpbmciOnsiJHJlZiI6IjcwIn0sIkJhY2tncm91bmQiOnsiJHJlZiI6IjcxIn0sIklzVmlzaWJsZSI6dHJ1ZSwiV2lkdGgiOjAuMCwiSGVpZ2h0IjowLjAsIkJvcmRlclN0eWxlIjp7IiRpZCI6IjE2OCIsIkxpbmVDb2xvciI6bnVsbCwiTGluZVdlaWdodCI6MC4wLCJMaW5lVHlwZSI6MCwiUGFyZW50U3R5bGUiOm51bGx9LCJQYXJlbnRTdHlsZSI6eyIkcmVmIjoiNjUifX0sIkRhdGVTdHlsZSI6eyIkaWQiOiIxNjkiLCJGb250U2V0dGluZ3MiOnsiJGlkIjoiMTcwIiwiRm9udFNpemUiOjEwLCJGb250TmFtZSI6IkNhbGlicmkiLCJJc0JvbGQiOmZhbHNlLCJJc0l0YWxpYyI6ZmFsc2UsIklzVW5kZXJsaW5lZCI6ZmFsc2UsIlBhcmVudFN0eWxlIjp7IiRyZWYiOiI3MyJ9fSwiQXV0b1NpemUiOjAsIkZvcmVncm91bmQiOnsiJGlkIjoiMTcxIiwiQ29sb3IiOnsiJGlkIjoiMTcyIiwiQSI6MjU1LCJSIjoyNDgsIkciOjE0NywiQiI6Mjl9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xNzMiLCJMaW5lQ29sb3IiOm51bGwsIkxpbmVXZWlnaHQiOjAuMCwiTGluZVR5cGUiOjAsIlBhcmVudFN0eWxlIjpudWxsfSwiUGFyZW50U3R5bGUiOnsiJHJlZiI6IjcyIn19LCJEYXRlRm9ybWF0Ijp7IiRpZCI6IjE3NCIsIkZvcm1hdFN0cmluZyI6Ik0tZC15eXl5IiwiU2VwYXJhdG9yIjoiLSIsIlVzZUludGVybmF0aW9uYWxEYXRlRm9ybWF0IjpmYWxzZX0sIklzVmlzaWJsZSI6dHJ1ZSwiUGFyZW50U3R5bGUiOnsiJHJlZiI6IjUzIn19LCJQb3NpdGlvbiI6eyJSYXRpbyI6MC4wLCJJc0N1c3RvbSI6ZmFsc2V9LCJJZCI6IjIzYWJlNjQzLWQ3NjYtNGMxNi1hODdkLTA5OTM4NzZjYjMwYSIsIkltcG9ydElkIjpudWxsLCJUaXRsZSI6IkVudGVyIHlvdXIgbWlsZXN0b25lIGhlcmUiLCJOb3RlIjpudWxsLCJIeXBlcmxpbmsiOm51bGwsIklzQ2hhbmdlZCI6ZmFsc2UsIklzTmV3IjpmYWxzZX0seyIkaWQiOiIxNzUiLCJEYXRlIjoiMjAxOC0wNi0xN1QyMzo1OTo1OS45OTlaIiwiU3R5bGUiOnsiJGlkIjoiMTc2IiwiU2hhcGUiOjcsIkNvbm5lY3Rvck1hcmdpbiI6eyIkcmVmIjoiNTQifSwiQ29ubmVjdG9yU3R5bGUiOnsiJGlkIjoiMTc3IiwiTGluZUNvbG9yIjp7IiRpZCI6IjE3OCIsIiR0eXBlIjoiTkxSRS5Db21tb24uRG9tLlNvbGlkQ29sb3JCcnVzaCwgTkxSRS5Db21tb24iLCJDb2xvciI6eyIkaWQiOiIxNzkiLCJBIjoyNTUsIlIiOjIwNiwiRyI6MTQxLCJCIjo2Mn19LCJMaW5lV2VpZ2h0IjoxLjAsIkxpbmVUeXBlIjowLCJQYXJlbnRTdHlsZSI6eyIkcmVmIjoiNTUifX0sIklzQmVsb3dUaW1lYmFuZCI6ZmFsc2UsIkhpZGVEYXRlIjpmYWxzZSwiU2hhcGVTaXplIjowLCJTcGFjaW5nIjoyLjAsIlBhZGRpbmciOnsiJHJlZiI6IjU4In0sIlNoYXBlU3R5bGUiOnsiJGlkIjoiMTgwIiwiTWFyZ2luIjp7IiRyZWYiOiI2MCJ9LCJQYWRkaW5nIjp7IiRyZWYiOiI2MSJ9LCJCYWNrZ3JvdW5kIjp7IiRpZCI6IjE4MSIsIkNvbG9yIjp7IiRpZCI6IjE4MiIsIkEiOjI1NSwiUiI6MTU2LCJHIjoxMDYsIkIiOjEwNn19LCJJc1Zpc2libGUiOnRydWUsIldpZHRoIjoxMi4wLCJIZWlnaHQiOjE0LjAsIkJvcmRlclN0eWxlIjp7IiRpZCI6IjE4MyIsIkxpbmVDb2xvciI6eyIkcmVmIjoiNjMifSwiTGluZVdlaWdodCI6MC4wLCJMaW5lVHlwZSI6MCwiUGFyZW50U3R5bGUiOnsiJHJlZiI6IjYyIn19LCJQYXJlbnRTdHlsZSI6eyIkcmVmIjoiNTkifX0sIlRpdGxlU3R5bGUiOnsiJGlkIjoiMTg0IiwiRm9udFNldHRpbmdzIjp7IiRpZCI6IjE4NSIsIkZvbnRTaXplIjoxMSwiRm9udE5hbWUiOiJDYWxpYnJpIiwiSXNCb2xkIjp0cnVlLCJJc0l0YWxpYyI6ZmFsc2UsIklzVW5kZXJsaW5lZCI6ZmFsc2UsIlBhcmVudFN0eWxlIjp7IiRyZWYiOiI2NiJ9fSwiQXV0b1NpemUiOjAsIkZvcmVncm91bmQiOnsiJHJlZiI6IjY3In0sIk1heFdpZHRoIjoyMDAuMCwiTWF4SGVpZ2h0IjoiSW5maW5pdHkiLCJTbWFydEZvcmVncm91bmRJc0FjdGl2ZSI6ZmFsc2UsIkhvcml6b250YWxBbGlnbm1lbnQiOjEsIlZlcnRpY2FsQWxpZ25tZW50IjowLCJTbWFydEZvcmVncm91bmQiOm51bGwsIk1hcmdpbiI6eyIkcmVmIjoiNjkifSwiUGFkZGluZyI6eyIkcmVmIjoiNzAifSwiQmFja2dyb3VuZCI6eyIkcmVmIjoiNzEifSwiSXNWaXNpYmxlIjp0cnVlLCJXaWR0aCI6MC4wLCJIZWlnaHQiOjAuMCwiQm9yZGVyU3R5bGUiOnsiJGlkIjoiMTg2IiwiTGluZUNvbG9yIjpudWxsLCJMaW5lV2VpZ2h0IjowLjAsIkxpbmVUeXBlIjowLCJQYXJlbnRTdHlsZSI6bnVsbH0sIlBhcmVudFN0eWxlIjp7IiRyZWYiOiI2NSJ9fSwiRGF0ZVN0eWxlIjp7IiRpZCI6IjE4NyIsIkZvbnRTZXR0aW5ncyI6eyIkaWQiOiIxODgiLCJGb250U2l6ZSI6MTAsIkZvbnROYW1lIjoiQ2FsaWJyaSIsIklzQm9sZCI6ZmFsc2UsIklzSXRhbGljIjpmYWxzZSwiSXNVbmRlcmxpbmVkIjpmYWxzZSwiUGFyZW50U3R5bGUiOnsiJHJlZiI6IjczIn19LCJBdXRvU2l6ZSI6MCwiRm9yZWdyb3VuZCI6eyIkaWQiOiIxODkiLCJDb2xvciI6eyIkaWQiOiIxOTAiLCJBIjoyNTUsIlIiOjE1NiwiRyI6MTA2LCJCIjoxMDZ9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xOTEiLCJMaW5lQ29sb3IiOm51bGwsIkxpbmVXZWlnaHQiOjAuMCwiTGluZVR5cGUiOjAsIlBhcmVudFN0eWxlIjpudWxsfSwiUGFyZW50U3R5bGUiOnsiJHJlZiI6IjcyIn19LCJEYXRlRm9ybWF0Ijp7IiRpZCI6IjE5MiIsIkZvcm1hdFN0cmluZyI6Ik0tZC15eXl5IiwiU2VwYXJhdG9yIjoiLSIsIlVzZUludGVybmF0aW9uYWxEYXRlRm9ybWF0IjpmYWxzZX0sIklzVmlzaWJsZSI6dHJ1ZSwiUGFyZW50U3R5bGUiOnsiJHJlZiI6IjUzIn19LCJQb3NpdGlvbiI6eyJSYXRpbyI6MC4wLCJJc0N1c3RvbSI6ZmFsc2V9LCJJZCI6ImUxYzdjZjg0LWM1ODktNDdlMi05ZDM5LWI4YWU2MGY0NTQ5OCIsIkltcG9ydElkIjpudWxsLCJUaXRsZSI6IkVudGVyIHlvdXIgbWlsZXN0b25lIGhlcmUiLCJOb3RlIjpudWxsLCJIeXBlcmxpbmsiOm51bGwsIklzQ2hhbmdlZCI6ZmFsc2UsIklzTmV3IjpmYWxzZX0seyIkaWQiOiIxOTMiLCJEYXRlIjoiMjAxOC0wOC0wNVQyMzo1OTo1OS45OTlaIiwiU3R5bGUiOnsiJGlkIjoiMTk0IiwiU2hhcGUiOjEyLCJDb25uZWN0b3JNYXJnaW4iOnsiJHJlZiI6IjU0In0sIkNvbm5lY3RvclN0eWxlIjp7IiRpZCI6IjE5NSIsIkxpbmVDb2xvciI6eyIkaWQiOiIxOTYiLCIkdHlwZSI6Ik5MUkUuQ29tbW9uLkRvbS5Tb2xpZENvbG9yQnJ1c2gsIE5MUkUuQ29tbW9uIiwiQ29sb3IiOnsiJGlkIjoiMTk3IiwiQSI6MjU1LCJSIjoyMzYsIkciOjExMiwiQiI6MjJ9fSwiTGluZVdlaWdodCI6MS4wLCJMaW5lVHlwZSI6MCwiUGFyZW50U3R5bGUiOnsiJHJlZiI6IjU1In19LCJJc0JlbG93VGltZWJhbmQiOmZhbHNlLCJIaWRlRGF0ZSI6ZmFsc2UsIlNoYXBlU2l6ZSI6MCwiU3BhY2luZyI6Mi4wLCJQYWRkaW5nIjp7IiRyZWYiOiI1OCJ9LCJTaGFwZVN0eWxlIjp7IiRpZCI6IjE5OCIsIk1hcmdpbiI6eyIkcmVmIjoiNjAifSwiUGFkZGluZyI6eyIkcmVmIjoiNjEifSwiQmFja2dyb3VuZCI6eyIkaWQiOiIxOTkiLCJDb2xvciI6eyIkaWQiOiIyMDAiLCJBIjoyNTUsIlIiOjIzNiwiRyI6MTEyLCJCIjoyMn19LCJJc1Zpc2libGUiOnRydWUsIldpZHRoIjoxMi4wLCJIZWlnaHQiOjE0LjAsIkJvcmRlclN0eWxlIjp7IiRpZCI6IjIwMSIsIkxpbmVDb2xvciI6eyIkcmVmIjoiNjMifSwiTGluZVdlaWdodCI6MC4wLCJMaW5lVHlwZSI6MCwiUGFyZW50U3R5bGUiOnsiJHJlZiI6IjYyIn19LCJQYXJlbnRTdHlsZSI6eyIkcmVmIjoiNTkifX0sIlRpdGxlU3R5bGUiOnsiJGlkIjoiMjAyIiwiRm9udFNldHRpbmdzIjp7IiRpZCI6IjIwMyIsIkZvbnRTaXplIjoxMSwiRm9udE5hbWUiOiJDYWxpYnJpIiwiSXNCb2xkIjp0cnVlLCJJc0l0YWxpYyI6ZmFsc2UsIklzVW5kZXJsaW5lZCI6ZmFsc2UsIlBhcmVudFN0eWxlIjp7IiRyZWYiOiI2NiJ9fSwiQXV0b1NpemUiOjAsIkZvcmVncm91bmQiOnsiJHJlZiI6IjY3In0sIk1heFdpZHRoIjoyMDAuMCwiTWF4SGVpZ2h0IjoiSW5maW5pdHkiLCJTbWFydEZvcmVncm91bmRJc0FjdGl2ZSI6ZmFsc2UsIkhvcml6b250YWxBbGlnbm1lbnQiOjEsIlZlcnRpY2FsQWxpZ25tZW50IjowLCJTbWFydEZvcmVncm91bmQiOm51bGwsIk1hcmdpbiI6eyIkcmVmIjoiNjkifSwiUGFkZGluZyI6eyIkcmVmIjoiNzAifSwiQmFja2dyb3VuZCI6eyIkcmVmIjoiNzEifSwiSXNWaXNpYmxlIjp0cnVlLCJXaWR0aCI6MC4wLCJIZWlnaHQiOjAuMCwiQm9yZGVyU3R5bGUiOnsiJGlkIjoiMjA0IiwiTGluZUNvbG9yIjpudWxsLCJMaW5lV2VpZ2h0IjowLjAsIkxpbmVUeXBlIjowLCJQYXJlbnRTdHlsZSI6bnVsbH0sIlBhcmVudFN0eWxlIjp7IiRyZWYiOiI2NSJ9fSwiRGF0ZVN0eWxlIjp7IiRpZCI6IjIwNSIsIkZvbnRTZXR0aW5ncyI6eyIkaWQiOiIyMDYiLCJGb250U2l6ZSI6MTAsIkZvbnROYW1lIjoiQ2FsaWJyaSIsIklzQm9sZCI6ZmFsc2UsIklzSXRhbGljIjpmYWxzZSwiSXNVbmRlcmxpbmVkIjpmYWxzZSwiUGFyZW50U3R5bGUiOnsiJHJlZiI6IjczIn19LCJBdXRvU2l6ZSI6MCwiRm9yZWdyb3VuZCI6eyIkaWQiOiIyMDciLCJDb2xvciI6eyIkaWQiOiIyMDgiLCJBIjoyNTUsIlIiOjI0OCwiRyI6MTQ3LCJCIjoyOX1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IwOSIsIkxpbmVDb2xvciI6bnVsbCwiTGluZVdlaWdodCI6MC4wLCJMaW5lVHlwZSI6MCwiUGFyZW50U3R5bGUiOm51bGx9LCJQYXJlbnRTdHlsZSI6eyIkcmVmIjoiNzIifX0sIkRhdGVGb3JtYXQiOnsiJGlkIjoiMjEwIiwiRm9ybWF0U3RyaW5nIjoiTS1kLXl5eXkiLCJTZXBhcmF0b3IiOiItIiwiVXNlSW50ZXJuYXRpb25hbERhdGVGb3JtYXQiOmZhbHNlfSwiSXNWaXNpYmxlIjp0cnVlLCJQYXJlbnRTdHlsZSI6eyIkcmVmIjoiNTMifX0sIlBvc2l0aW9uIjp7IlJhdGlvIjowLjAsIklzQ3VzdG9tIjpmYWxzZX0sIklkIjoiY2NlYmE4MWUtMDI2Ni00NWFlLTlkZTUtYzYzYWU0YWQ0Nzc4IiwiSW1wb3J0SWQiOm51bGwsIlRpdGxlIjoiRW50ZXIgeW91ciBtaWxlc3RvbmUgaGVyZSIsIk5vdGUiOm51bGwsIkh5cGVybGluayI6bnVsbCwiSXNDaGFuZ2VkIjpmYWxzZSwiSXNOZXciOmZhbHNlfSx7IiRpZCI6IjIxMSIsIkRhdGUiOiIyMDE4LTEwLTIzVDIzOjU5OjU5Ljk5OVoiLCJTdHlsZSI6eyIkaWQiOiIyMTIiLCJTaGFwZSI6NiwiQ29ubmVjdG9yTWFyZ2luIjp7IiRyZWYiOiI1NCJ9LCJDb25uZWN0b3JTdHlsZSI6eyIkaWQiOiIyMTMiLCJMaW5lQ29sb3IiOnsiJGlkIjoiMjE0IiwiJHR5cGUiOiJOTFJFLkNvbW1vbi5Eb20uU29saWRDb2xvckJydXNoLCBOTFJFLkNvbW1vbiIsIkNvbG9yIjp7IiRpZCI6IjIxNSIsIkEiOjI1NSwiUiI6MjMwLCJHIjo3MiwiQiI6MzV9fSwiTGluZVdlaWdodCI6MS4wLCJMaW5lVHlwZSI6MCwiUGFyZW50U3R5bGUiOnsiJHJlZiI6IjU1In19LCJJc0JlbG93VGltZWJhbmQiOmZhbHNlLCJIaWRlRGF0ZSI6ZmFsc2UsIlNoYXBlU2l6ZSI6MCwiU3BhY2luZyI6Mi4wLCJQYWRkaW5nIjp7IiRyZWYiOiI1OCJ9LCJTaGFwZVN0eWxlIjp7IiRpZCI6IjIxNiIsIk1hcmdpbiI6eyIkcmVmIjoiNjAifSwiUGFkZGluZyI6eyIkcmVmIjoiNjEifSwiQmFja2dyb3VuZCI6eyIkaWQiOiIyMTciLCJDb2xvciI6eyIkaWQiOiIyMTgiLCJBIjoyNTUsIlIiOjIzMCwiRyI6NzIsIkIiOjM1fX0sIklzVmlzaWJsZSI6dHJ1ZSwiV2lkdGgiOjEyLjAsIkhlaWdodCI6MTQuMCwiQm9yZGVyU3R5bGUiOnsiJGlkIjoiMjE5IiwiTGluZUNvbG9yIjp7IiRyZWYiOiI2MyJ9LCJMaW5lV2VpZ2h0IjowLjAsIkxpbmVUeXBlIjowLCJQYXJlbnRTdHlsZSI6eyIkcmVmIjoiNjIifX0sIlBhcmVudFN0eWxlIjp7IiRyZWYiOiI1OSJ9fSwiVGl0bGVTdHlsZSI6eyIkaWQiOiIyMjAiLCJGb250U2V0dGluZ3MiOnsiJGlkIjoiMjIx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SwiVmVydGljYWxBbGlnbm1lbnQiOjAsIlNtYXJ0Rm9yZWdyb3VuZCI6bnVsbCwiTWFyZ2luIjp7IiRyZWYiOiI2OSJ9LCJQYWRkaW5nIjp7IiRyZWYiOiI3MCJ9LCJCYWNrZ3JvdW5kIjp7IiRyZWYiOiI3MSJ9LCJJc1Zpc2libGUiOnRydWUsIldpZHRoIjowLjAsIkhlaWdodCI6MC4wLCJCb3JkZXJTdHlsZSI6eyIkaWQiOiIyMjIiLCJMaW5lQ29sb3IiOm51bGwsIkxpbmVXZWlnaHQiOjAuMCwiTGluZVR5cGUiOjAsIlBhcmVudFN0eWxlIjpudWxsfSwiUGFyZW50U3R5bGUiOnsiJHJlZiI6IjY1In19LCJEYXRlU3R5bGUiOnsiJGlkIjoiMjIzIiwiRm9udFNldHRpbmdzIjp7IiRpZCI6IjIyNCIsIkZvbnRTaXplIjoxMCwiRm9udE5hbWUiOiJDYWxpYnJpIiwiSXNCb2xkIjpmYWxzZSwiSXNJdGFsaWMiOmZhbHNlLCJJc1VuZGVybGluZWQiOmZhbHNlLCJQYXJlbnRTdHlsZSI6eyIkcmVmIjoiNzMifX0sIkF1dG9TaXplIjowLCJGb3JlZ3JvdW5kIjp7IiRpZCI6IjIyNSIsIkNvbG9yIjp7IiRpZCI6IjIyNiIsIkEiOjI1NSwiUiI6MjMwLCJHIjo3MiwiQiI6MzV9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yMjciLCJMaW5lQ29sb3IiOm51bGwsIkxpbmVXZWlnaHQiOjAuMCwiTGluZVR5cGUiOjAsIlBhcmVudFN0eWxlIjpudWxsfSwiUGFyZW50U3R5bGUiOnsiJHJlZiI6IjcyIn19LCJEYXRlRm9ybWF0Ijp7IiRpZCI6IjIyOCIsIkZvcm1hdFN0cmluZyI6Ik0tZC15eXl5IiwiU2VwYXJhdG9yIjoiLSIsIlVzZUludGVybmF0aW9uYWxEYXRlRm9ybWF0IjpmYWxzZX0sIklzVmlzaWJsZSI6dHJ1ZSwiUGFyZW50U3R5bGUiOnsiJHJlZiI6IjUzIn19LCJQb3NpdGlvbiI6eyJSYXRpbyI6MC4wLCJJc0N1c3RvbSI6ZmFsc2V9LCJJZCI6ImVjNWU2OGQyLTQ2MWUtNDRiMS1hNjdhLTJmYWU1ZGNiYWEwZiIsIkltcG9ydElkIjpudWxsLCJUaXRsZSI6IkVudGVyIHlvdXIgbWlsZXN0b25lIGhlcmUiLCJOb3RlIjpudWxsLCJIeXBlcmxpbmsiOm51bGwsIklzQ2hhbmdlZCI6ZmFsc2UsIklzTmV3IjpmYWxzZX0seyIkaWQiOiIyMjkiLCJEYXRlIjoiMjAxOC0xMS0xMVQyMzo1OTo1OS45OTlaIiwiU3R5bGUiOnsiJGlkIjoiMjMwIiwiU2hhcGUiOjYsIkNvbm5lY3Rvck1hcmdpbiI6eyIkcmVmIjoiNTQifSwiQ29ubmVjdG9yU3R5bGUiOnsiJGlkIjoiMjMxIiwiTGluZUNvbG9yIjp7IiRpZCI6IjIzMiIsIiR0eXBlIjoiTkxSRS5Db21tb24uRG9tLlNvbGlkQ29sb3JCcnVzaCwgTkxSRS5Db21tb24iLCJDb2xvciI6eyIkaWQiOiIyMzMiLCJBIjoyNTUsIlIiOjE1NiwiRyI6MTA2LCJCIjoxMDZ9fSwiTGluZVdlaWdodCI6MS4wLCJMaW5lVHlwZSI6MCwiUGFyZW50U3R5bGUiOnsiJHJlZiI6IjU1In19LCJJc0JlbG93VGltZWJhbmQiOmZhbHNlLCJIaWRlRGF0ZSI6ZmFsc2UsIlNoYXBlU2l6ZSI6MCwiU3BhY2luZyI6Mi4wLCJQYWRkaW5nIjp7IiRyZWYiOiI1OCJ9LCJTaGFwZVN0eWxlIjp7IiRpZCI6IjIzNCIsIk1hcmdpbiI6eyIkcmVmIjoiNjAifSwiUGFkZGluZyI6eyIkcmVmIjoiNjEifSwiQmFja2dyb3VuZCI6eyIkaWQiOiIyMzUiLCJDb2xvciI6eyIkaWQiOiIyMzYiLCJBIjoyNTUsIlIiOjE1NiwiRyI6MTA2LCJCIjoxMDZ9fSwiSXNWaXNpYmxlIjp0cnVlLCJXaWR0aCI6MTIuMCwiSGVpZ2h0IjoxNC4wLCJCb3JkZXJTdHlsZSI6eyIkaWQiOiIyMzciLCJMaW5lQ29sb3IiOnsiJHJlZiI6IjYzIn0sIkxpbmVXZWlnaHQiOjAuMCwiTGluZVR5cGUiOjAsIlBhcmVudFN0eWxlIjp7IiRyZWYiOiI2MiJ9fSwiUGFyZW50U3R5bGUiOnsiJHJlZiI6IjU5In19LCJUaXRsZVN0eWxlIjp7IiRpZCI6IjIzOCIsIkZvbnRTZXR0aW5ncyI6eyIkaWQiOiIyMzkiLCJGb250U2l6ZSI6MTEsIkZvbnROYW1lIjoiQ2FsaWJyaSIsIklzQm9sZCI6dHJ1ZSwiSXNJdGFsaWMiOmZhbHNlLCJJc1VuZGVybGluZWQiOmZhbHNlLCJQYXJlbnRTdHlsZSI6eyIkcmVmIjoiNjYifX0sIkF1dG9TaXplIjowLCJGb3JlZ3JvdW5kIjp7IiRyZWYiOiI2NyJ9LCJNYXhXaWR0aCI6MjAwLjAsIk1heEhlaWdodCI6IkluZmluaXR5IiwiU21hcnRGb3JlZ3JvdW5kSXNBY3RpdmUiOmZhbHNlLCJIb3Jpem9udGFsQWxpZ25tZW50IjoxLCJWZXJ0aWNhbEFsaWdubWVudCI6MCwiU21hcnRGb3JlZ3JvdW5kIjpudWxsLCJNYXJnaW4iOnsiJHJlZiI6IjY5In0sIlBhZGRpbmciOnsiJHJlZiI6IjcwIn0sIkJhY2tncm91bmQiOnsiJHJlZiI6IjcxIn0sIklzVmlzaWJsZSI6dHJ1ZSwiV2lkdGgiOjAuMCwiSGVpZ2h0IjowLjAsIkJvcmRlclN0eWxlIjp7IiRpZCI6IjI0MCIsIkxpbmVDb2xvciI6bnVsbCwiTGluZVdlaWdodCI6MC4wLCJMaW5lVHlwZSI6MCwiUGFyZW50U3R5bGUiOm51bGx9LCJQYXJlbnRTdHlsZSI6eyIkcmVmIjoiNjUifX0sIkRhdGVTdHlsZSI6eyIkaWQiOiIyNDEiLCJGb250U2V0dGluZ3MiOnsiJGlkIjoiMjQyIiwiRm9udFNpemUiOjEwLCJGb250TmFtZSI6IkNhbGlicmkiLCJJc0JvbGQiOmZhbHNlLCJJc0l0YWxpYyI6ZmFsc2UsIklzVW5kZXJsaW5lZCI6ZmFsc2UsIlBhcmVudFN0eWxlIjp7IiRyZWYiOiI3MyJ9fSwiQXV0b1NpemUiOjAsIkZvcmVncm91bmQiOnsiJGlkIjoiMjQzIiwiQ29sb3IiOnsiJGlkIjoiMjQ0IiwiQSI6MjU1LCJSIjoxNTYsIkciOjEwNiwiQiI6MTA2fX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jQ1IiwiTGluZUNvbG9yIjpudWxsLCJMaW5lV2VpZ2h0IjowLjAsIkxpbmVUeXBlIjowLCJQYXJlbnRTdHlsZSI6bnVsbH0sIlBhcmVudFN0eWxlIjp7IiRyZWYiOiI3MiJ9fSwiRGF0ZUZvcm1hdCI6eyIkaWQiOiIyNDYiLCJGb3JtYXRTdHJpbmciOiJNLWQteXl5eSIsIlNlcGFyYXRvciI6Ii0iLCJVc2VJbnRlcm5hdGlvbmFsRGF0ZUZvcm1hdCI6ZmFsc2V9LCJJc1Zpc2libGUiOnRydWUsIlBhcmVudFN0eWxlIjp7IiRyZWYiOiI1MyJ9fSwiUG9zaXRpb24iOnsiUmF0aW8iOjAuMCwiSXNDdXN0b20iOmZhbHNlfSwiSWQiOiJhNmVjNGY0Ny03Yzc2LTRlZTQtYThjMC01MWMwNzc1YTg2YjAiLCJJbXBvcnRJZCI6bnVsbCwiVGl0bGUiOiJFbnRlciB5b3VyIG1pbGVzdG9uZSBoZXJlIiwiTm90ZSI6bnVsbCwiSHlwZXJsaW5rIjpudWxsLCJJc0NoYW5nZWQiOmZhbHNlLCJJc05ldyI6ZmFsc2V9LHsiJGlkIjoiMjQ3IiwiRGF0ZSI6IjIwMTgtMTItMDFUMjM6NTk6NTkuOTk5WiIsIlN0eWxlIjp7IiRpZCI6IjI0OCIsIlNoYXBlIjo2LCJDb25uZWN0b3JNYXJnaW4iOnsiJHJlZiI6IjU0In0sIkNvbm5lY3RvclN0eWxlIjp7IiRpZCI6IjI0OSIsIkxpbmVDb2xvciI6eyIkaWQiOiIyNTAiLCIkdHlwZSI6Ik5MUkUuQ29tbW9uLkRvbS5Tb2xpZENvbG9yQnJ1c2gsIE5MUkUuQ29tbW9uIiwiQ29sb3IiOnsiJGlkIjoiMjUxIiwiQSI6MjU1LCJSIjo1NywiRyI6NDgsIkIiOjQyfX0sIkxpbmVXZWlnaHQiOjEuMCwiTGluZVR5cGUiOjAsIlBhcmVudFN0eWxlIjp7IiRyZWYiOiI1NSJ9fSwiSXNCZWxvd1RpbWViYW5kIjpmYWxzZSwiSGlkZURhdGUiOmZhbHNlLCJTaGFwZVNpemUiOjAsIlNwYWNpbmciOjIuMCwiUGFkZGluZyI6eyIkcmVmIjoiNTgifSwiU2hhcGVTdHlsZSI6eyIkaWQiOiIyNTIiLCJNYXJnaW4iOnsiJHJlZiI6IjYwIn0sIlBhZGRpbmciOnsiJHJlZiI6IjYxIn0sIkJhY2tncm91bmQiOnsiJGlkIjoiMjUzIiwiQ29sb3IiOnsiJGlkIjoiMjU0IiwiQSI6MjU1LCJSIjo1NywiRyI6NDgsIkIiOjQyfX0sIklzVmlzaWJsZSI6dHJ1ZSwiV2lkdGgiOjEyLjAsIkhlaWdodCI6MTQuMCwiQm9yZGVyU3R5bGUiOnsiJGlkIjoiMjU1IiwiTGluZUNvbG9yIjp7IiRyZWYiOiI2MyJ9LCJMaW5lV2VpZ2h0IjowLjAsIkxpbmVUeXBlIjowLCJQYXJlbnRTdHlsZSI6eyIkcmVmIjoiNjIifX0sIlBhcmVudFN0eWxlIjp7IiRyZWYiOiI1OSJ9fSwiVGl0bGVTdHlsZSI6eyIkaWQiOiIyNTYiLCJGb250U2V0dGluZ3MiOnsiJGlkIjoiMjU3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SwiVmVydGljYWxBbGlnbm1lbnQiOjAsIlNtYXJ0Rm9yZWdyb3VuZCI6bnVsbCwiTWFyZ2luIjp7IiRyZWYiOiI2OSJ9LCJQYWRkaW5nIjp7IiRyZWYiOiI3MCJ9LCJCYWNrZ3JvdW5kIjp7IiRyZWYiOiI3MSJ9LCJJc1Zpc2libGUiOnRydWUsIldpZHRoIjowLjAsIkhlaWdodCI6MC4wLCJCb3JkZXJTdHlsZSI6eyIkaWQiOiIyNTgiLCJMaW5lQ29sb3IiOm51bGwsIkxpbmVXZWlnaHQiOjAuMCwiTGluZVR5cGUiOjAsIlBhcmVudFN0eWxlIjpudWxsfSwiUGFyZW50U3R5bGUiOnsiJHJlZiI6IjY1In19LCJEYXRlU3R5bGUiOnsiJGlkIjoiMjU5IiwiRm9udFNldHRpbmdzIjp7IiRpZCI6IjI2MCIsIkZvbnRTaXplIjoxMCwiRm9udE5hbWUiOiJDYWxpYnJpIiwiSXNCb2xkIjpmYWxzZSwiSXNJdGFsaWMiOmZhbHNlLCJJc1VuZGVybGluZWQiOmZhbHNlLCJQYXJlbnRTdHlsZSI6eyIkcmVmIjoiNzMifX0sIkF1dG9TaXplIjowLCJGb3JlZ3JvdW5kIjp7IiRpZCI6IjI2MSIsIkNvbG9yIjp7IiRpZCI6IjI2MiIsIkEiOjI1NSwiUiI6NTcsIkciOjQ4LCJCIjo0Mn1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I2MyIsIkxpbmVDb2xvciI6bnVsbCwiTGluZVdlaWdodCI6MC4wLCJMaW5lVHlwZSI6MCwiUGFyZW50U3R5bGUiOm51bGx9LCJQYXJlbnRTdHlsZSI6eyIkcmVmIjoiNzIifX0sIkRhdGVGb3JtYXQiOnsiJGlkIjoiMjY0IiwiRm9ybWF0U3RyaW5nIjoiTS1kLXl5eXkiLCJTZXBhcmF0b3IiOiItIiwiVXNlSW50ZXJuYXRpb25hbERhdGVGb3JtYXQiOmZhbHNlfSwiSXNWaXNpYmxlIjp0cnVlLCJQYXJlbnRTdHlsZSI6eyIkcmVmIjoiNTMifX0sIlBvc2l0aW9uIjp7IlJhdGlvIjowLjAsIklzQ3VzdG9tIjpmYWxzZX0sIklkIjoiZmMzMmRlMjgtNTVkYy00MjdkLWE3ZjAtZTI5OGY5ZjA0MjlhIiwiSW1wb3J0SWQiOm51bGwsIlRpdGxlIjoiRW50ZXIgeW91ciBtaWxlc3RvbmUgaGVyZSIsIk5vdGUiOm51bGwsIkh5cGVybGluayI6bnVsbCwiSXNDaGFuZ2VkIjpmYWxzZSwiSXNOZXciOmZhbHNlfSx7IiRpZCI6IjI2NSIsIkRhdGUiOiIyMDE5LTAyLTE3VDIzOjU5OjU5Ljk5OVoiLCJTdHlsZSI6eyIkaWQiOiIyNjYiLCJTaGFwZSI6NywiQ29ubmVjdG9yTWFyZ2luIjp7IiRyZWYiOiI1NCJ9LCJDb25uZWN0b3JTdHlsZSI6eyIkaWQiOiIyNjciLCJMaW5lQ29sb3IiOnsiJGlkIjoiMjY4IiwiJHR5cGUiOiJOTFJFLkNvbW1vbi5Eb20uU29saWRDb2xvckJydXNoLCBOTFJFLkNvbW1vbiIsIkNvbG9yIjp7IiRpZCI6IjI2OSIsIkEiOjI1NSwiUiI6MjU1LCJHIjoyMDIsIkIiOjh9fSwiTGluZVdlaWdodCI6MS4wLCJMaW5lVHlwZSI6MCwiUGFyZW50U3R5bGUiOnsiJHJlZiI6IjU1In19LCJJc0JlbG93VGltZWJhbmQiOmZhbHNlLCJIaWRlRGF0ZSI6ZmFsc2UsIlNoYXBlU2l6ZSI6MCwiU3BhY2luZyI6Mi4wLCJQYWRkaW5nIjp7IiRyZWYiOiI1OCJ9LCJTaGFwZVN0eWxlIjp7IiRpZCI6IjI3MCIsIk1hcmdpbiI6eyIkcmVmIjoiNjAifSwiUGFkZGluZyI6eyIkcmVmIjoiNjEifSwiQmFja2dyb3VuZCI6eyIkcmVmIjoiMjY4In0sIklzVmlzaWJsZSI6dHJ1ZSwiV2lkdGgiOjEyLjAsIkhlaWdodCI6MTQuMCwiQm9yZGVyU3R5bGUiOnsiJGlkIjoiMjcxIiwiTGluZUNvbG9yIjp7IiRyZWYiOiI2MyJ9LCJMaW5lV2VpZ2h0IjowLjAsIkxpbmVUeXBlIjowLCJQYXJlbnRTdHlsZSI6eyIkcmVmIjoiNjIifX0sIlBhcmVudFN0eWxlIjp7IiRyZWYiOiI1OSJ9fSwiVGl0bGVTdHlsZSI6eyIkaWQiOiIyNzIiLCJGb250U2V0dGluZ3MiOnsiJGlkIjoiMjcz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SwiVmVydGljYWxBbGlnbm1lbnQiOjAsIlNtYXJ0Rm9yZWdyb3VuZCI6bnVsbCwiTWFyZ2luIjp7IiRyZWYiOiI2OSJ9LCJQYWRkaW5nIjp7IiRyZWYiOiI3MCJ9LCJCYWNrZ3JvdW5kIjp7IiRyZWYiOiI3MSJ9LCJJc1Zpc2libGUiOnRydWUsIldpZHRoIjowLjAsIkhlaWdodCI6MC4wLCJCb3JkZXJTdHlsZSI6eyIkaWQiOiIyNzQiLCJMaW5lQ29sb3IiOm51bGwsIkxpbmVXZWlnaHQiOjAuMCwiTGluZVR5cGUiOjAsIlBhcmVudFN0eWxlIjpudWxsfSwiUGFyZW50U3R5bGUiOnsiJHJlZiI6IjY1In19LCJEYXRlU3R5bGUiOnsiJGlkIjoiMjc1IiwiRm9udFNldHRpbmdzIjp7IiRpZCI6IjI3NiIsIkZvbnRTaXplIjoxMCwiRm9udE5hbWUiOiJDYWxpYnJpIiwiSXNCb2xkIjpmYWxzZSwiSXNJdGFsaWMiOmZhbHNlLCJJc1VuZGVybGluZWQiOmZhbHNlLCJQYXJlbnRTdHlsZSI6eyIkcmVmIjoiNzMifX0sIkF1dG9TaXplIjowLCJGb3JlZ3JvdW5kIjp7IiRpZCI6IjI3NyIsIkNvbG9yIjp7IiRpZCI6IjI3OCIsIkEiOjI1NSwiUiI6MTk3LCJHIjoxNTUsIkIiOjB9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yNzkiLCJMaW5lQ29sb3IiOm51bGwsIkxpbmVXZWlnaHQiOjAuMCwiTGluZVR5cGUiOjAsIlBhcmVudFN0eWxlIjpudWxsfSwiUGFyZW50U3R5bGUiOnsiJHJlZiI6IjcyIn19LCJEYXRlRm9ybWF0Ijp7IiRpZCI6IjI4MCIsIkZvcm1hdFN0cmluZyI6Ik0tZC15eXl5IiwiU2VwYXJhdG9yIjoiLSIsIlVzZUludGVybmF0aW9uYWxEYXRlRm9ybWF0IjpmYWxzZX0sIklzVmlzaWJsZSI6dHJ1ZSwiUGFyZW50U3R5bGUiOnsiJHJlZiI6IjUzIn19LCJQb3NpdGlvbiI6eyJSYXRpbyI6MC4wLCJJc0N1c3RvbSI6ZmFsc2V9LCJJZCI6IjA0MjhlYjMxLTU2ZDgtNDY0Mi05M2YyLThiOGJmOTA3MjFkYyIsIkltcG9ydElkIjpudWxsLCJUaXRsZSI6IkVudGVyIHlvdXIgbWlsZXN0b25lIGhlcmUiLCJOb3RlIjpudWxsLCJIeXBlcmxpbmsiOm51bGwsIklzQ2hhbmdlZCI6ZmFsc2UsIklzTmV3IjpmYWxzZX0seyIkaWQiOiIyODEiLCJEYXRlIjoiMjAxOS0wNC0wN1QyMzo1OTo1OS45OTlaIiwiU3R5bGUiOnsiJGlkIjoiMjgyIiwiU2hhcGUiOjcsIkNvbm5lY3Rvck1hcmdpbiI6eyIkcmVmIjoiNTQifSwiQ29ubmVjdG9yU3R5bGUiOnsiJGlkIjoiMjgzIiwiTGluZUNvbG9yIjp7IiRpZCI6IjI4NCIsIiR0eXBlIjoiTkxSRS5Db21tb24uRG9tLlNvbGlkQ29sb3JCcnVzaCwgTkxSRS5Db21tb24iLCJDb2xvciI6eyIkaWQiOiIyODUiLCJBIjoyNTUsIlIiOjI0OCwiRyI6MTQ3LCJCIjoyOX19LCJMaW5lV2VpZ2h0IjoxLjAsIkxpbmVUeXBlIjowLCJQYXJlbnRTdHlsZSI6eyIkcmVmIjoiNTUifX0sIklzQmVsb3dUaW1lYmFuZCI6ZmFsc2UsIkhpZGVEYXRlIjpmYWxzZSwiU2hhcGVTaXplIjowLCJTcGFjaW5nIjoyLjAsIlBhZGRpbmciOnsiJHJlZiI6IjU4In0sIlNoYXBlU3R5bGUiOnsiJGlkIjoiMjg2IiwiTWFyZ2luIjp7IiRyZWYiOiI2MCJ9LCJQYWRkaW5nIjp7IiRyZWYiOiI2MSJ9LCJCYWNrZ3JvdW5kIjp7IiRyZWYiOiIyODQifSwiSXNWaXNpYmxlIjp0cnVlLCJXaWR0aCI6MTIuMCwiSGVpZ2h0IjoxNC4wLCJCb3JkZXJTdHlsZSI6eyIkaWQiOiIyODciLCJMaW5lQ29sb3IiOnsiJHJlZiI6IjYzIn0sIkxpbmVXZWlnaHQiOjAuMCwiTGluZVR5cGUiOjAsIlBhcmVudFN0eWxlIjp7IiRyZWYiOiI2MiJ9fSwiUGFyZW50U3R5bGUiOnsiJHJlZiI6IjU5In19LCJUaXRsZVN0eWxlIjp7IiRpZCI6IjI4OCIsIkZvbnRTZXR0aW5ncyI6eyIkaWQiOiIyODkiLCJGb250U2l6ZSI6MTEsIkZvbnROYW1lIjoiQ2FsaWJyaSIsIklzQm9sZCI6dHJ1ZSwiSXNJdGFsaWMiOmZhbHNlLCJJc1VuZGVybGluZWQiOmZhbHNlLCJQYXJlbnRTdHlsZSI6eyIkcmVmIjoiNjYifX0sIkF1dG9TaXplIjoyLCJGb3JlZ3JvdW5kIjp7IiRyZWYiOiI2NyJ9LCJNYXhXaWR0aCI6NzguMDAxNjU1NTc4NjEzMjgxLCJNYXhIZWlnaHQiOiJJbmZpbml0eSIsIlNtYXJ0Rm9yZWdyb3VuZElzQWN0aXZlIjpmYWxzZSwiSG9yaXpvbnRhbEFsaWdubWVudCI6MSwiVmVydGljYWxBbGlnbm1lbnQiOjAsIlNtYXJ0Rm9yZWdyb3VuZCI6bnVsbCwiTWFyZ2luIjp7IiRyZWYiOiI2OSJ9LCJQYWRkaW5nIjp7IiRyZWYiOiI3MCJ9LCJCYWNrZ3JvdW5kIjp7IiRyZWYiOiI3MSJ9LCJJc1Zpc2libGUiOnRydWUsIldpZHRoIjowLjAsIkhlaWdodCI6MC4wLCJCb3JkZXJTdHlsZSI6eyIkaWQiOiIyOTAiLCJMaW5lQ29sb3IiOm51bGwsIkxpbmVXZWlnaHQiOjAuMCwiTGluZVR5cGUiOjAsIlBhcmVudFN0eWxlIjpudWxsfSwiUGFyZW50U3R5bGUiOnsiJHJlZiI6IjY1In19LCJEYXRlU3R5bGUiOnsiJGlkIjoiMjkxIiwiRm9udFNldHRpbmdzIjp7IiRpZCI6IjI5MiIsIkZvbnRTaXplIjoxMCwiRm9udE5hbWUiOiJDYWxpYnJpIiwiSXNCb2xkIjpmYWxzZSwiSXNJdGFsaWMiOmZhbHNlLCJJc1VuZGVybGluZWQiOmZhbHNlLCJQYXJlbnRTdHlsZSI6eyIkcmVmIjoiNzMifX0sIkF1dG9TaXplIjowLCJGb3JlZ3JvdW5kIjp7IiRpZCI6IjI5MyIsIkNvbG9yIjp7IiRpZCI6IjI5NCIsIkEiOjI1NSwiUiI6MjQ4LCJHIjoxNDcsIkIiOjI5fX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jk1IiwiTGluZUNvbG9yIjpudWxsLCJMaW5lV2VpZ2h0IjowLjAsIkxpbmVUeXBlIjowLCJQYXJlbnRTdHlsZSI6bnVsbH0sIlBhcmVudFN0eWxlIjp7IiRyZWYiOiI3MiJ9fSwiRGF0ZUZvcm1hdCI6eyIkaWQiOiIyOTYiLCJGb3JtYXRTdHJpbmciOiJNLWQteXl5eSIsIlNlcGFyYXRvciI6Ii0iLCJVc2VJbnRlcm5hdGlvbmFsRGF0ZUZvcm1hdCI6ZmFsc2V9LCJJc1Zpc2libGUiOnRydWUsIlBhcmVudFN0eWxlIjp7IiRyZWYiOiI1MyJ9fSwiUG9zaXRpb24iOnsiUmF0aW8iOjAuMjIzOTExNDgzMTk5NTA4MSwiSXNDdXN0b20iOnRydWV9LCJJZCI6IjEwMjNmOWNmLThlNzItNGRlNS04YWJkLTY2MDA5MGZmZGE5OCIsIkltcG9ydElkIjpudWxsLCJUaXRsZSI6IkVudGVyIHlvdXIgbWlsZXN0b25lIGhlcmUiLCJOb3RlIjpudWxsLCJIeXBlcmxpbmsiOm51bGwsIklzQ2hhbmdlZCI6ZmFsc2UsIklzTmV3IjpmYWxzZX0seyIkaWQiOiIyOTciLCJEYXRlIjoiMjAxOS0wNS0yNlQyMzo1OTo1OS45OTlaIiwiU3R5bGUiOnsiJGlkIjoiMjk4IiwiU2hhcGUiOjcsIkNvbm5lY3Rvck1hcmdpbiI6eyIkcmVmIjoiNTQifSwiQ29ubmVjdG9yU3R5bGUiOnsiJGlkIjoiMjk5IiwiTGluZUNvbG9yIjp7IiRpZCI6IjMwMCIsIiR0eXBlIjoiTkxSRS5Db21tb24uRG9tLlNvbGlkQ29sb3JCcnVzaCwgTkxSRS5Db21tb24iLCJDb2xvciI6eyIkaWQiOiIzMDEiLCJBIjoyNTUsIlIiOjE1NiwiRyI6MTA2LCJCIjoxMDZ9fSwiTGluZVdlaWdodCI6MS4wLCJMaW5lVHlwZSI6MCwiUGFyZW50U3R5bGUiOnsiJHJlZiI6IjU1In19LCJJc0JlbG93VGltZWJhbmQiOmZhbHNlLCJIaWRlRGF0ZSI6ZmFsc2UsIlNoYXBlU2l6ZSI6MCwiU3BhY2luZyI6Mi4wLCJQYWRkaW5nIjp7IiRyZWYiOiI1OCJ9LCJTaGFwZVN0eWxlIjp7IiRpZCI6IjMwMiIsIk1hcmdpbiI6eyIkcmVmIjoiNjAifSwiUGFkZGluZyI6eyIkcmVmIjoiNjEifSwiQmFja2dyb3VuZCI6eyIkaWQiOiIzMDMiLCJDb2xvciI6eyIkaWQiOiIzMDQiLCJBIjoyNTUsIlIiOjE1NiwiRyI6MTA2LCJCIjoxMDZ9fSwiSXNWaXNpYmxlIjp0cnVlLCJXaWR0aCI6MTIuMCwiSGVpZ2h0IjoxNC4wLCJCb3JkZXJTdHlsZSI6eyIkaWQiOiIzMDUiLCJMaW5lQ29sb3IiOnsiJHJlZiI6IjYzIn0sIkxpbmVXZWlnaHQiOjAuMCwiTGluZVR5cGUiOjAsIlBhcmVudFN0eWxlIjp7IiRyZWYiOiI2MiJ9fSwiUGFyZW50U3R5bGUiOnsiJHJlZiI6IjU5In19LCJUaXRsZVN0eWxlIjp7IiRpZCI6IjMwNiIsIkZvbnRTZXR0aW5ncyI6eyIkaWQiOiIzMDciLCJGb250U2l6ZSI6MTEsIkZvbnROYW1lIjoiQ2FsaWJyaSIsIklzQm9sZCI6dHJ1ZSwiSXNJdGFsaWMiOmZhbHNlLCJJc1VuZGVybGluZWQiOmZhbHNlLCJQYXJlbnRTdHlsZSI6eyIkcmVmIjoiNjYifX0sIkF1dG9TaXplIjowLCJGb3JlZ3JvdW5kIjp7IiRyZWYiOiI2NyJ9LCJNYXhXaWR0aCI6MjAwLjAsIk1heEhlaWdodCI6IkluZmluaXR5IiwiU21hcnRGb3JlZ3JvdW5kSXNBY3RpdmUiOmZhbHNlLCJIb3Jpem9udGFsQWxpZ25tZW50IjoxLCJWZXJ0aWNhbEFsaWdubWVudCI6MCwiU21hcnRGb3JlZ3JvdW5kIjpudWxsLCJNYXJnaW4iOnsiJHJlZiI6IjY5In0sIlBhZGRpbmciOnsiJHJlZiI6IjcwIn0sIkJhY2tncm91bmQiOnsiJHJlZiI6IjcxIn0sIklzVmlzaWJsZSI6dHJ1ZSwiV2lkdGgiOjAuMCwiSGVpZ2h0IjowLjAsIkJvcmRlclN0eWxlIjp7IiRpZCI6IjMwOCIsIkxpbmVDb2xvciI6bnVsbCwiTGluZVdlaWdodCI6MC4wLCJMaW5lVHlwZSI6MCwiUGFyZW50U3R5bGUiOm51bGx9LCJQYXJlbnRTdHlsZSI6eyIkcmVmIjoiNjUifX0sIkRhdGVTdHlsZSI6eyIkaWQiOiIzMDkiLCJGb250U2V0dGluZ3MiOnsiJGlkIjoiMzEwIiwiRm9udFNpemUiOjEwLCJGb250TmFtZSI6IkNhbGlicmkiLCJJc0JvbGQiOmZhbHNlLCJJc0l0YWxpYyI6ZmFsc2UsIklzVW5kZXJsaW5lZCI6ZmFsc2UsIlBhcmVudFN0eWxlIjp7IiRyZWYiOiI3MyJ9fSwiQXV0b1NpemUiOjAsIkZvcmVncm91bmQiOnsiJGlkIjoiMzExIiwiQ29sb3IiOnsiJGlkIjoiMzEyIiwiQSI6MjU1LCJSIjoxNTYsIkciOjEwNiwiQiI6MTA2fX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zEzIiwiTGluZUNvbG9yIjpudWxsLCJMaW5lV2VpZ2h0IjowLjAsIkxpbmVUeXBlIjowLCJQYXJlbnRTdHlsZSI6bnVsbH0sIlBhcmVudFN0eWxlIjp7IiRyZWYiOiI3MiJ9fSwiRGF0ZUZvcm1hdCI6eyIkaWQiOiIzMTQiLCJGb3JtYXRTdHJpbmciOiJNLWQteXl5eSIsIlNlcGFyYXRvciI6Ii0iLCJVc2VJbnRlcm5hdGlvbmFsRGF0ZUZvcm1hdCI6ZmFsc2V9LCJJc1Zpc2libGUiOnRydWUsIlBhcmVudFN0eWxlIjp7IiRyZWYiOiI1MyJ9fSwiUG9zaXRpb24iOnsiUmF0aW8iOjAuMCwiSXNDdXN0b20iOmZhbHNlfSwiSWQiOiJlMjg0YzhjMy1mNGEzLTQ0NDQtOWI3Yi05ZGJmYWVmMGZkYTgiLCJJbXBvcnRJZCI6bnVsbCwiVGl0bGUiOiJFbnRlciB5b3VyIG1pbGVzdG9uZSBoZXJlIiwiTm90ZSI6bnVsbCwiSHlwZXJsaW5rIjpudWxsLCJJc0NoYW5nZWQiOmZhbHNlLCJJc05ldyI6ZmFsc2V9LHsiJGlkIjoiMzE1IiwiRGF0ZSI6IjIwMTktMDctMTRUMjM6NTk6NTkuOTk5WiIsIlN0eWxlIjp7IiRpZCI6IjMxNiIsIlNoYXBlIjo3LCJDb25uZWN0b3JNYXJnaW4iOnsiJHJlZiI6IjU0In0sIkNvbm5lY3RvclN0eWxlIjp7IiRpZCI6IjMxNyIsIkxpbmVDb2xvciI6eyIkaWQiOiIzMTgiLCIkdHlwZSI6Ik5MUkUuQ29tbW9uLkRvbS5Tb2xpZENvbG9yQnJ1c2gsIE5MUkUuQ29tbW9uIiwiQ29sb3IiOnsiJGlkIjoiMzE5IiwiQSI6MjU1LCJSIjoyMzYsIkciOjExMiwiQiI6MjJ9fSwiTGluZVdlaWdodCI6MS4wLCJMaW5lVHlwZSI6MCwiUGFyZW50U3R5bGUiOnsiJHJlZiI6IjU1In19LCJJc0JlbG93VGltZWJhbmQiOmZhbHNlLCJIaWRlRGF0ZSI6ZmFsc2UsIlNoYXBlU2l6ZSI6MCwiU3BhY2luZyI6Mi4wLCJQYWRkaW5nIjp7IiRyZWYiOiI1OCJ9LCJTaGFwZVN0eWxlIjp7IiRpZCI6IjMyMCIsIk1hcmdpbiI6eyIkcmVmIjoiNjAifSwiUGFkZGluZyI6eyIkcmVmIjoiNjEifSwiQmFja2dyb3VuZCI6eyIkcmVmIjoiMzE4In0sIklzVmlzaWJsZSI6dHJ1ZSwiV2lkdGgiOjEyLjAsIkhlaWdodCI6MTQuMCwiQm9yZGVyU3R5bGUiOnsiJGlkIjoiMzIxIiwiTGluZUNvbG9yIjp7IiRyZWYiOiI2MyJ9LCJMaW5lV2VpZ2h0IjowLjAsIkxpbmVUeXBlIjowLCJQYXJlbnRTdHlsZSI6eyIkcmVmIjoiNjIifX0sIlBhcmVudFN0eWxlIjp7IiRyZWYiOiI1OSJ9fSwiVGl0bGVTdHlsZSI6eyIkaWQiOiIzMjIiLCJGb250U2V0dGluZ3MiOnsiJGlkIjoiMzIzIiwiRm9udFNpemUiOjExLCJGb250TmFtZSI6IkNhbGlicmkiLCJJc0JvbGQiOnRydWUsIklzSXRhbGljIjpmYWxzZSwiSXNVbmRlcmxpbmVkIjpmYWxzZSwiUGFyZW50U3R5bGUiOnsiJHJlZiI6IjY2In19LCJBdXRvU2l6ZSI6MiwiRm9yZWdyb3VuZCI6eyIkcmVmIjoiNjcifSwiTWF4V2lkdGgiOjg5LjU3OTM2ODU5MTMwODYsIk1heEhlaWdodCI6IkluZmluaXR5IiwiU21hcnRGb3JlZ3JvdW5kSXNBY3RpdmUiOmZhbHNlLCJIb3Jpem9udGFsQWxpZ25tZW50IjoxLCJWZXJ0aWNhbEFsaWdubWVudCI6MCwiU21hcnRGb3JlZ3JvdW5kIjpudWxsLCJNYXJnaW4iOnsiJHJlZiI6IjY5In0sIlBhZGRpbmciOnsiJHJlZiI6IjcwIn0sIkJhY2tncm91bmQiOnsiJHJlZiI6IjcxIn0sIklzVmlzaWJsZSI6dHJ1ZSwiV2lkdGgiOjAuMCwiSGVpZ2h0IjowLjAsIkJvcmRlclN0eWxlIjp7IiRpZCI6IjMyNCIsIkxpbmVDb2xvciI6bnVsbCwiTGluZVdlaWdodCI6MC4wLCJMaW5lVHlwZSI6MCwiUGFyZW50U3R5bGUiOm51bGx9LCJQYXJlbnRTdHlsZSI6eyIkcmVmIjoiNjUifX0sIkRhdGVTdHlsZSI6eyIkaWQiOiIzMjUiLCJGb250U2V0dGluZ3MiOnsiJGlkIjoiMzI2IiwiRm9udFNpemUiOjEwLCJGb250TmFtZSI6IkNhbGlicmkiLCJJc0JvbGQiOmZhbHNlLCJJc0l0YWxpYyI6ZmFsc2UsIklzVW5kZXJsaW5lZCI6ZmFsc2UsIlBhcmVudFN0eWxlIjp7IiRyZWYiOiI3MyJ9fSwiQXV0b1NpemUiOjAsIkZvcmVncm91bmQiOnsiJGlkIjoiMzI3IiwiQ29sb3IiOnsiJGlkIjoiMzI4IiwiQSI6MjU1LCJSIjoyMzYsIkciOjExMiwiQiI6MjJ9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zMjkiLCJMaW5lQ29sb3IiOm51bGwsIkxpbmVXZWlnaHQiOjAuMCwiTGluZVR5cGUiOjAsIlBhcmVudFN0eWxlIjpudWxsfSwiUGFyZW50U3R5bGUiOnsiJHJlZiI6IjcyIn19LCJEYXRlRm9ybWF0Ijp7IiRpZCI6IjMzMCIsIkZvcm1hdFN0cmluZyI6Ik0tZC15eXl5IiwiU2VwYXJhdG9yIjoiLSIsIlVzZUludGVybmF0aW9uYWxEYXRlRm9ybWF0IjpmYWxzZX0sIklzVmlzaWJsZSI6dHJ1ZSwiUGFyZW50U3R5bGUiOnsiJHJlZiI6IjUzIn19LCJQb3NpdGlvbiI6eyJSYXRpbyI6MC4wLCJJc0N1c3RvbSI6ZmFsc2V9LCJJZCI6ImE3MmExZTgzLWY0MjMtNGY5Yi05Zjc3LWExNWQyMzEzZTZkYyIsIkltcG9ydElkIjpudWxsLCJUaXRsZSI6IkVudGVyIHlvdXIgbWlsZXN0b25lIGhlcmUiLCJOb3RlIjpudWxsLCJIeXBlcmxpbmsiOm51bGwsIklzQ2hhbmdlZCI6ZmFsc2UsIklzTmV3IjpmYWxzZX1dLCJUYXNrcyI6W10sIk1zUHJvamVjdEl0ZW1zVHJlZSI6eyIkaWQiOiIzMzEiLCJSb290Ijp7IkltcG9ydElkIjpudWxsLCJJc0ltcG9ydGVkIjpmYWxzZSwiQ2hpbGRyZW4iOltdfX0sIk1ldGFkYXRhIjp7IiRpZCI6IjMzMiJ9LCJTZXR0aW5ncyI6eyIkaWQiOiIzMzMiLCJJbXBhT3B0aW9ucyI6eyIkaWQiOiIzMzQiLCJMZWZ0VG9SaWdodCI6ZmFsc2UsIlBheWxvYWRPcHRpb25zIjoyfSwiVXNlQ29tcHJlc3Npb24iOmZhbHNlLCJDb21wcmVzaW9uUGVyY2VudGFnZSI6MC4wLCJJbmFjdGl2ZUludGVydmFsV2lkdGhUaHJlc2hvbGQiOjAuMCwiSW5hY3RpdmVJbnRlcnZhbFdpZHRoIjowLjAsIlNwbGl0VGFza3MiOmZhbHNlLCJVc2VDbHVzdGVyIjpmYWxzZSwiRXBzaWxvbiI6MC4wLCJNaW5Qb2ludHNUb0Zvcm1BQ2x1c3RlciI6MCwiR2VuZXJhdGVJbnZpc2libGVTaGFwZXMiOmZhbHNlLCJTbWFydFRpbWVsaW5lVGFza1BlcmNlbnRhZ2VGaXQiOmZhbHNlfSwiSXNOZXciOnRydWUsIkltcG9ydFR5cGUiOjAsIkZpbGVQYXRoIjpudWxsLCJUaW1lbGluZUltcG9ydGVkIjpmYWxzZX0="/>
  <p:tag name="__MASTER" val="__part_0"/>
</p:tagLst>
</file>

<file path=ppt/tags/tag20.xml><?xml version="1.0" encoding="utf-8"?>
<p:tagLst xmlns:a="http://schemas.openxmlformats.org/drawingml/2006/main" xmlns:r="http://schemas.openxmlformats.org/officeDocument/2006/relationships" xmlns:p="http://schemas.openxmlformats.org/presentationml/2006/main">
  <p:tag name="OTLMARKERSHAPE" val="OTL"/>
</p:tagLst>
</file>

<file path=ppt/tags/tag21.xml><?xml version="1.0" encoding="utf-8"?>
<p:tagLst xmlns:a="http://schemas.openxmlformats.org/drawingml/2006/main" xmlns:r="http://schemas.openxmlformats.org/officeDocument/2006/relationships" xmlns:p="http://schemas.openxmlformats.org/presentationml/2006/main">
  <p:tag name="OTLMARKERSHAPE" val="OTL"/>
</p:tagLst>
</file>

<file path=ppt/tags/tag22.xml><?xml version="1.0" encoding="utf-8"?>
<p:tagLst xmlns:a="http://schemas.openxmlformats.org/drawingml/2006/main" xmlns:r="http://schemas.openxmlformats.org/officeDocument/2006/relationships" xmlns:p="http://schemas.openxmlformats.org/presentationml/2006/main">
  <p:tag name="OTLMARKERSHAPE" val="OTL"/>
</p:tagLst>
</file>

<file path=ppt/tags/tag23.xml><?xml version="1.0" encoding="utf-8"?>
<p:tagLst xmlns:a="http://schemas.openxmlformats.org/drawingml/2006/main" xmlns:r="http://schemas.openxmlformats.org/officeDocument/2006/relationships" xmlns:p="http://schemas.openxmlformats.org/presentationml/2006/main">
  <p:tag name="OTLMARKERSHAPE" val="OTL"/>
</p:tagLst>
</file>

<file path=ppt/tags/tag24.xml><?xml version="1.0" encoding="utf-8"?>
<p:tagLst xmlns:a="http://schemas.openxmlformats.org/drawingml/2006/main" xmlns:r="http://schemas.openxmlformats.org/officeDocument/2006/relationships" xmlns:p="http://schemas.openxmlformats.org/presentationml/2006/main">
  <p:tag name="OTLMARKERSHAPE" val="OTL"/>
</p:tagLst>
</file>

<file path=ppt/tags/tag25.xml><?xml version="1.0" encoding="utf-8"?>
<p:tagLst xmlns:a="http://schemas.openxmlformats.org/drawingml/2006/main" xmlns:r="http://schemas.openxmlformats.org/officeDocument/2006/relationships" xmlns:p="http://schemas.openxmlformats.org/presentationml/2006/main">
  <p:tag name="OTLMARKERSHAPE" val="OTL"/>
</p:tagLst>
</file>

<file path=ppt/tags/tag26.xml><?xml version="1.0" encoding="utf-8"?>
<p:tagLst xmlns:a="http://schemas.openxmlformats.org/drawingml/2006/main" xmlns:r="http://schemas.openxmlformats.org/officeDocument/2006/relationships" xmlns:p="http://schemas.openxmlformats.org/presentationml/2006/main">
  <p:tag name="OTLMARKERSHAPE" val="OTL"/>
</p:tagLst>
</file>

<file path=ppt/tags/tag27.xml><?xml version="1.0" encoding="utf-8"?>
<p:tagLst xmlns:a="http://schemas.openxmlformats.org/drawingml/2006/main" xmlns:r="http://schemas.openxmlformats.org/officeDocument/2006/relationships" xmlns:p="http://schemas.openxmlformats.org/presentationml/2006/main">
  <p:tag name="OTLMARKERSHAPE" val="OTL"/>
</p:tagLst>
</file>

<file path=ppt/tags/tag28.xml><?xml version="1.0" encoding="utf-8"?>
<p:tagLst xmlns:a="http://schemas.openxmlformats.org/drawingml/2006/main" xmlns:r="http://schemas.openxmlformats.org/officeDocument/2006/relationships" xmlns:p="http://schemas.openxmlformats.org/presentationml/2006/main">
  <p:tag name="OTLMARKERSHAPE" val="OTL"/>
</p:tagLst>
</file>

<file path=ppt/tags/tag29.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OTLMARKERSHAPE" val="OTL"/>
</p:tagLst>
</file>

<file path=ppt/tags/tag30.xml><?xml version="1.0" encoding="utf-8"?>
<p:tagLst xmlns:a="http://schemas.openxmlformats.org/drawingml/2006/main" xmlns:r="http://schemas.openxmlformats.org/officeDocument/2006/relationships" xmlns:p="http://schemas.openxmlformats.org/presentationml/2006/main">
  <p:tag name="OTLMARKERSHAPE" val="OTL"/>
</p:tagLst>
</file>

<file path=ppt/tags/tag31.xml><?xml version="1.0" encoding="utf-8"?>
<p:tagLst xmlns:a="http://schemas.openxmlformats.org/drawingml/2006/main" xmlns:r="http://schemas.openxmlformats.org/officeDocument/2006/relationships" xmlns:p="http://schemas.openxmlformats.org/presentationml/2006/main">
  <p:tag name="OTLMARKERSHAPE" val="OTL"/>
</p:tagLst>
</file>

<file path=ppt/tags/tag32.xml><?xml version="1.0" encoding="utf-8"?>
<p:tagLst xmlns:a="http://schemas.openxmlformats.org/drawingml/2006/main" xmlns:r="http://schemas.openxmlformats.org/officeDocument/2006/relationships" xmlns:p="http://schemas.openxmlformats.org/presentationml/2006/main">
  <p:tag name="OTLMARKERSHAPE" val="OTL"/>
</p:tagLst>
</file>

<file path=ppt/tags/tag33.xml><?xml version="1.0" encoding="utf-8"?>
<p:tagLst xmlns:a="http://schemas.openxmlformats.org/drawingml/2006/main" xmlns:r="http://schemas.openxmlformats.org/officeDocument/2006/relationships" xmlns:p="http://schemas.openxmlformats.org/presentationml/2006/main">
  <p:tag name="OTLMARKERSHAPE" val="OTL"/>
</p:tagLst>
</file>

<file path=ppt/tags/tag34.xml><?xml version="1.0" encoding="utf-8"?>
<p:tagLst xmlns:a="http://schemas.openxmlformats.org/drawingml/2006/main" xmlns:r="http://schemas.openxmlformats.org/officeDocument/2006/relationships" xmlns:p="http://schemas.openxmlformats.org/presentationml/2006/main">
  <p:tag name="OTLMARKERSHAPE" val="OTL"/>
</p:tagLst>
</file>

<file path=ppt/tags/tag35.xml><?xml version="1.0" encoding="utf-8"?>
<p:tagLst xmlns:a="http://schemas.openxmlformats.org/drawingml/2006/main" xmlns:r="http://schemas.openxmlformats.org/officeDocument/2006/relationships" xmlns:p="http://schemas.openxmlformats.org/presentationml/2006/main">
  <p:tag name="OTLMARKERSHAPE" val="OTL"/>
</p:tagLst>
</file>

<file path=ppt/tags/tag36.xml><?xml version="1.0" encoding="utf-8"?>
<p:tagLst xmlns:a="http://schemas.openxmlformats.org/drawingml/2006/main" xmlns:r="http://schemas.openxmlformats.org/officeDocument/2006/relationships" xmlns:p="http://schemas.openxmlformats.org/presentationml/2006/main">
  <p:tag name="OTLMARKERSHAPE" val="OTL"/>
</p:tagLst>
</file>

<file path=ppt/tags/tag37.xml><?xml version="1.0" encoding="utf-8"?>
<p:tagLst xmlns:a="http://schemas.openxmlformats.org/drawingml/2006/main" xmlns:r="http://schemas.openxmlformats.org/officeDocument/2006/relationships" xmlns:p="http://schemas.openxmlformats.org/presentationml/2006/main">
  <p:tag name="OTLMARKERSHAPE" val="OTL"/>
</p:tagLst>
</file>

<file path=ppt/tags/tag38.xml><?xml version="1.0" encoding="utf-8"?>
<p:tagLst xmlns:a="http://schemas.openxmlformats.org/drawingml/2006/main" xmlns:r="http://schemas.openxmlformats.org/officeDocument/2006/relationships" xmlns:p="http://schemas.openxmlformats.org/presentationml/2006/main">
  <p:tag name="OTLMARKERSHAPE" val="OTL"/>
</p:tagLst>
</file>

<file path=ppt/tags/tag39.xml><?xml version="1.0" encoding="utf-8"?>
<p:tagLst xmlns:a="http://schemas.openxmlformats.org/drawingml/2006/main" xmlns:r="http://schemas.openxmlformats.org/officeDocument/2006/relationships" xmlns:p="http://schemas.openxmlformats.org/presentationml/2006/main">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Lst>
</file>

<file path=ppt/tags/tag40.xml><?xml version="1.0" encoding="utf-8"?>
<p:tagLst xmlns:a="http://schemas.openxmlformats.org/drawingml/2006/main" xmlns:r="http://schemas.openxmlformats.org/officeDocument/2006/relationships" xmlns:p="http://schemas.openxmlformats.org/presentationml/2006/main">
  <p:tag name="OTLMARKERSHAPE" val="OTL"/>
</p:tagLst>
</file>

<file path=ppt/tags/tag41.xml><?xml version="1.0" encoding="utf-8"?>
<p:tagLst xmlns:a="http://schemas.openxmlformats.org/drawingml/2006/main" xmlns:r="http://schemas.openxmlformats.org/officeDocument/2006/relationships" xmlns:p="http://schemas.openxmlformats.org/presentationml/2006/main">
  <p:tag name="OTLMARKERSHAPE" val="OTL"/>
</p:tagLst>
</file>

<file path=ppt/tags/tag42.xml><?xml version="1.0" encoding="utf-8"?>
<p:tagLst xmlns:a="http://schemas.openxmlformats.org/drawingml/2006/main" xmlns:r="http://schemas.openxmlformats.org/officeDocument/2006/relationships" xmlns:p="http://schemas.openxmlformats.org/presentationml/2006/main">
  <p:tag name="OTLMARKERSHAPE" val="OTL"/>
</p:tagLst>
</file>

<file path=ppt/tags/tag43.xml><?xml version="1.0" encoding="utf-8"?>
<p:tagLst xmlns:a="http://schemas.openxmlformats.org/drawingml/2006/main" xmlns:r="http://schemas.openxmlformats.org/officeDocument/2006/relationships" xmlns:p="http://schemas.openxmlformats.org/presentationml/2006/main">
  <p:tag name="OTLMARKERSHAPE" val="OTL"/>
</p:tagLst>
</file>

<file path=ppt/tags/tag44.xml><?xml version="1.0" encoding="utf-8"?>
<p:tagLst xmlns:a="http://schemas.openxmlformats.org/drawingml/2006/main" xmlns:r="http://schemas.openxmlformats.org/officeDocument/2006/relationships" xmlns:p="http://schemas.openxmlformats.org/presentationml/2006/main">
  <p:tag name="OTLMARKERSHAPE" val="OTL"/>
</p:tagLst>
</file>

<file path=ppt/tags/tag45.xml><?xml version="1.0" encoding="utf-8"?>
<p:tagLst xmlns:a="http://schemas.openxmlformats.org/drawingml/2006/main" xmlns:r="http://schemas.openxmlformats.org/officeDocument/2006/relationships" xmlns:p="http://schemas.openxmlformats.org/presentationml/2006/main">
  <p:tag name="OTLMARKERSHAPE" val="OTL"/>
</p:tagLst>
</file>

<file path=ppt/tags/tag46.xml><?xml version="1.0" encoding="utf-8"?>
<p:tagLst xmlns:a="http://schemas.openxmlformats.org/drawingml/2006/main" xmlns:r="http://schemas.openxmlformats.org/officeDocument/2006/relationships" xmlns:p="http://schemas.openxmlformats.org/presentationml/2006/main">
  <p:tag name="OTLMARKERSHAPE" val="OTL"/>
</p:tagLst>
</file>

<file path=ppt/tags/tag47.xml><?xml version="1.0" encoding="utf-8"?>
<p:tagLst xmlns:a="http://schemas.openxmlformats.org/drawingml/2006/main" xmlns:r="http://schemas.openxmlformats.org/officeDocument/2006/relationships" xmlns:p="http://schemas.openxmlformats.org/presentationml/2006/main">
  <p:tag name="OTLMARKERSHAPE" val="OTL"/>
</p:tagLst>
</file>

<file path=ppt/tags/tag48.xml><?xml version="1.0" encoding="utf-8"?>
<p:tagLst xmlns:a="http://schemas.openxmlformats.org/drawingml/2006/main" xmlns:r="http://schemas.openxmlformats.org/officeDocument/2006/relationships" xmlns:p="http://schemas.openxmlformats.org/presentationml/2006/main">
  <p:tag name="OTLMARKERSHAPE" val="OTL"/>
</p:tagLst>
</file>

<file path=ppt/tags/tag49.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OTLMARKERSHAPE" val="OTL"/>
</p:tagLst>
</file>

<file path=ppt/tags/tag50.xml><?xml version="1.0" encoding="utf-8"?>
<p:tagLst xmlns:a="http://schemas.openxmlformats.org/drawingml/2006/main" xmlns:r="http://schemas.openxmlformats.org/officeDocument/2006/relationships" xmlns:p="http://schemas.openxmlformats.org/presentationml/2006/main">
  <p:tag name="OTLMARKERSHAPE" val="OTL"/>
</p:tagLst>
</file>

<file path=ppt/tags/tag51.xml><?xml version="1.0" encoding="utf-8"?>
<p:tagLst xmlns:a="http://schemas.openxmlformats.org/drawingml/2006/main" xmlns:r="http://schemas.openxmlformats.org/officeDocument/2006/relationships" xmlns:p="http://schemas.openxmlformats.org/presentationml/2006/main">
  <p:tag name="OTLMARKERSHAPE" val="OTL"/>
</p:tagLst>
</file>

<file path=ppt/tags/tag52.xml><?xml version="1.0" encoding="utf-8"?>
<p:tagLst xmlns:a="http://schemas.openxmlformats.org/drawingml/2006/main" xmlns:r="http://schemas.openxmlformats.org/officeDocument/2006/relationships" xmlns:p="http://schemas.openxmlformats.org/presentationml/2006/main">
  <p:tag name="OTLMARKERSHAPE" val="OTL"/>
</p:tagLst>
</file>

<file path=ppt/tags/tag53.xml><?xml version="1.0" encoding="utf-8"?>
<p:tagLst xmlns:a="http://schemas.openxmlformats.org/drawingml/2006/main" xmlns:r="http://schemas.openxmlformats.org/officeDocument/2006/relationships" xmlns:p="http://schemas.openxmlformats.org/presentationml/2006/main">
  <p:tag name="OTLMARKERSHAPE" val="OTL"/>
</p:tagLst>
</file>

<file path=ppt/tags/tag54.xml><?xml version="1.0" encoding="utf-8"?>
<p:tagLst xmlns:a="http://schemas.openxmlformats.org/drawingml/2006/main" xmlns:r="http://schemas.openxmlformats.org/officeDocument/2006/relationships" xmlns:p="http://schemas.openxmlformats.org/presentationml/2006/main">
  <p:tag name="OTLMARKERSHAPE" val="OTL"/>
</p:tagLst>
</file>

<file path=ppt/tags/tag55.xml><?xml version="1.0" encoding="utf-8"?>
<p:tagLst xmlns:a="http://schemas.openxmlformats.org/drawingml/2006/main" xmlns:r="http://schemas.openxmlformats.org/officeDocument/2006/relationships" xmlns:p="http://schemas.openxmlformats.org/presentationml/2006/main">
  <p:tag name="OTLMARKERSHAPE" val="OTL"/>
</p:tagLst>
</file>

<file path=ppt/tags/tag56.xml><?xml version="1.0" encoding="utf-8"?>
<p:tagLst xmlns:a="http://schemas.openxmlformats.org/drawingml/2006/main" xmlns:r="http://schemas.openxmlformats.org/officeDocument/2006/relationships" xmlns:p="http://schemas.openxmlformats.org/presentationml/2006/main">
  <p:tag name="OTLMARKERSHAPE" val="OTL"/>
</p:tagLst>
</file>

<file path=ppt/tags/tag57.xml><?xml version="1.0" encoding="utf-8"?>
<p:tagLst xmlns:a="http://schemas.openxmlformats.org/drawingml/2006/main" xmlns:r="http://schemas.openxmlformats.org/officeDocument/2006/relationships" xmlns:p="http://schemas.openxmlformats.org/presentationml/2006/main">
  <p:tag name="OTLMARKERSHAPE" val="OTL"/>
</p:tagLst>
</file>

<file path=ppt/tags/tag58.xml><?xml version="1.0" encoding="utf-8"?>
<p:tagLst xmlns:a="http://schemas.openxmlformats.org/drawingml/2006/main" xmlns:r="http://schemas.openxmlformats.org/officeDocument/2006/relationships" xmlns:p="http://schemas.openxmlformats.org/presentationml/2006/main">
  <p:tag name="OTLMARKERSHAPE" val="OTL"/>
</p:tagLst>
</file>

<file path=ppt/tags/tag59.xml><?xml version="1.0" encoding="utf-8"?>
<p:tagLst xmlns:a="http://schemas.openxmlformats.org/drawingml/2006/main" xmlns:r="http://schemas.openxmlformats.org/officeDocument/2006/relationships" xmlns:p="http://schemas.openxmlformats.org/presentationml/2006/main">
  <p:tag name="OTLMARKERSHAPE" val="OTL"/>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Lst>
</file>

<file path=ppt/tags/tag60.xml><?xml version="1.0" encoding="utf-8"?>
<p:tagLst xmlns:a="http://schemas.openxmlformats.org/drawingml/2006/main" xmlns:r="http://schemas.openxmlformats.org/officeDocument/2006/relationships" xmlns:p="http://schemas.openxmlformats.org/presentationml/2006/main">
  <p:tag name="OTLMARKERSHAPE" val="OTL"/>
</p:tagLst>
</file>

<file path=ppt/tags/tag61.xml><?xml version="1.0" encoding="utf-8"?>
<p:tagLst xmlns:a="http://schemas.openxmlformats.org/drawingml/2006/main" xmlns:r="http://schemas.openxmlformats.org/officeDocument/2006/relationships" xmlns:p="http://schemas.openxmlformats.org/presentationml/2006/main">
  <p:tag name="OTLMARKERSHAPE" val="OTL"/>
</p:tagLst>
</file>

<file path=ppt/tags/tag62.xml><?xml version="1.0" encoding="utf-8"?>
<p:tagLst xmlns:a="http://schemas.openxmlformats.org/drawingml/2006/main" xmlns:r="http://schemas.openxmlformats.org/officeDocument/2006/relationships" xmlns:p="http://schemas.openxmlformats.org/presentationml/2006/main">
  <p:tag name="OTLMARKERSHAPE" val="OTL"/>
</p:tagLst>
</file>

<file path=ppt/tags/tag63.xml><?xml version="1.0" encoding="utf-8"?>
<p:tagLst xmlns:a="http://schemas.openxmlformats.org/drawingml/2006/main" xmlns:r="http://schemas.openxmlformats.org/officeDocument/2006/relationships" xmlns:p="http://schemas.openxmlformats.org/presentationml/2006/main">
  <p:tag name="OTLMARKERSHAPE" val="OTL"/>
</p:tagLst>
</file>

<file path=ppt/tags/tag64.xml><?xml version="1.0" encoding="utf-8"?>
<p:tagLst xmlns:a="http://schemas.openxmlformats.org/drawingml/2006/main" xmlns:r="http://schemas.openxmlformats.org/officeDocument/2006/relationships" xmlns:p="http://schemas.openxmlformats.org/presentationml/2006/main">
  <p:tag name="OTLMARKERSHAPE" val="OTL"/>
</p:tagLst>
</file>

<file path=ppt/tags/tag65.xml><?xml version="1.0" encoding="utf-8"?>
<p:tagLst xmlns:a="http://schemas.openxmlformats.org/drawingml/2006/main" xmlns:r="http://schemas.openxmlformats.org/officeDocument/2006/relationships" xmlns:p="http://schemas.openxmlformats.org/presentationml/2006/main">
  <p:tag name="OTLMARKERSHAPE" val="OTL"/>
</p:tagLst>
</file>

<file path=ppt/tags/tag66.xml><?xml version="1.0" encoding="utf-8"?>
<p:tagLst xmlns:a="http://schemas.openxmlformats.org/drawingml/2006/main" xmlns:r="http://schemas.openxmlformats.org/officeDocument/2006/relationships" xmlns:p="http://schemas.openxmlformats.org/presentationml/2006/main">
  <p:tag name="OTLMARKERSHAPE" val="OTL"/>
</p:tagLst>
</file>

<file path=ppt/tags/tag67.xml><?xml version="1.0" encoding="utf-8"?>
<p:tagLst xmlns:a="http://schemas.openxmlformats.org/drawingml/2006/main" xmlns:r="http://schemas.openxmlformats.org/officeDocument/2006/relationships" xmlns:p="http://schemas.openxmlformats.org/presentationml/2006/main">
  <p:tag name="OTLMARKERSHAPE" val="OTL"/>
</p:tagLst>
</file>

<file path=ppt/tags/tag68.xml><?xml version="1.0" encoding="utf-8"?>
<p:tagLst xmlns:a="http://schemas.openxmlformats.org/drawingml/2006/main" xmlns:r="http://schemas.openxmlformats.org/officeDocument/2006/relationships" xmlns:p="http://schemas.openxmlformats.org/presentationml/2006/main">
  <p:tag name="OTLMARKERSHAPE" val="OTL"/>
</p:tagLst>
</file>

<file path=ppt/tags/tag69.xml><?xml version="1.0" encoding="utf-8"?>
<p:tagLst xmlns:a="http://schemas.openxmlformats.org/drawingml/2006/main" xmlns:r="http://schemas.openxmlformats.org/officeDocument/2006/relationships" xmlns:p="http://schemas.openxmlformats.org/presentationml/2006/main">
  <p:tag name="__PART_0" val="eyIkaWQiOiIxIiwiQ3VsdHVyZUluZm9OYW1lIjoiZW4tVVMiLCJTdHlsZU5hbWUiOiJQaGFzZXMiLCJJc1RlbXBsYXRlIjpmYWxzZSwiVmVyc2lvbiI6eyIkaWQiOiIyIiwiVmVyc2lvbiI6IjMuMC4xIiwiT3JpZ2luYWxBc3NlbWJseVZlcnNpb24iOiIzLjAxLjAyLjAwIiwiRWRpdGlvbiI6IlBsdXMiLCJJc1BsdXNFZGl0aW9uIjp0cnVlfSwiRWZmZWN0IjoxLCJTdHlsZSI6eyIkaWQiOiIzIiwiVGltZWJhbmRTdHlsZSI6eyIkaWQiOiI0IiwiU2NhbGVNYXJraW5nIjowLCJTaGFwZSI6MywiU2hhcGVTdHlsZSI6eyIkaWQiOiI1IiwiTWFyZ2luIjp7IiRpZCI6IjYiLCJUb3AiOjAsIkxlZnQiOjEwLCJSaWdodCI6MTAsIkJvdHRvbSI6MH0sIlBhZGRpbmciOnsiJGlkIjoiNyIsIlRvcCI6MywiTGVmdCI6MCwiUmlnaHQiOjAsIkJvdHRvbSI6M30sIkJhY2tncm91bmQiOnsiJGlkIjoiOCIsIkNvbG9yIjp7IiRpZCI6IjkiLCJBIjoyNTUsIlIiOjE3OCwiRyI6NTYsIkIiOjI4fX0sIklzVmlzaWJsZSI6dHJ1ZSwiV2lkdGgiOjAuMCwiSGVpZ2h0IjozMC4wLCJCb3JkZXJTdHlsZSI6eyIkaWQiOiIxMCIsIkxpbmVDb2xvciI6eyIkaWQiOiIxMSIsIiR0eXBlIjoiTkxSRS5Db21tb24uRG9tLlNvbGlkQ29sb3JCcnVzaCwgTkxSRS5Db21tb24iLCJDb2xvciI6eyIkaWQiOiIxMiIsIkEiOjI1NSwiUiI6MjU1LCJHIjowLCJCIjowfX0sIkxpbmVXZWlnaHQiOjAuMCwiTGluZVR5cGUiOjAsIlBhcmVudFN0eWxlIjpudWxsfSwiUGFyZW50U3R5bGUiOm51bGx9LCJSaWdodEVuZENhcHNTdHlsZSI6eyIkaWQiOiIxMyIsIkZvbnRTZXR0aW5ncyI6eyIkaWQiOiIxNCIsIkZvbnRTaXplIjoxNCwiRm9udE5hbWUiOiJDYWxpYnJpIiwiSXNCb2xkIjp0cnVlLCJJc0l0YWxpYyI6ZmFsc2UsIklzVW5kZXJsaW5lZCI6ZmFsc2UsIlBhcmVudFN0eWxlIjpudWxsfSwiQXV0b1NpemUiOjAsIkZvcmVncm91bmQiOnsiJGlkIjoiMTUiLCJDb2xvciI6eyIkaWQiOiIxNiIsIkEiOjI1NSwiUiI6NTcsIkciOjQ4LCJCIjo0Mn19LCJNYXhXaWR0aCI6IkluZmluaXR5IiwiTWF4SGVpZ2h0IjoiSW5maW5pdHkiLCJTbWFydEZvcmVncm91bmRJc0FjdGl2ZSI6ZmFsc2UsIkhvcml6b250YWxBbGlnbm1lbnQiOjAsIlZlcnRpY2FsQWxpZ25tZW50IjowLCJTbWFydEZvcmVncm91bmQiOm51bGwsIk1hcmdpbiI6eyIkaWQiOiIxNyIsIlRvcCI6MCwiTGVmdCI6MCwiUmlnaHQiOjIwLCJCb3R0b20iOjB9LCJQYWRkaW5nIjp7IiRpZCI6IjE4IiwiVG9wIjowLCJMZWZ0IjowLCJSaWdodCI6MCwiQm90dG9tIjowfSwiQmFja2dyb3VuZCI6eyIkaWQiOiIxOSIsIkNvbG9yIjp7IiRpZCI6IjIwIiwiQSI6MCwiUiI6MCwiRyI6MCwiQiI6MH19LCJJc1Zpc2libGUiOnRydWUsIldpZHRoIjowLjAsIkhlaWdodCI6MC4wLCJCb3JkZXJTdHlsZSI6bnVsbCwiUGFyZW50U3R5bGUiOm51bGx9LCJMZWZ0RW5kQ2Fwc1N0eWxlIjp7IiRpZCI6IjIxIiwiRm9udFNldHRpbmdzIjp7IiRpZCI6IjIyIiwiRm9udFNpemUiOjE0LCJGb250TmFtZSI6IkNhbGlicmkiLCJJc0JvbGQiOnRydWUsIklzSXRhbGljIjpmYWxzZSwiSXNVbmRlcmxpbmVkIjpmYWxzZSwiUGFyZW50U3R5bGUiOm51bGx9LCJBdXRvU2l6ZSI6MCwiRm9yZWdyb3VuZCI6eyIkaWQiOiIyMyIsIkNvbG9yIjp7IiRpZCI6IjI0IiwiQSI6MjU1LCJSIjo1NywiRyI6NDgsIkIiOjQyfX0sIk1heFdpZHRoIjoiSW5maW5pdHkiLCJNYXhIZWlnaHQiOiJJbmZpbml0eSIsIlNtYXJ0Rm9yZWdyb3VuZElzQWN0aXZlIjpmYWxzZSwiSG9yaXpvbnRhbEFsaWdubWVudCI6MCwiVmVydGljYWxBbGlnbm1lbnQiOjAsIlNtYXJ0Rm9yZWdyb3VuZCI6bnVsbCwiTWFyZ2luIjp7IiRpZCI6IjI1IiwiVG9wIjowLCJMZWZ0IjoyMCwiUmlnaHQiOjAsIkJvdHRvbSI6MH0sIlBhZGRpbmciOnsiJGlkIjoiMjYiLCJUb3AiOjAsIkxlZnQiOjAsIlJpZ2h0IjowLCJCb3R0b20iOjB9LCJCYWNrZ3JvdW5kIjp7IiRpZCI6IjI3IiwiQ29sb3IiOnsiJHJlZiI6IjIwIn19LCJJc1Zpc2libGUiOnRydWUsIldpZHRoIjowLjAsIkhlaWdodCI6MC4wLCJCb3JkZXJTdHlsZSI6bnVsbCwiUGFyZW50U3R5bGUiOm51bGx9LCJUb2RheVRleHRTdHlsZSI6eyIkaWQiOiIyOCIsIkZvbnRTZXR0aW5ncyI6eyIkaWQiOiIyOSIsIkZvbnRTaXplIjoxMiwiRm9udE5hbWUiOiJDYWxpYnJpIiwiSXNCb2xkIjpmYWxzZSwiSXNJdGFsaWMiOmZhbHNlLCJJc1VuZGVybGluZWQiOmZhbHNlLCJQYXJlbnRTdHlsZSI6bnVsbH0sIkF1dG9TaXplIjowLCJGb3JlZ3JvdW5kIjp7IiRpZCI6IjMwIiwiQ29sb3IiOnsiJGlkIjoiMzEiLCJBIjoyNTUsIlIiOjAsIkciOjAsIkIiOjB9fSwiTWF4V2lkdGgiOjIwMC4wLCJNYXhIZWlnaHQiOiJJbmZpbml0eSIsIlNtYXJ0Rm9yZWdyb3VuZElzQWN0aXZlIjpmYWxzZSwiSG9yaXpvbnRhbEFsaWdubWVudCI6MCwiVmVydGljYWxBbGlnbm1lbnQiOjAsIlNtYXJ0Rm9yZWdyb3VuZCI6bnVsbCwiTWFyZ2luIjp7IiRpZCI6IjMyIiwiVG9wIjowLCJMZWZ0IjowLCJSaWdodCI6MCwiQm90dG9tIjowfSwiUGFkZGluZyI6eyIkaWQiOiIzMyIsIlRvcCI6MCwiTGVmdCI6MCwiUmlnaHQiOjAsIkJvdHRvbSI6MH0sIkJhY2tncm91bmQiOnsiJGlkIjoiMzQiLCJDb2xvciI6eyIkcmVmIjoiMjAifX0sIklzVmlzaWJsZSI6dHJ1ZSwiV2lkdGgiOjAuMCwiSGVpZ2h0IjowLjAsIkJvcmRlclN0eWxlIjpudWxsLCJQYXJlbnRTdHlsZSI6bnVsbH0sIlRvZGF5TWFya2VyU3R5bGUiOnsiJGlkIjoiMzUiLCJNYXJnaW4iOnsiJGlkIjoiMzYiLCJUb3AiOjAsIkxlZnQiOjAsIlJpZ2h0IjowLCJCb3R0b20iOjB9LCJQYWRkaW5nIjp7IiRpZCI6IjM3IiwiVG9wIjowLCJMZWZ0IjowLCJSaWdodCI6MCwiQm90dG9tIjowfSwiQmFja2dyb3VuZCI6eyIkaWQiOiIzOCIsIkNvbG9yIjp7IiRpZCI6IjM5IiwiQSI6MjU1LCJSIjowLCJHIjowLCJCIjowfX0sIklzVmlzaWJsZSI6dHJ1ZSwiV2lkdGgiOjAuMCwiSGVpZ2h0IjowLjAsIkJvcmRlclN0eWxlIjpudWxsLCJQYXJlbnRTdHlsZSI6bnVsbH0sIlNjYWxlU3R5bGUiOnsiJGlkIjoiNDAiLCJTaG93U2VnbWVudFNlcGFyYXRvcnMiOmZhbHNlLCJTZWdtZW50U2VwYXJhdG9yT3BhY2l0eSI6MzAsIkZvbnRTZXR0aW5ncyI6eyIkaWQiOiI0MSIsIkZvbnRTaXplIjoxMiwiRm9udE5hbWUiOiJDYWxpYnJpIiwiSXNCb2xkIjp0cnVlLCJJc0l0YWxpYyI6ZmFsc2UsIklzVW5kZXJsaW5lZCI6ZmFsc2UsIlBhcmVudFN0eWxlIjpudWxsfSwiQXV0b1NpemUiOjAsIkZvcmVncm91bmQiOnsiJGlkIjoiNDIiLCJDb2xvciI6eyIkaWQiOiI0MyIsIkEiOjI1NSwiUiI6MjU1LCJHIjoyNTUsIkIiOjI1NX19LCJNYXhXaWR0aCI6MjAwLjAsIk1heEhlaWdodCI6IkluZmluaXR5IiwiU21hcnRGb3JlZ3JvdW5kSXNBY3RpdmUiOmZhbHNlLCJIb3Jpem9udGFsQWxpZ25tZW50IjowLCJWZXJ0aWNhbEFsaWdubWVudCI6MSwiU21hcnRGb3JlZ3JvdW5kIjpudWxsLCJNYXJnaW4iOnsiJGlkIjoiNDQiLCJUb3AiOjAsIkxlZnQiOjUsIlJpZ2h0IjowLCJCb3R0b20iOjB9LCJQYWRkaW5nIjp7IiRpZCI6IjQ1IiwiVG9wIjowLCJMZWZ0IjowLCJSaWdodCI6MCwiQm90dG9tIjowfSwiQmFja2dyb3VuZCI6eyIkaWQiOiI0NiIsIkNvbG9yIjp7IiRyZWYiOiIyMCJ9fSwiSXNWaXNpYmxlIjp0cnVlLCJXaWR0aCI6MC4wLCJIZWlnaHQiOjAuMCwiQm9yZGVyU3R5bGUiOm51bGwsIlBhcmVudFN0eWxlIjpudWxsfSwiRWxhcHNlZFRpbWVCYWNrZ3JvdW5kIjp7IiRpZCI6IjQ3IiwiQ29sb3IiOnsiJGlkIjoiNDgiLCJBIjo3NywiUiI6MjEwLCJHIjoyMDQsIkIiOjIwMn19LCJBcHBlbmRZZWFyT25ZZWFyQ2hhbmdlIjp0cnVlLCJFbGFwc2VkVGltZUZvcm1hdCI6MSwiVG9kYXlNYXJrZXJQb3NpdGlvbiI6MywiUXVpY2tQb3NpdGlvbiI6MywiQWJzb2x1dGVQb3NpdGlvbiI6Mjk3LjAsIk1hcmdpbiI6eyIkaWQiOiI0OSIsIlRvcCI6MCwiTGVmdCI6MTAsIlJpZ2h0IjoxMCwiQm90dG9tIjowfSwiUGFkZGluZyI6eyIkaWQiOiI1MCIsIlRvcCI6MCwiTGVmdCI6MCwiUmlnaHQiOjAsIkJvdHRvbSI6MH0sIkJhY2tncm91bmQiOnsiJGlkIjoiNTEiLCJDb2xvciI6eyIkaWQiOiI1MiIsIkEiOjI1NSwiUiI6MTc4LCJHIjoxNzgsIkIiOjE3OH19LCJJc1Zpc2libGUiOnRydWUsIldpZHRoIjowLjAsIkhlaWdodCI6MC4wLCJCb3JkZXJTdHlsZSI6bnVsbCwiUGFyZW50U3R5bGUiOm51bGx9LCJEZWZhdWx0TWlsZXN0b25lU3R5bGUiOnsiJGlkIjoiNTMiLCJTaGFwZSI6NywiQ29ubmVjdG9yTWFyZ2luIjp7IiRpZCI6IjU0IiwiVG9wIjowLCJMZWZ0IjoyLCJSaWdodCI6MiwiQm90dG9tIjowfSwiQ29ubmVjdG9yU3R5bGUiOnsiJGlkIjoiNTUiLCJMaW5lQ29sb3IiOnsiJGlkIjoiNTYiLCIkdHlwZSI6Ik5MUkUuQ29tbW9uLkRvbS5Tb2xpZENvbG9yQnJ1c2gsIE5MUkUuQ29tbW9uIiwiQ29sb3IiOnsiJGlkIjoiNTciLCJBIjoyNTUsIlIiOjMxLCJHIjo3MywiQiI6MTI2fX0sIkxpbmVXZWlnaHQiOjEuMCwiTGluZVR5cGUiOjAsIlBhcmVudFN0eWxlIjpudWxsfSwiSXNCZWxvd1RpbWViYW5kIjpmYWxzZSwiSGlkZURhdGUiOmZhbHNlLCJTaGFwZVNpemUiOjEsIlNwYWNpbmciOjIuMCwiUGFkZGluZyI6eyIkaWQiOiI1OCIsIlRvcCI6NywiTGVmdCI6MywiUmlnaHQiOjAsIkJvdHRvbSI6Mn0sIlNoYXBlU3R5bGUiOnsiJGlkIjoiNTkiLCJNYXJnaW4iOnsiJGlkIjoiNjAiLCJUb3AiOjAsIkxlZnQiOjAsIlJpZ2h0IjowLCJCb3R0b20iOjB9LCJQYWRkaW5nIjp7IiRpZCI6IjYxIiwiVG9wIjowLCJMZWZ0IjowLCJSaWdodCI6MCwiQm90dG9tIjowfSwiQmFja2dyb3VuZCI6bnVsbCwiSXNWaXNpYmxlIjp0cnVlLCJXaWR0aCI6MTguMCwiSGVpZ2h0IjoyMC4wLCJCb3JkZXJTdHlsZSI6eyIkaWQiOiI2MiIsIkxpbmVDb2xvciI6eyIkaWQiOiI2MyIsIiR0eXBlIjoiTkxSRS5Db21tb24uRG9tLlNvbGlkQ29sb3JCcnVzaCwgTkxSRS5Db21tb24iLCJDb2xvciI6eyIkaWQiOiI2NCIsIkEiOjI1NSwiUiI6MjU1LCJHIjowLCJCIjowfX0sIkxpbmVXZWlnaHQiOjAuMCwiTGluZVR5cGUiOjAsIlBhcmVudFN0eWxlIjpudWxsfSwiUGFyZW50U3R5bGUiOm51bGx9LCJUaXRsZVN0eWxlIjp7IiRpZCI6IjY1IiwiRm9udFNldHRpbmdzIjp7IiRpZCI6IjY2IiwiRm9udFNpemUiOjExLCJGb250TmFtZSI6IkNhbGlicmkiLCJJc0JvbGQiOnRydWUsIklzSXRhbGljIjpmYWxzZSwiSXNVbmRlcmxpbmVkIjpmYWxzZSwiUGFyZW50U3R5bGUiOm51bGx9LCJBdXRvU2l6ZSI6MCwiRm9yZWdyb3VuZCI6eyIkaWQiOiI2NyIsIkNvbG9yIjp7IiRpZCI6IjY4IiwiQSI6MjU1LCJSIjowLCJHIjowLCJCIjowfX0sIk1heFdpZHRoIjoyMDAuMCwiTWF4SGVpZ2h0IjoiSW5maW5pdHkiLCJTbWFydEZvcmVncm91bmRJc0FjdGl2ZSI6ZmFsc2UsIkhvcml6b250YWxBbGlnbm1lbnQiOjEsIlZlcnRpY2FsQWxpZ25tZW50IjowLCJTbWFydEZvcmVncm91bmQiOm51bGwsIk1hcmdpbiI6eyIkaWQiOiI2OSIsIlRvcCI6MCwiTGVmdCI6MCwiUmlnaHQiOjAsIkJvdHRvbSI6MH0sIlBhZGRpbmciOnsiJGlkIjoiNzAiLCJUb3AiOjAsIkxlZnQiOjAsIlJpZ2h0IjowLCJCb3R0b20iOjB9LCJCYWNrZ3JvdW5kIjp7IiRpZCI6IjcxIiwiQ29sb3IiOnsiJHJlZiI6IjIwIn19LCJJc1Zpc2libGUiOnRydWUsIldpZHRoIjowLjAsIkhlaWdodCI6MC4wLCJCb3JkZXJTdHlsZSI6bnVsbCwiUGFyZW50U3R5bGUiOm51bGx9LCJEYXRlU3R5bGUiOnsiJGlkIjoiNzIiLCJGb250U2V0dGluZ3MiOnsiJGlkIjoiNzMiLCJGb250U2l6ZSI6MTAsIkZvbnROYW1lIjoiQ2FsaWJyaSIsIklzQm9sZCI6ZmFsc2UsIklzSXRhbGljIjpmYWxzZSwiSXNVbmRlcmxpbmVkIjpmYWxzZSwiUGFyZW50U3R5bGUiOm51bGx9LCJBdXRvU2l6ZSI6MCwiRm9yZWdyb3VuZCI6eyIkaWQiOiI3NCIsIkNvbG9yIjp7IiRpZCI6Ijc1IiwiQSI6MjU1LCJSIjo2OCwiRyI6ODQsIkIiOjEwNn19LCJNYXhXaWR0aCI6MjAwLjAsIk1heEhlaWdodCI6IkluZmluaXR5IiwiU21hcnRGb3JlZ3JvdW5kSXNBY3RpdmUiOmZhbHNlLCJIb3Jpem9udGFsQWxpZ25tZW50IjowLCJWZXJ0aWNhbEFsaWdubWVudCI6MCwiU21hcnRGb3JlZ3JvdW5kIjpudWxsLCJNYXJnaW4iOnsiJGlkIjoiNzYiLCJUb3AiOjAsIkxlZnQiOjAsIlJpZ2h0IjowLCJCb3R0b20iOjB9LCJQYWRkaW5nIjp7IiRpZCI6Ijc3IiwiVG9wIjowLCJMZWZ0IjowLCJSaWdodCI6MCwiQm90dG9tIjowfSwiQmFja2dyb3VuZCI6eyIkaWQiOiI3OCIsIkNvbG9yIjp7IiRyZWYiOiIyMCJ9fSwiSXNWaXNpYmxlIjp0cnVlLCJXaWR0aCI6MC4wLCJIZWlnaHQiOjAuMCwiQm9yZGVyU3R5bGUiOm51bGwsIlBhcmVudFN0eWxlIjpudWxsfSwiRGF0ZUZvcm1hdCI6eyIkaWQiOiI3OSIsIkZvcm1hdFN0cmluZyI6Ik0tZC15eXl5IiwiU2VwYXJhdG9yIjoiLSIsIlVzZUludGVybmF0aW9uYWxEYXRlRm9ybWF0IjpmYWxzZX0sIklzVmlzaWJsZSI6dHJ1ZSwiUGFyZW50U3R5bGUiOm51bGx9LCJEZWZhdWx0VGFza1N0eWxlIjp7IiRpZCI6IjgwIiwiU2hhcGUiOjAsIlNoYXBlVGhpY2tuZXNzIjoyLCJEdXJhdGlvbkZvcm1hdCI6MCwiSW5jbHVkZU5vbldvcmtpbmdEYXlzSW5EdXJhdGlvbiI6dHJ1ZSwiUGVyY2VudGFnZUNvbXBsZXRlU3R5bGUiOnsiJGlkIjoiODEiLCJGb250U2V0dGluZ3MiOnsiJGlkIjoiODIiLCJGb250U2l6ZSI6MTAsIkZvbnROYW1lIjoiQ2FsaWJyaSIsIklzQm9sZCI6ZmFsc2UsIklzSXRhbGljIjpmYWxzZSwiSXNVbmRlcmxpbmVkIjpmYWxzZSwiUGFyZW50U3R5bGUiOm51bGx9LCJBdXRvU2l6ZSI6MCwiRm9yZWdyb3VuZCI6eyIkaWQiOiI4MyIsIkNvbG9yIjp7IiRpZCI6Ijg0IiwiQSI6MjU1LCJSIjoyMzcsIkciOjEyNSwiQiI6NDl9fSwiTWF4V2lkdGgiOjIwMC4wLCJNYXhIZWlnaHQiOiJJbmZpbml0eSIsIlNtYXJ0Rm9yZWdyb3VuZElzQWN0aXZlIjpmYWxzZSwiSG9yaXpvbnRhbEFsaWdubWVudCI6MCwiVmVydGljYWxBbGlnbm1lbnQiOjAsIlNtYXJ0Rm9yZWdyb3VuZCI6bnVsbCwiTWFyZ2luIjp7IiRpZCI6Ijg1IiwiVG9wIjowLCJMZWZ0IjowLCJSaWdodCI6MCwiQm90dG9tIjowfSwiUGFkZGluZyI6eyIkaWQiOiI4NiIsIlRvcCI6MCwiTGVmdCI6MCwiUmlnaHQiOjAsIkJvdHRvbSI6MH0sIkJhY2tncm91bmQiOnsiJGlkIjoiODciLCJDb2xvciI6eyIkcmVmIjoiMjAifX0sIklzVmlzaWJsZSI6dHJ1ZSwiV2lkdGgiOjAuMCwiSGVpZ2h0IjowLjAsIkJvcmRlclN0eWxlIjpudWxsLCJQYXJlbnRTdHlsZSI6bnVsbH0sIkR1cmF0aW9uU3R5bGUiOnsiJGlkIjoiODgiLCJGb250U2V0dGluZ3MiOnsiJGlkIjoiODkiLCJGb250U2l6ZSI6MTAsIkZvbnROYW1lIjoiQ2FsaWJyaSIsIklzQm9sZCI6ZmFsc2UsIklzSXRhbGljIjpmYWxzZSwiSXNVbmRlcmxpbmVkIjpmYWxzZSwiUGFyZW50U3R5bGUiOm51bGx9LCJBdXRvU2l6ZSI6MCwiRm9yZWdyb3VuZCI6eyIkaWQiOiI5MCIsIkNvbG9yIjp7IiRpZCI6IjkxIiwiQSI6MjU1LCJSIjoyMzcsIkciOjEyNSwiQiI6NDl9fSwiTWF4V2lkdGgiOjIwMC4wLCJNYXhIZWlnaHQiOiJJbmZpbml0eSIsIlNtYXJ0Rm9yZWdyb3VuZElzQWN0aXZlIjpmYWxzZSwiSG9yaXpvbnRhbEFsaWdubWVudCI6MCwiVmVydGljYWxBbGlnbm1lbnQiOjAsIlNtYXJ0Rm9yZWdyb3VuZCI6bnVsbCwiTWFyZ2luIjp7IiRpZCI6IjkyIiwiVG9wIjowLCJMZWZ0IjowLCJSaWdodCI6MCwiQm90dG9tIjowfSwiUGFkZGluZyI6eyIkaWQiOiI5MyIsIlRvcCI6MCwiTGVmdCI6MCwiUmlnaHQiOjAsIkJvdHRvbSI6MH0sIkJhY2tncm91bmQiOnsiJGlkIjoiOTQiLCJDb2xvciI6eyIkcmVmIjoiMjAifX0sIklzVmlzaWJsZSI6dHJ1ZSwiV2lkdGgiOjAuMCwiSGVpZ2h0IjowLjAsIkJvcmRlclN0eWxlIjpudWxsLCJQYXJlbnRTdHlsZSI6bnVsbH0sIkhvcml6b250YWxDb25uZWN0b3JTdHlsZSI6eyIkaWQiOiI5NSIsIkxpbmVDb2xvciI6eyIkaWQiOiI5NiIsIiR0eXBlIjoiTkxSRS5Db21tb24uRG9tLlNvbGlkQ29sb3JCcnVzaCwgTkxSRS5Db21tb24iLCJDb2xvciI6eyIkaWQiOiI5NyIsIkEiOjI1NSwiUiI6MjA0LCJHIjoyMDQsIkIiOjIwNH19LCJMaW5lV2VpZ2h0IjoxLjAsIkxpbmVUeXBlIjowLCJQYXJlbnRTdHlsZSI6bnVsbH0sIlZlcnRpY2FsQ29ubmVjdG9yU3R5bGUiOnsiJGlkIjoiOTgiLCJMaW5lQ29sb3IiOnsiJGlkIjoiOTkiLCIkdHlwZSI6Ik5MUkUuQ29tbW9uLkRvbS5Tb2xpZENvbG9yQnJ1c2gsIE5MUkUuQ29tbW9uIiwiQ29sb3IiOnsiJGlkIjoiMTAwIiwiQSI6MjU1LCJSIjoyMDQsIkciOjIwNCwiQiI6MjA0fX0sIkxpbmVXZWlnaHQiOjEuMCwiTGluZVR5cGUiOjAsIlBhcmVudFN0eWxlIjpudWxsfSwiTWFyZ2luIjpudWxsLCJTdGFydERhdGVQb3NpdGlvbiI6MiwiRW5kRGF0ZVBvc2l0aW9uIjoyLCJUaXRsZVBvc2l0aW9uIjo0LCJEdXJhdGlvblBvc2l0aW9uIjo2LCJQZXJjZW50YWdlQ29tcGxldGVkUG9zaXRpb24iOjYsIlNwYWNpbmciOjUsIklzQmVsb3dUaW1lYmFuZCI6ZmFsc2UsIlBlcmNlbnRhZ2VDb21wbGV0ZVNoYXBlT3BhY2l0eSI6MzUsIlNoYXBlU3R5bGUiOnsiJGlkIjoiMTAxIiwiTWFyZ2luIjp7IiRpZCI6IjEwMiIsIlRvcCI6MCwiTGVmdCI6NCwiUmlnaHQiOjQsIkJvdHRvbSI6MH0sIlBhZGRpbmciOnsiJGlkIjoiMTAzIiwiVG9wIjowLCJMZWZ0IjowLCJSaWdodCI6MCwiQm90dG9tIjowfSwiQmFja2dyb3VuZCI6bnVsbCwiSXNWaXNpYmxlIjp0cnVlLCJXaWR0aCI6MC4wLCJIZWlnaHQiOjIyLjAsIkJvcmRlclN0eWxlIjp7IiRpZCI6IjEwNCIsIkxpbmVDb2xvciI6eyIkaWQiOiIxMDUiLCIkdHlwZSI6Ik5MUkUuQ29tbW9uLkRvbS5Tb2xpZENvbG9yQnJ1c2gsIE5MUkUuQ29tbW9uIiwiQ29sb3IiOnsiJGlkIjoiMTA2IiwiQSI6MjU1LCJSIjoyNTUsIkciOjAsIkIiOjB9fSwiTGluZVdlaWdodCI6MC4wLCJMaW5lVHlwZSI6MCwiUGFyZW50U3R5bGUiOm51bGx9LCJQYXJlbnRTdHlsZSI6bnVsbH0sIlRpdGxlU3R5bGUiOnsiJGlkIjoiMTA3IiwiRm9udFNldHRpbmdzIjp7IiRpZCI6IjEwOCIsIkZvbnRTaXplIjoxMSwiRm9udE5hbWUiOiJDYWxpYnJpIiwiSXNCb2xkIjp0cnVlLCJJc0l0YWxpYyI6ZmFsc2UsIklzVW5kZXJsaW5lZCI6ZmFsc2UsIlBhcmVudFN0eWxlIjpudWxsfSwiQXV0b1NpemUiOjAsIkZvcmVncm91bmQiOnsiJGlkIjoiMTA5IiwiQ29sb3IiOnsiJGlkIjoiMTEwIiwiQSI6MjU1LCJSIjowLCJHIjowLCJCIjowfX0sIk1heFdpZHRoIjo3MjAuMCwiTWF4SGVpZ2h0IjoiSW5maW5pdHkiLCJTbWFydEZvcmVncm91bmRJc0FjdGl2ZSI6dHJ1ZSwiSG9yaXpvbnRhbEFsaWdubWVudCI6MSwiVmVydGljYWxBbGlnbm1lbnQiOjAsIlNtYXJ0Rm9yZWdyb3VuZCI6bnVsbCwiTWFyZ2luIjp7IiRpZCI6IjExMSIsIlRvcCI6MCwiTGVmdCI6MCwiUmlnaHQiOjAsIkJvdHRvbSI6MH0sIlBhZGRpbmciOnsiJGlkIjoiMTEyIiwiVG9wIjowLCJMZWZ0IjowLCJSaWdodCI6MCwiQm90dG9tIjowfSwiQmFja2dyb3VuZCI6eyIkaWQiOiIxMTMiLCJDb2xvciI6eyIkcmVmIjoiMjAifX0sIklzVmlzaWJsZSI6dHJ1ZSwiV2lkdGgiOjAuMCwiSGVpZ2h0IjowLjAsIkJvcmRlclN0eWxlIjpudWxsLCJQYXJlbnRTdHlsZSI6bnVsbH0sIkRhdGVTdHlsZSI6eyIkaWQiOiIxMTQiLCJGb250U2V0dGluZ3MiOnsiJGlkIjoiMTE1IiwiRm9udFNpemUiOjEwLCJGb250TmFtZSI6IkNhbGlicmkiLCJJc0JvbGQiOmZhbHNlLCJJc0l0YWxpYyI6ZmFsc2UsIklzVW5kZXJsaW5lZCI6ZmFsc2UsIlBhcmVudFN0eWxlIjpudWxsfSwiQXV0b1NpemUiOjAsIkZvcmVncm91bmQiOnsiJGlkIjoiMTE2IiwiQ29sb3IiOnsiJGlkIjoiMTE3IiwiQSI6MjU1LCJSIjo2OCwiRyI6ODQsIkIiOjEwNn19LCJNYXhXaWR0aCI6MjAwLjAsIk1heEhlaWdodCI6IkluZmluaXR5IiwiU21hcnRGb3JlZ3JvdW5kSXNBY3RpdmUiOmZhbHNlLCJIb3Jpem9udGFsQWxpZ25tZW50IjowLCJWZXJ0aWNhbEFsaWdubWVudCI6MCwiU21hcnRGb3JlZ3JvdW5kIjpudWxsLCJNYXJnaW4iOnsiJGlkIjoiMTE4IiwiVG9wIjowLCJMZWZ0IjowLCJSaWdodCI6MCwiQm90dG9tIjowfSwiUGFkZGluZyI6eyIkaWQiOiIxMTkiLCJUb3AiOjAsIkxlZnQiOjAsIlJpZ2h0IjowLCJCb3R0b20iOjB9LCJCYWNrZ3JvdW5kIjp7IiRpZCI6IjEyMCIsIkNvbG9yIjp7IiRyZWYiOiIyMCJ9fSwiSXNWaXNpYmxlIjp0cnVlLCJXaWR0aCI6MC4wLCJIZWlnaHQiOjAuMCwiQm9yZGVyU3R5bGUiOm51bGwsIlBhcmVudFN0eWxlIjpudWxsfSwiRGF0ZUZvcm1hdCI6eyIkaWQiOiIxMjEiLCJGb3JtYXRTdHJpbmciOiJNTU0gZCIsIlNlcGFyYXRvciI6Ii8iLCJVc2VJbnRlcm5hdGlvbmFsRGF0ZUZvcm1hdCI6ZmFsc2V9LCJJc1Zpc2libGUiOnRydWUsIlBhcmVudFN0eWxlIjpudWxsfSwiU2hvd0VsYXBzZWRUaW1lR3JhZGllbnRTdHlsZSI6dHJ1ZX0sIlNjYWxlIjp7IiRpZCI6IjEyMiIsIlN0YXJ0RGF0ZSI6IjIwMTctMTEtMTZUMjM6NTk6NTkuOTk5WiIsIkVuZERhdGUiOiIyMDE5LTA3LTE0VDIzOjU5OjU5Ljk5OVoiLCJGb3JtYXQiOiJNTSIsIlR5cGUiOjMsIkF1dG9EYXRlUmFuZ2UiOnRydWUsIldvcmtpbmdEYXlzIjozMSwiVG9kYXlNYXJrZXJUZXh0IjoiVG9kYXkiLCJBdXRvU2NhbGVUeXBlIjpmYWxzZX0sIk1pbGVzdG9uZXMiOlt7IiRpZCI6IjEyMyIsIkRhdGUiOiIyMDE3LTExLTE2VDIzOjU5OjU5Ljk5OVoiLCJTdHlsZSI6eyIkaWQiOiIxMjQiLCJTaGFwZSI6NywiQ29ubmVjdG9yTWFyZ2luIjp7IiRyZWYiOiI1NCJ9LCJDb25uZWN0b3JTdHlsZSI6eyIkaWQiOiIxMjUiLCJMaW5lQ29sb3IiOnsiJGlkIjoiMTI2IiwiJHR5cGUiOiJOTFJFLkNvbW1vbi5Eb20uU29saWRDb2xvckJydXNoLCBOTFJFLkNvbW1vbiIsIkNvbG9yIjp7IiRpZCI6IjEyNyIsIkEiOjg5LCJSIjoyMzAsIkciOjcyLCJCIjozNX19LCJMaW5lV2VpZ2h0IjoxLjAsIkxpbmVUeXBlIjowLCJQYXJlbnRTdHlsZSI6eyIkcmVmIjoiNTUifX0sIklzQmVsb3dUaW1lYmFuZCI6ZmFsc2UsIkhpZGVEYXRlIjpmYWxzZSwiU2hhcGVTaXplIjowLCJTcGFjaW5nIjoyLjAsIlBhZGRpbmciOnsiJHJlZiI6IjU4In0sIlNoYXBlU3R5bGUiOnsiJGlkIjoiMTI4IiwiTWFyZ2luIjp7IiRyZWYiOiI2MCJ9LCJQYWRkaW5nIjp7IiRyZWYiOiI2MSJ9LCJCYWNrZ3JvdW5kIjp7IiRpZCI6IjEyOSIsIkNvbG9yIjp7IiRpZCI6IjEzMCIsIkEiOjI1NSwiUiI6MjMwLCJHIjo3MiwiQiI6MzV9fSwiSXNWaXNpYmxlIjp0cnVlLCJXaWR0aCI6MTIuMCwiSGVpZ2h0IjoxNC4wLCJCb3JkZXJTdHlsZSI6eyIkaWQiOiIxMzEiLCJMaW5lQ29sb3IiOnsiJHJlZiI6IjYzIn0sIkxpbmVXZWlnaHQiOjAuMCwiTGluZVR5cGUiOjAsIlBhcmVudFN0eWxlIjp7IiRyZWYiOiI2MiJ9fSwiUGFyZW50U3R5bGUiOnsiJHJlZiI6IjU5In19LCJUaXRsZVN0eWxlIjp7IiRpZCI6IjEzMiIsIkZvbnRTZXR0aW5ncyI6eyIkaWQiOiIxMzMiLCJGb250U2l6ZSI6MTEsIkZvbnROYW1lIjoiQ2FsaWJyaSIsIklzQm9sZCI6dHJ1ZSwiSXNJdGFsaWMiOmZhbHNlLCJJc1VuZGVybGluZWQiOmZhbHNlLCJQYXJlbnRTdHlsZSI6eyIkcmVmIjoiNjYifX0sIkF1dG9TaXplIjowLCJGb3JlZ3JvdW5kIjp7IiRyZWYiOiI2NyJ9LCJNYXhXaWR0aCI6MjAwLjAsIk1heEhlaWdodCI6IkluZmluaXR5IiwiU21hcnRGb3JlZ3JvdW5kSXNBY3RpdmUiOmZhbHNlLCJIb3Jpem9udGFsQWxpZ25tZW50IjoxLCJWZXJ0aWNhbEFsaWdubWVudCI6MCwiU21hcnRGb3JlZ3JvdW5kIjpudWxsLCJNYXJnaW4iOnsiJHJlZiI6IjY5In0sIlBhZGRpbmciOnsiJHJlZiI6IjcwIn0sIkJhY2tncm91bmQiOnsiJHJlZiI6IjcxIn0sIklzVmlzaWJsZSI6dHJ1ZSwiV2lkdGgiOjAuMCwiSGVpZ2h0IjowLjAsIkJvcmRlclN0eWxlIjp7IiRpZCI6IjEzNCIsIkxpbmVDb2xvciI6bnVsbCwiTGluZVdlaWdodCI6MC4wLCJMaW5lVHlwZSI6MCwiUGFyZW50U3R5bGUiOm51bGx9LCJQYXJlbnRTdHlsZSI6eyIkcmVmIjoiNjUifX0sIkRhdGVTdHlsZSI6eyIkaWQiOiIxMzUiLCJGb250U2V0dGluZ3MiOnsiJGlkIjoiMTM2IiwiRm9udFNpemUiOjEwLCJGb250TmFtZSI6IkNhbGlicmkiLCJJc0JvbGQiOmZhbHNlLCJJc0l0YWxpYyI6ZmFsc2UsIklzVW5kZXJsaW5lZCI6ZmFsc2UsIlBhcmVudFN0eWxlIjp7IiRyZWYiOiI3MyJ9fSwiQXV0b1NpemUiOjAsIkZvcmVncm91bmQiOnsiJGlkIjoiMTM3IiwiQ29sb3IiOnsiJGlkIjoiMTM4IiwiQSI6MjU1LCJSIjoyMzAsIkciOjcyLCJCIjozNX1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EzOSIsIkxpbmVDb2xvciI6bnVsbCwiTGluZVdlaWdodCI6MC4wLCJMaW5lVHlwZSI6MCwiUGFyZW50U3R5bGUiOm51bGx9LCJQYXJlbnRTdHlsZSI6eyIkcmVmIjoiNzIifX0sIkRhdGVGb3JtYXQiOnsiJGlkIjoiMTQwIiwiRm9ybWF0U3RyaW5nIjoiTS1kLXl5eXkiLCJTZXBhcmF0b3IiOiItIiwiVXNlSW50ZXJuYXRpb25hbERhdGVGb3JtYXQiOmZhbHNlfSwiSXNWaXNpYmxlIjp0cnVlLCJQYXJlbnRTdHlsZSI6eyIkcmVmIjoiNTMifX0sIlBvc2l0aW9uIjp7IlJhdGlvIjowLjAsIklzQ3VzdG9tIjpmYWxzZX0sIklkIjoiNDc0ZDI5NzEtOThkNS00MjVjLTk0ODctZTlhYmRjNDAxZDhkIiwiSW1wb3J0SWQiOm51bGwsIlRpdGxlIjoiRW50ZXIgeW91ciBtaWxlc3RvbmUgaGVyZSIsIk5vdGUiOm51bGwsIkh5cGVybGluayI6bnVsbCwiSXNDaGFuZ2VkIjpmYWxzZSwiSXNOZXciOmZhbHNlfSx7IiRpZCI6IjE0MSIsIkRhdGUiOiIyMDE4LTAyLTAxVDIzOjU5OjU5Ljk5OVoiLCJTdHlsZSI6eyIkaWQiOiIxNDIiLCJTaGFwZSI6MywiQ29ubmVjdG9yTWFyZ2luIjp7IiRyZWYiOiI1NCJ9LCJDb25uZWN0b3JTdHlsZSI6eyIkaWQiOiIxNDMiLCJMaW5lQ29sb3IiOnsiJGlkIjoiMTQ0IiwiJHR5cGUiOiJOTFJFLkNvbW1vbi5Eb20uU29saWRDb2xvckJydXNoLCBOTFJFLkNvbW1vbiIsIkNvbG9yIjp7IiRpZCI6IjE0NSIsIkEiOjI1NSwiUiI6MjU1LCJHIjoyMDIsIkIiOjh9fSwiTGluZVdlaWdodCI6MS4wLCJMaW5lVHlwZSI6MCwiUGFyZW50U3R5bGUiOnsiJHJlZiI6IjU1In19LCJJc0JlbG93VGltZWJhbmQiOmZhbHNlLCJIaWRlRGF0ZSI6ZmFsc2UsIlNoYXBlU2l6ZSI6MCwiU3BhY2luZyI6Mi4wLCJQYWRkaW5nIjp7IiRyZWYiOiI1OCJ9LCJTaGFwZVN0eWxlIjp7IiRpZCI6IjE0NiIsIk1hcmdpbiI6eyIkcmVmIjoiNjAifSwiUGFkZGluZyI6eyIkcmVmIjoiNjEifSwiQmFja2dyb3VuZCI6eyIkaWQiOiIxNDciLCJDb2xvciI6eyIkaWQiOiIxNDgiLCJBIjoyNTUsIlIiOjIzMCwiRyI6NzIsIkIiOjM1fX0sIklzVmlzaWJsZSI6dHJ1ZSwiV2lkdGgiOjEyLjAsIkhlaWdodCI6MTQuMCwiQm9yZGVyU3R5bGUiOnsiJGlkIjoiMTQ5IiwiTGluZUNvbG9yIjp7IiRyZWYiOiI2MyJ9LCJMaW5lV2VpZ2h0IjowLjAsIkxpbmVUeXBlIjowLCJQYXJlbnRTdHlsZSI6eyIkcmVmIjoiNjIifX0sIlBhcmVudFN0eWxlIjp7IiRyZWYiOiI1OSJ9fSwiVGl0bGVTdHlsZSI6eyIkaWQiOiIxNTAiLCJGb250U2V0dGluZ3MiOnsiJGlkIjoiMTUx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SwiVmVydGljYWxBbGlnbm1lbnQiOjAsIlNtYXJ0Rm9yZWdyb3VuZCI6bnVsbCwiTWFyZ2luIjp7IiRyZWYiOiI2OSJ9LCJQYWRkaW5nIjp7IiRyZWYiOiI3MCJ9LCJCYWNrZ3JvdW5kIjp7IiRyZWYiOiI3MSJ9LCJJc1Zpc2libGUiOnRydWUsIldpZHRoIjowLjAsIkhlaWdodCI6MC4wLCJCb3JkZXJTdHlsZSI6eyIkaWQiOiIxNTIiLCJMaW5lQ29sb3IiOm51bGwsIkxpbmVXZWlnaHQiOjAuMCwiTGluZVR5cGUiOjAsIlBhcmVudFN0eWxlIjpudWxsfSwiUGFyZW50U3R5bGUiOnsiJHJlZiI6IjY1In19LCJEYXRlU3R5bGUiOnsiJGlkIjoiMTUzIiwiRm9udFNldHRpbmdzIjp7IiRpZCI6IjE1NCIsIkZvbnRTaXplIjoxMCwiRm9udE5hbWUiOiJDYWxpYnJpIiwiSXNCb2xkIjpmYWxzZSwiSXNJdGFsaWMiOmZhbHNlLCJJc1VuZGVybGluZWQiOmZhbHNlLCJQYXJlbnRTdHlsZSI6eyIkcmVmIjoiNzMifX0sIkF1dG9TaXplIjowLCJGb3JlZ3JvdW5kIjp7IiRpZCI6IjE1NSIsIkNvbG9yIjp7IiRpZCI6IjE1NiIsIkEiOjI1NSwiUiI6MTk3LCJHIjoxNTUsIkIiOjB9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xNTciLCJMaW5lQ29sb3IiOm51bGwsIkxpbmVXZWlnaHQiOjAuMCwiTGluZVR5cGUiOjAsIlBhcmVudFN0eWxlIjpudWxsfSwiUGFyZW50U3R5bGUiOnsiJHJlZiI6IjcyIn19LCJEYXRlRm9ybWF0Ijp7IiRpZCI6IjE1OCIsIkZvcm1hdFN0cmluZyI6Ik0tZC15eXl5IiwiU2VwYXJhdG9yIjoiLSIsIlVzZUludGVybmF0aW9uYWxEYXRlRm9ybWF0IjpmYWxzZX0sIklzVmlzaWJsZSI6dHJ1ZSwiUGFyZW50U3R5bGUiOnsiJHJlZiI6IjUzIn19LCJQb3NpdGlvbiI6eyJSYXRpbyI6MC4wLCJJc0N1c3RvbSI6ZmFsc2V9LCJJZCI6IjA1N2QzMzM5LWM4NzktNDQ0ZS05NzI0LWM5YmJiNjZkNWZhMiIsIkltcG9ydElkIjpudWxsLCJUaXRsZSI6IkVudGVyIHlvdXIgbWlsZXN0b25lIGhlcmUiLCJOb3RlIjpudWxsLCJIeXBlcmxpbmsiOm51bGwsIklzQ2hhbmdlZCI6ZmFsc2UsIklzTmV3IjpmYWxzZX0seyIkaWQiOiIxNTkiLCJEYXRlIjoiMjAxOC0wNC0yOVQyMzo1OTo1OS45OTlaIiwiU3R5bGUiOnsiJGlkIjoiMTYwIiwiU2hhcGUiOjcsIkNvbm5lY3Rvck1hcmdpbiI6eyIkcmVmIjoiNTQifSwiQ29ubmVjdG9yU3R5bGUiOnsiJGlkIjoiMTYxIiwiTGluZUNvbG9yIjp7IiRpZCI6IjE2MiIsIiR0eXBlIjoiTkxSRS5Db21tb24uRG9tLlNvbGlkQ29sb3JCcnVzaCwgTkxSRS5Db21tb24iLCJDb2xvciI6eyIkaWQiOiIxNjMiLCJBIjoyNTUsIlIiOjI0OCwiRyI6MTQ3LCJCIjoyOX19LCJMaW5lV2VpZ2h0IjoxLjAsIkxpbmVUeXBlIjowLCJQYXJlbnRTdHlsZSI6eyIkcmVmIjoiNTUifX0sIklzQmVsb3dUaW1lYmFuZCI6ZmFsc2UsIkhpZGVEYXRlIjpmYWxzZSwiU2hhcGVTaXplIjowLCJTcGFjaW5nIjoyLjAsIlBhZGRpbmciOnsiJHJlZiI6IjU4In0sIlNoYXBlU3R5bGUiOnsiJGlkIjoiMTY0IiwiTWFyZ2luIjp7IiRyZWYiOiI2MCJ9LCJQYWRkaW5nIjp7IiRyZWYiOiI2MSJ9LCJCYWNrZ3JvdW5kIjp7IiRyZWYiOiIxNjIifSwiSXNWaXNpYmxlIjp0cnVlLCJXaWR0aCI6MTIuMCwiSGVpZ2h0IjoxNC4wLCJCb3JkZXJTdHlsZSI6eyIkaWQiOiIxNjUiLCJMaW5lQ29sb3IiOnsiJHJlZiI6IjYzIn0sIkxpbmVXZWlnaHQiOjAuMCwiTGluZVR5cGUiOjAsIlBhcmVudFN0eWxlIjp7IiRyZWYiOiI2MiJ9fSwiUGFyZW50U3R5bGUiOnsiJHJlZiI6IjU5In19LCJUaXRsZVN0eWxlIjp7IiRpZCI6IjE2NiIsIkZvbnRTZXR0aW5ncyI6eyIkaWQiOiIxNjciLCJGb250U2l6ZSI6MTEsIkZvbnROYW1lIjoiQ2FsaWJyaSIsIklzQm9sZCI6dHJ1ZSwiSXNJdGFsaWMiOmZhbHNlLCJJc1VuZGVybGluZWQiOmZhbHNlLCJQYXJlbnRTdHlsZSI6eyIkcmVmIjoiNjYifX0sIkF1dG9TaXplIjowLCJGb3JlZ3JvdW5kIjp7IiRyZWYiOiI2NyJ9LCJNYXhXaWR0aCI6MjAwLjAsIk1heEhlaWdodCI6IkluZmluaXR5IiwiU21hcnRGb3JlZ3JvdW5kSXNBY3RpdmUiOmZhbHNlLCJIb3Jpem9udGFsQWxpZ25tZW50IjoxLCJWZXJ0aWNhbEFsaWdubWVudCI6MCwiU21hcnRGb3JlZ3JvdW5kIjpudWxsLCJNYXJnaW4iOnsiJHJlZiI6IjY5In0sIlBhZGRpbmciOnsiJHJlZiI6IjcwIn0sIkJhY2tncm91bmQiOnsiJHJlZiI6IjcxIn0sIklzVmlzaWJsZSI6dHJ1ZSwiV2lkdGgiOjAuMCwiSGVpZ2h0IjowLjAsIkJvcmRlclN0eWxlIjp7IiRpZCI6IjE2OCIsIkxpbmVDb2xvciI6bnVsbCwiTGluZVdlaWdodCI6MC4wLCJMaW5lVHlwZSI6MCwiUGFyZW50U3R5bGUiOm51bGx9LCJQYXJlbnRTdHlsZSI6eyIkcmVmIjoiNjUifX0sIkRhdGVTdHlsZSI6eyIkaWQiOiIxNjkiLCJGb250U2V0dGluZ3MiOnsiJGlkIjoiMTcwIiwiRm9udFNpemUiOjEwLCJGb250TmFtZSI6IkNhbGlicmkiLCJJc0JvbGQiOmZhbHNlLCJJc0l0YWxpYyI6ZmFsc2UsIklzVW5kZXJsaW5lZCI6ZmFsc2UsIlBhcmVudFN0eWxlIjp7IiRyZWYiOiI3MyJ9fSwiQXV0b1NpemUiOjAsIkZvcmVncm91bmQiOnsiJGlkIjoiMTcxIiwiQ29sb3IiOnsiJGlkIjoiMTcyIiwiQSI6MjU1LCJSIjoyNDgsIkciOjE0NywiQiI6Mjl9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xNzMiLCJMaW5lQ29sb3IiOm51bGwsIkxpbmVXZWlnaHQiOjAuMCwiTGluZVR5cGUiOjAsIlBhcmVudFN0eWxlIjpudWxsfSwiUGFyZW50U3R5bGUiOnsiJHJlZiI6IjcyIn19LCJEYXRlRm9ybWF0Ijp7IiRpZCI6IjE3NCIsIkZvcm1hdFN0cmluZyI6Ik0tZC15eXl5IiwiU2VwYXJhdG9yIjoiLSIsIlVzZUludGVybmF0aW9uYWxEYXRlRm9ybWF0IjpmYWxzZX0sIklzVmlzaWJsZSI6dHJ1ZSwiUGFyZW50U3R5bGUiOnsiJHJlZiI6IjUzIn19LCJQb3NpdGlvbiI6eyJSYXRpbyI6MC4wLCJJc0N1c3RvbSI6ZmFsc2V9LCJJZCI6IjIzYWJlNjQzLWQ3NjYtNGMxNi1hODdkLTA5OTM4NzZjYjMwYSIsIkltcG9ydElkIjpudWxsLCJUaXRsZSI6IkVudGVyIHlvdXIgbWlsZXN0b25lIGhlcmUiLCJOb3RlIjpudWxsLCJIeXBlcmxpbmsiOm51bGwsIklzQ2hhbmdlZCI6ZmFsc2UsIklzTmV3IjpmYWxzZX0seyIkaWQiOiIxNzUiLCJEYXRlIjoiMjAxOC0wNi0xN1QyMzo1OTo1OS45OTlaIiwiU3R5bGUiOnsiJGlkIjoiMTc2IiwiU2hhcGUiOjcsIkNvbm5lY3Rvck1hcmdpbiI6eyIkcmVmIjoiNTQifSwiQ29ubmVjdG9yU3R5bGUiOnsiJGlkIjoiMTc3IiwiTGluZUNvbG9yIjp7IiRpZCI6IjE3OCIsIiR0eXBlIjoiTkxSRS5Db21tb24uRG9tLlNvbGlkQ29sb3JCcnVzaCwgTkxSRS5Db21tb24iLCJDb2xvciI6eyIkaWQiOiIxNzkiLCJBIjoyNTUsIlIiOjIwNiwiRyI6MTQxLCJCIjo2Mn19LCJMaW5lV2VpZ2h0IjoxLjAsIkxpbmVUeXBlIjowLCJQYXJlbnRTdHlsZSI6eyIkcmVmIjoiNTUifX0sIklzQmVsb3dUaW1lYmFuZCI6ZmFsc2UsIkhpZGVEYXRlIjpmYWxzZSwiU2hhcGVTaXplIjowLCJTcGFjaW5nIjoyLjAsIlBhZGRpbmciOnsiJHJlZiI6IjU4In0sIlNoYXBlU3R5bGUiOnsiJGlkIjoiMTgwIiwiTWFyZ2luIjp7IiRyZWYiOiI2MCJ9LCJQYWRkaW5nIjp7IiRyZWYiOiI2MSJ9LCJCYWNrZ3JvdW5kIjp7IiRpZCI6IjE4MSIsIkNvbG9yIjp7IiRpZCI6IjE4MiIsIkEiOjI1NSwiUiI6MTU2LCJHIjoxMDYsIkIiOjEwNn19LCJJc1Zpc2libGUiOnRydWUsIldpZHRoIjoxMi4wLCJIZWlnaHQiOjE0LjAsIkJvcmRlclN0eWxlIjp7IiRpZCI6IjE4MyIsIkxpbmVDb2xvciI6eyIkcmVmIjoiNjMifSwiTGluZVdlaWdodCI6MC4wLCJMaW5lVHlwZSI6MCwiUGFyZW50U3R5bGUiOnsiJHJlZiI6IjYyIn19LCJQYXJlbnRTdHlsZSI6eyIkcmVmIjoiNTkifX0sIlRpdGxlU3R5bGUiOnsiJGlkIjoiMTg0IiwiRm9udFNldHRpbmdzIjp7IiRpZCI6IjE4NSIsIkZvbnRTaXplIjoxMSwiRm9udE5hbWUiOiJDYWxpYnJpIiwiSXNCb2xkIjp0cnVlLCJJc0l0YWxpYyI6ZmFsc2UsIklzVW5kZXJsaW5lZCI6ZmFsc2UsIlBhcmVudFN0eWxlIjp7IiRyZWYiOiI2NiJ9fSwiQXV0b1NpemUiOjAsIkZvcmVncm91bmQiOnsiJHJlZiI6IjY3In0sIk1heFdpZHRoIjoyMDAuMCwiTWF4SGVpZ2h0IjoiSW5maW5pdHkiLCJTbWFydEZvcmVncm91bmRJc0FjdGl2ZSI6ZmFsc2UsIkhvcml6b250YWxBbGlnbm1lbnQiOjEsIlZlcnRpY2FsQWxpZ25tZW50IjowLCJTbWFydEZvcmVncm91bmQiOm51bGwsIk1hcmdpbiI6eyIkcmVmIjoiNjkifSwiUGFkZGluZyI6eyIkcmVmIjoiNzAifSwiQmFja2dyb3VuZCI6eyIkcmVmIjoiNzEifSwiSXNWaXNpYmxlIjp0cnVlLCJXaWR0aCI6MC4wLCJIZWlnaHQiOjAuMCwiQm9yZGVyU3R5bGUiOnsiJGlkIjoiMTg2IiwiTGluZUNvbG9yIjpudWxsLCJMaW5lV2VpZ2h0IjowLjAsIkxpbmVUeXBlIjowLCJQYXJlbnRTdHlsZSI6bnVsbH0sIlBhcmVudFN0eWxlIjp7IiRyZWYiOiI2NSJ9fSwiRGF0ZVN0eWxlIjp7IiRpZCI6IjE4NyIsIkZvbnRTZXR0aW5ncyI6eyIkaWQiOiIxODgiLCJGb250U2l6ZSI6MTAsIkZvbnROYW1lIjoiQ2FsaWJyaSIsIklzQm9sZCI6ZmFsc2UsIklzSXRhbGljIjpmYWxzZSwiSXNVbmRlcmxpbmVkIjpmYWxzZSwiUGFyZW50U3R5bGUiOnsiJHJlZiI6IjczIn19LCJBdXRvU2l6ZSI6MCwiRm9yZWdyb3VuZCI6eyIkaWQiOiIxODkiLCJDb2xvciI6eyIkaWQiOiIxOTAiLCJBIjoyNTUsIlIiOjE1NiwiRyI6MTA2LCJCIjoxMDZ9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xOTEiLCJMaW5lQ29sb3IiOm51bGwsIkxpbmVXZWlnaHQiOjAuMCwiTGluZVR5cGUiOjAsIlBhcmVudFN0eWxlIjpudWxsfSwiUGFyZW50U3R5bGUiOnsiJHJlZiI6IjcyIn19LCJEYXRlRm9ybWF0Ijp7IiRpZCI6IjE5MiIsIkZvcm1hdFN0cmluZyI6Ik0tZC15eXl5IiwiU2VwYXJhdG9yIjoiLSIsIlVzZUludGVybmF0aW9uYWxEYXRlRm9ybWF0IjpmYWxzZX0sIklzVmlzaWJsZSI6dHJ1ZSwiUGFyZW50U3R5bGUiOnsiJHJlZiI6IjUzIn19LCJQb3NpdGlvbiI6eyJSYXRpbyI6MC4wLCJJc0N1c3RvbSI6ZmFsc2V9LCJJZCI6ImUxYzdjZjg0LWM1ODktNDdlMi05ZDM5LWI4YWU2MGY0NTQ5OCIsIkltcG9ydElkIjpudWxsLCJUaXRsZSI6IkVudGVyIHlvdXIgbWlsZXN0b25lIGhlcmUiLCJOb3RlIjpudWxsLCJIeXBlcmxpbmsiOm51bGwsIklzQ2hhbmdlZCI6ZmFsc2UsIklzTmV3IjpmYWxzZX0seyIkaWQiOiIxOTMiLCJEYXRlIjoiMjAxOC0wOC0wNVQyMzo1OTo1OS45OTlaIiwiU3R5bGUiOnsiJGlkIjoiMTk0IiwiU2hhcGUiOjEyLCJDb25uZWN0b3JNYXJnaW4iOnsiJHJlZiI6IjU0In0sIkNvbm5lY3RvclN0eWxlIjp7IiRpZCI6IjE5NSIsIkxpbmVDb2xvciI6eyIkaWQiOiIxOTYiLCIkdHlwZSI6Ik5MUkUuQ29tbW9uLkRvbS5Tb2xpZENvbG9yQnJ1c2gsIE5MUkUuQ29tbW9uIiwiQ29sb3IiOnsiJGlkIjoiMTk3IiwiQSI6MjU1LCJSIjoyMzYsIkciOjExMiwiQiI6MjJ9fSwiTGluZVdlaWdodCI6MS4wLCJMaW5lVHlwZSI6MCwiUGFyZW50U3R5bGUiOnsiJHJlZiI6IjU1In19LCJJc0JlbG93VGltZWJhbmQiOmZhbHNlLCJIaWRlRGF0ZSI6ZmFsc2UsIlNoYXBlU2l6ZSI6MCwiU3BhY2luZyI6Mi4wLCJQYWRkaW5nIjp7IiRyZWYiOiI1OCJ9LCJTaGFwZVN0eWxlIjp7IiRpZCI6IjE5OCIsIk1hcmdpbiI6eyIkcmVmIjoiNjAifSwiUGFkZGluZyI6eyIkcmVmIjoiNjEifSwiQmFja2dyb3VuZCI6eyIkaWQiOiIxOTkiLCJDb2xvciI6eyIkaWQiOiIyMDAiLCJBIjoyNTUsIlIiOjIzNiwiRyI6MTEyLCJCIjoyMn19LCJJc1Zpc2libGUiOnRydWUsIldpZHRoIjoxMi4wLCJIZWlnaHQiOjE0LjAsIkJvcmRlclN0eWxlIjp7IiRpZCI6IjIwMSIsIkxpbmVDb2xvciI6eyIkcmVmIjoiNjMifSwiTGluZVdlaWdodCI6MC4wLCJMaW5lVHlwZSI6MCwiUGFyZW50U3R5bGUiOnsiJHJlZiI6IjYyIn19LCJQYXJlbnRTdHlsZSI6eyIkcmVmIjoiNTkifX0sIlRpdGxlU3R5bGUiOnsiJGlkIjoiMjAyIiwiRm9udFNldHRpbmdzIjp7IiRpZCI6IjIwMyIsIkZvbnRTaXplIjoxMSwiRm9udE5hbWUiOiJDYWxpYnJpIiwiSXNCb2xkIjp0cnVlLCJJc0l0YWxpYyI6ZmFsc2UsIklzVW5kZXJsaW5lZCI6ZmFsc2UsIlBhcmVudFN0eWxlIjp7IiRyZWYiOiI2NiJ9fSwiQXV0b1NpemUiOjAsIkZvcmVncm91bmQiOnsiJHJlZiI6IjY3In0sIk1heFdpZHRoIjoyMDAuMCwiTWF4SGVpZ2h0IjoiSW5maW5pdHkiLCJTbWFydEZvcmVncm91bmRJc0FjdGl2ZSI6ZmFsc2UsIkhvcml6b250YWxBbGlnbm1lbnQiOjEsIlZlcnRpY2FsQWxpZ25tZW50IjowLCJTbWFydEZvcmVncm91bmQiOm51bGwsIk1hcmdpbiI6eyIkcmVmIjoiNjkifSwiUGFkZGluZyI6eyIkcmVmIjoiNzAifSwiQmFja2dyb3VuZCI6eyIkcmVmIjoiNzEifSwiSXNWaXNpYmxlIjp0cnVlLCJXaWR0aCI6MC4wLCJIZWlnaHQiOjAuMCwiQm9yZGVyU3R5bGUiOnsiJGlkIjoiMjA0IiwiTGluZUNvbG9yIjpudWxsLCJMaW5lV2VpZ2h0IjowLjAsIkxpbmVUeXBlIjowLCJQYXJlbnRTdHlsZSI6bnVsbH0sIlBhcmVudFN0eWxlIjp7IiRyZWYiOiI2NSJ9fSwiRGF0ZVN0eWxlIjp7IiRpZCI6IjIwNSIsIkZvbnRTZXR0aW5ncyI6eyIkaWQiOiIyMDYiLCJGb250U2l6ZSI6MTAsIkZvbnROYW1lIjoiQ2FsaWJyaSIsIklzQm9sZCI6ZmFsc2UsIklzSXRhbGljIjpmYWxzZSwiSXNVbmRlcmxpbmVkIjpmYWxzZSwiUGFyZW50U3R5bGUiOnsiJHJlZiI6IjczIn19LCJBdXRvU2l6ZSI6MCwiRm9yZWdyb3VuZCI6eyIkaWQiOiIyMDciLCJDb2xvciI6eyIkaWQiOiIyMDgiLCJBIjoyNTUsIlIiOjI0OCwiRyI6MTQ3LCJCIjoyOX1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IwOSIsIkxpbmVDb2xvciI6bnVsbCwiTGluZVdlaWdodCI6MC4wLCJMaW5lVHlwZSI6MCwiUGFyZW50U3R5bGUiOm51bGx9LCJQYXJlbnRTdHlsZSI6eyIkcmVmIjoiNzIifX0sIkRhdGVGb3JtYXQiOnsiJGlkIjoiMjEwIiwiRm9ybWF0U3RyaW5nIjoiTS1kLXl5eXkiLCJTZXBhcmF0b3IiOiItIiwiVXNlSW50ZXJuYXRpb25hbERhdGVGb3JtYXQiOmZhbHNlfSwiSXNWaXNpYmxlIjp0cnVlLCJQYXJlbnRTdHlsZSI6eyIkcmVmIjoiNTMifX0sIlBvc2l0aW9uIjp7IlJhdGlvIjowLjAsIklzQ3VzdG9tIjpmYWxzZX0sIklkIjoiY2NlYmE4MWUtMDI2Ni00NWFlLTlkZTUtYzYzYWU0YWQ0Nzc4IiwiSW1wb3J0SWQiOm51bGwsIlRpdGxlIjoiRW50ZXIgeW91ciBtaWxlc3RvbmUgaGVyZSIsIk5vdGUiOm51bGwsIkh5cGVybGluayI6bnVsbCwiSXNDaGFuZ2VkIjpmYWxzZSwiSXNOZXciOmZhbHNlfSx7IiRpZCI6IjIxMSIsIkRhdGUiOiIyMDE4LTEwLTIzVDIzOjU5OjU5Ljk5OVoiLCJTdHlsZSI6eyIkaWQiOiIyMTIiLCJTaGFwZSI6NiwiQ29ubmVjdG9yTWFyZ2luIjp7IiRyZWYiOiI1NCJ9LCJDb25uZWN0b3JTdHlsZSI6eyIkaWQiOiIyMTMiLCJMaW5lQ29sb3IiOnsiJGlkIjoiMjE0IiwiJHR5cGUiOiJOTFJFLkNvbW1vbi5Eb20uU29saWRDb2xvckJydXNoLCBOTFJFLkNvbW1vbiIsIkNvbG9yIjp7IiRpZCI6IjIxNSIsIkEiOjI1NSwiUiI6MjMwLCJHIjo3MiwiQiI6MzV9fSwiTGluZVdlaWdodCI6MS4wLCJMaW5lVHlwZSI6MCwiUGFyZW50U3R5bGUiOnsiJHJlZiI6IjU1In19LCJJc0JlbG93VGltZWJhbmQiOmZhbHNlLCJIaWRlRGF0ZSI6ZmFsc2UsIlNoYXBlU2l6ZSI6MCwiU3BhY2luZyI6Mi4wLCJQYWRkaW5nIjp7IiRyZWYiOiI1OCJ9LCJTaGFwZVN0eWxlIjp7IiRpZCI6IjIxNiIsIk1hcmdpbiI6eyIkcmVmIjoiNjAifSwiUGFkZGluZyI6eyIkcmVmIjoiNjEifSwiQmFja2dyb3VuZCI6eyIkaWQiOiIyMTciLCJDb2xvciI6eyIkaWQiOiIyMTgiLCJBIjoyNTUsIlIiOjIzMCwiRyI6NzIsIkIiOjM1fX0sIklzVmlzaWJsZSI6dHJ1ZSwiV2lkdGgiOjEyLjAsIkhlaWdodCI6MTQuMCwiQm9yZGVyU3R5bGUiOnsiJGlkIjoiMjE5IiwiTGluZUNvbG9yIjp7IiRyZWYiOiI2MyJ9LCJMaW5lV2VpZ2h0IjowLjAsIkxpbmVUeXBlIjowLCJQYXJlbnRTdHlsZSI6eyIkcmVmIjoiNjIifX0sIlBhcmVudFN0eWxlIjp7IiRyZWYiOiI1OSJ9fSwiVGl0bGVTdHlsZSI6eyIkaWQiOiIyMjAiLCJGb250U2V0dGluZ3MiOnsiJGlkIjoiMjIx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SwiVmVydGljYWxBbGlnbm1lbnQiOjAsIlNtYXJ0Rm9yZWdyb3VuZCI6bnVsbCwiTWFyZ2luIjp7IiRyZWYiOiI2OSJ9LCJQYWRkaW5nIjp7IiRyZWYiOiI3MCJ9LCJCYWNrZ3JvdW5kIjp7IiRyZWYiOiI3MSJ9LCJJc1Zpc2libGUiOnRydWUsIldpZHRoIjowLjAsIkhlaWdodCI6MC4wLCJCb3JkZXJTdHlsZSI6eyIkaWQiOiIyMjIiLCJMaW5lQ29sb3IiOm51bGwsIkxpbmVXZWlnaHQiOjAuMCwiTGluZVR5cGUiOjAsIlBhcmVudFN0eWxlIjpudWxsfSwiUGFyZW50U3R5bGUiOnsiJHJlZiI6IjY1In19LCJEYXRlU3R5bGUiOnsiJGlkIjoiMjIzIiwiRm9udFNldHRpbmdzIjp7IiRpZCI6IjIyNCIsIkZvbnRTaXplIjoxMCwiRm9udE5hbWUiOiJDYWxpYnJpIiwiSXNCb2xkIjpmYWxzZSwiSXNJdGFsaWMiOmZhbHNlLCJJc1VuZGVybGluZWQiOmZhbHNlLCJQYXJlbnRTdHlsZSI6eyIkcmVmIjoiNzMifX0sIkF1dG9TaXplIjowLCJGb3JlZ3JvdW5kIjp7IiRpZCI6IjIyNSIsIkNvbG9yIjp7IiRpZCI6IjIyNiIsIkEiOjI1NSwiUiI6MjMwLCJHIjo3MiwiQiI6MzV9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yMjciLCJMaW5lQ29sb3IiOm51bGwsIkxpbmVXZWlnaHQiOjAuMCwiTGluZVR5cGUiOjAsIlBhcmVudFN0eWxlIjpudWxsfSwiUGFyZW50U3R5bGUiOnsiJHJlZiI6IjcyIn19LCJEYXRlRm9ybWF0Ijp7IiRpZCI6IjIyOCIsIkZvcm1hdFN0cmluZyI6Ik0tZC15eXl5IiwiU2VwYXJhdG9yIjoiLSIsIlVzZUludGVybmF0aW9uYWxEYXRlRm9ybWF0IjpmYWxzZX0sIklzVmlzaWJsZSI6dHJ1ZSwiUGFyZW50U3R5bGUiOnsiJHJlZiI6IjUzIn19LCJQb3NpdGlvbiI6eyJSYXRpbyI6MC4wLCJJc0N1c3RvbSI6ZmFsc2V9LCJJZCI6ImVjNWU2OGQyLTQ2MWUtNDRiMS1hNjdhLTJmYWU1ZGNiYWEwZiIsIkltcG9ydElkIjpudWxsLCJUaXRsZSI6IkVudGVyIHlvdXIgbWlsZXN0b25lIGhlcmUiLCJOb3RlIjpudWxsLCJIeXBlcmxpbmsiOm51bGwsIklzQ2hhbmdlZCI6ZmFsc2UsIklzTmV3IjpmYWxzZX0seyIkaWQiOiIyMjkiLCJEYXRlIjoiMjAxOC0xMS0xMVQyMzo1OTo1OS45OTlaIiwiU3R5bGUiOnsiJGlkIjoiMjMwIiwiU2hhcGUiOjYsIkNvbm5lY3Rvck1hcmdpbiI6eyIkcmVmIjoiNTQifSwiQ29ubmVjdG9yU3R5bGUiOnsiJGlkIjoiMjMxIiwiTGluZUNvbG9yIjp7IiRpZCI6IjIzMiIsIiR0eXBlIjoiTkxSRS5Db21tb24uRG9tLlNvbGlkQ29sb3JCcnVzaCwgTkxSRS5Db21tb24iLCJDb2xvciI6eyIkaWQiOiIyMzMiLCJBIjoyNTUsIlIiOjE1NiwiRyI6MTA2LCJCIjoxMDZ9fSwiTGluZVdlaWdodCI6MS4wLCJMaW5lVHlwZSI6MCwiUGFyZW50U3R5bGUiOnsiJHJlZiI6IjU1In19LCJJc0JlbG93VGltZWJhbmQiOmZhbHNlLCJIaWRlRGF0ZSI6ZmFsc2UsIlNoYXBlU2l6ZSI6MCwiU3BhY2luZyI6Mi4wLCJQYWRkaW5nIjp7IiRyZWYiOiI1OCJ9LCJTaGFwZVN0eWxlIjp7IiRpZCI6IjIzNCIsIk1hcmdpbiI6eyIkcmVmIjoiNjAifSwiUGFkZGluZyI6eyIkcmVmIjoiNjEifSwiQmFja2dyb3VuZCI6eyIkaWQiOiIyMzUiLCJDb2xvciI6eyIkaWQiOiIyMzYiLCJBIjoyNTUsIlIiOjE1NiwiRyI6MTA2LCJCIjoxMDZ9fSwiSXNWaXNpYmxlIjp0cnVlLCJXaWR0aCI6MTIuMCwiSGVpZ2h0IjoxNC4wLCJCb3JkZXJTdHlsZSI6eyIkaWQiOiIyMzciLCJMaW5lQ29sb3IiOnsiJHJlZiI6IjYzIn0sIkxpbmVXZWlnaHQiOjAuMCwiTGluZVR5cGUiOjAsIlBhcmVudFN0eWxlIjp7IiRyZWYiOiI2MiJ9fSwiUGFyZW50U3R5bGUiOnsiJHJlZiI6IjU5In19LCJUaXRsZVN0eWxlIjp7IiRpZCI6IjIzOCIsIkZvbnRTZXR0aW5ncyI6eyIkaWQiOiIyMzkiLCJGb250U2l6ZSI6MTEsIkZvbnROYW1lIjoiQ2FsaWJyaSIsIklzQm9sZCI6dHJ1ZSwiSXNJdGFsaWMiOmZhbHNlLCJJc1VuZGVybGluZWQiOmZhbHNlLCJQYXJlbnRTdHlsZSI6eyIkcmVmIjoiNjYifX0sIkF1dG9TaXplIjowLCJGb3JlZ3JvdW5kIjp7IiRyZWYiOiI2NyJ9LCJNYXhXaWR0aCI6MjAwLjAsIk1heEhlaWdodCI6IkluZmluaXR5IiwiU21hcnRGb3JlZ3JvdW5kSXNBY3RpdmUiOmZhbHNlLCJIb3Jpem9udGFsQWxpZ25tZW50IjoxLCJWZXJ0aWNhbEFsaWdubWVudCI6MCwiU21hcnRGb3JlZ3JvdW5kIjpudWxsLCJNYXJnaW4iOnsiJHJlZiI6IjY5In0sIlBhZGRpbmciOnsiJHJlZiI6IjcwIn0sIkJhY2tncm91bmQiOnsiJHJlZiI6IjcxIn0sIklzVmlzaWJsZSI6dHJ1ZSwiV2lkdGgiOjAuMCwiSGVpZ2h0IjowLjAsIkJvcmRlclN0eWxlIjp7IiRpZCI6IjI0MCIsIkxpbmVDb2xvciI6bnVsbCwiTGluZVdlaWdodCI6MC4wLCJMaW5lVHlwZSI6MCwiUGFyZW50U3R5bGUiOm51bGx9LCJQYXJlbnRTdHlsZSI6eyIkcmVmIjoiNjUifX0sIkRhdGVTdHlsZSI6eyIkaWQiOiIyNDEiLCJGb250U2V0dGluZ3MiOnsiJGlkIjoiMjQyIiwiRm9udFNpemUiOjEwLCJGb250TmFtZSI6IkNhbGlicmkiLCJJc0JvbGQiOmZhbHNlLCJJc0l0YWxpYyI6ZmFsc2UsIklzVW5kZXJsaW5lZCI6ZmFsc2UsIlBhcmVudFN0eWxlIjp7IiRyZWYiOiI3MyJ9fSwiQXV0b1NpemUiOjAsIkZvcmVncm91bmQiOnsiJGlkIjoiMjQzIiwiQ29sb3IiOnsiJGlkIjoiMjQ0IiwiQSI6MjU1LCJSIjoxNTYsIkciOjEwNiwiQiI6MTA2fX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jQ1IiwiTGluZUNvbG9yIjpudWxsLCJMaW5lV2VpZ2h0IjowLjAsIkxpbmVUeXBlIjowLCJQYXJlbnRTdHlsZSI6bnVsbH0sIlBhcmVudFN0eWxlIjp7IiRyZWYiOiI3MiJ9fSwiRGF0ZUZvcm1hdCI6eyIkaWQiOiIyNDYiLCJGb3JtYXRTdHJpbmciOiJNLWQteXl5eSIsIlNlcGFyYXRvciI6Ii0iLCJVc2VJbnRlcm5hdGlvbmFsRGF0ZUZvcm1hdCI6ZmFsc2V9LCJJc1Zpc2libGUiOnRydWUsIlBhcmVudFN0eWxlIjp7IiRyZWYiOiI1MyJ9fSwiUG9zaXRpb24iOnsiUmF0aW8iOjAuMCwiSXNDdXN0b20iOmZhbHNlfSwiSWQiOiJhNmVjNGY0Ny03Yzc2LTRlZTQtYThjMC01MWMwNzc1YTg2YjAiLCJJbXBvcnRJZCI6bnVsbCwiVGl0bGUiOiJFbnRlciB5b3VyIG1pbGVzdG9uZSBoZXJlIiwiTm90ZSI6bnVsbCwiSHlwZXJsaW5rIjpudWxsLCJJc0NoYW5nZWQiOmZhbHNlLCJJc05ldyI6ZmFsc2V9LHsiJGlkIjoiMjQ3IiwiRGF0ZSI6IjIwMTgtMTItMDFUMjM6NTk6NTkuOTk5WiIsIlN0eWxlIjp7IiRpZCI6IjI0OCIsIlNoYXBlIjo2LCJDb25uZWN0b3JNYXJnaW4iOnsiJHJlZiI6IjU0In0sIkNvbm5lY3RvclN0eWxlIjp7IiRpZCI6IjI0OSIsIkxpbmVDb2xvciI6eyIkaWQiOiIyNTAiLCIkdHlwZSI6Ik5MUkUuQ29tbW9uLkRvbS5Tb2xpZENvbG9yQnJ1c2gsIE5MUkUuQ29tbW9uIiwiQ29sb3IiOnsiJGlkIjoiMjUxIiwiQSI6MjU1LCJSIjo1NywiRyI6NDgsIkIiOjQyfX0sIkxpbmVXZWlnaHQiOjEuMCwiTGluZVR5cGUiOjAsIlBhcmVudFN0eWxlIjp7IiRyZWYiOiI1NSJ9fSwiSXNCZWxvd1RpbWViYW5kIjpmYWxzZSwiSGlkZURhdGUiOmZhbHNlLCJTaGFwZVNpemUiOjAsIlNwYWNpbmciOjIuMCwiUGFkZGluZyI6eyIkcmVmIjoiNTgifSwiU2hhcGVTdHlsZSI6eyIkaWQiOiIyNTIiLCJNYXJnaW4iOnsiJHJlZiI6IjYwIn0sIlBhZGRpbmciOnsiJHJlZiI6IjYxIn0sIkJhY2tncm91bmQiOnsiJGlkIjoiMjUzIiwiQ29sb3IiOnsiJGlkIjoiMjU0IiwiQSI6MjU1LCJSIjo1NywiRyI6NDgsIkIiOjQyfX0sIklzVmlzaWJsZSI6dHJ1ZSwiV2lkdGgiOjEyLjAsIkhlaWdodCI6MTQuMCwiQm9yZGVyU3R5bGUiOnsiJGlkIjoiMjU1IiwiTGluZUNvbG9yIjp7IiRyZWYiOiI2MyJ9LCJMaW5lV2VpZ2h0IjowLjAsIkxpbmVUeXBlIjowLCJQYXJlbnRTdHlsZSI6eyIkcmVmIjoiNjIifX0sIlBhcmVudFN0eWxlIjp7IiRyZWYiOiI1OSJ9fSwiVGl0bGVTdHlsZSI6eyIkaWQiOiIyNTYiLCJGb250U2V0dGluZ3MiOnsiJGlkIjoiMjU3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SwiVmVydGljYWxBbGlnbm1lbnQiOjAsIlNtYXJ0Rm9yZWdyb3VuZCI6bnVsbCwiTWFyZ2luIjp7IiRyZWYiOiI2OSJ9LCJQYWRkaW5nIjp7IiRyZWYiOiI3MCJ9LCJCYWNrZ3JvdW5kIjp7IiRyZWYiOiI3MSJ9LCJJc1Zpc2libGUiOnRydWUsIldpZHRoIjowLjAsIkhlaWdodCI6MC4wLCJCb3JkZXJTdHlsZSI6eyIkaWQiOiIyNTgiLCJMaW5lQ29sb3IiOm51bGwsIkxpbmVXZWlnaHQiOjAuMCwiTGluZVR5cGUiOjAsIlBhcmVudFN0eWxlIjpudWxsfSwiUGFyZW50U3R5bGUiOnsiJHJlZiI6IjY1In19LCJEYXRlU3R5bGUiOnsiJGlkIjoiMjU5IiwiRm9udFNldHRpbmdzIjp7IiRpZCI6IjI2MCIsIkZvbnRTaXplIjoxMCwiRm9udE5hbWUiOiJDYWxpYnJpIiwiSXNCb2xkIjpmYWxzZSwiSXNJdGFsaWMiOmZhbHNlLCJJc1VuZGVybGluZWQiOmZhbHNlLCJQYXJlbnRTdHlsZSI6eyIkcmVmIjoiNzMifX0sIkF1dG9TaXplIjowLCJGb3JlZ3JvdW5kIjp7IiRpZCI6IjI2MSIsIkNvbG9yIjp7IiRpZCI6IjI2MiIsIkEiOjI1NSwiUiI6NTcsIkciOjQ4LCJCIjo0Mn1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I2MyIsIkxpbmVDb2xvciI6bnVsbCwiTGluZVdlaWdodCI6MC4wLCJMaW5lVHlwZSI6MCwiUGFyZW50U3R5bGUiOm51bGx9LCJQYXJlbnRTdHlsZSI6eyIkcmVmIjoiNzIifX0sIkRhdGVGb3JtYXQiOnsiJGlkIjoiMjY0IiwiRm9ybWF0U3RyaW5nIjoiTS1kLXl5eXkiLCJTZXBhcmF0b3IiOiItIiwiVXNlSW50ZXJuYXRpb25hbERhdGVGb3JtYXQiOmZhbHNlfSwiSXNWaXNpYmxlIjp0cnVlLCJQYXJlbnRTdHlsZSI6eyIkcmVmIjoiNTMifX0sIlBvc2l0aW9uIjp7IlJhdGlvIjowLjAsIklzQ3VzdG9tIjpmYWxzZX0sIklkIjoiZmMzMmRlMjgtNTVkYy00MjdkLWE3ZjAtZTI5OGY5ZjA0MjlhIiwiSW1wb3J0SWQiOm51bGwsIlRpdGxlIjoiRW50ZXIgeW91ciBtaWxlc3RvbmUgaGVyZSIsIk5vdGUiOm51bGwsIkh5cGVybGluayI6bnVsbCwiSXNDaGFuZ2VkIjpmYWxzZSwiSXNOZXciOmZhbHNlfSx7IiRpZCI6IjI2NSIsIkRhdGUiOiIyMDE5LTAyLTE3VDIzOjU5OjU5Ljk5OVoiLCJTdHlsZSI6eyIkaWQiOiIyNjYiLCJTaGFwZSI6NywiQ29ubmVjdG9yTWFyZ2luIjp7IiRyZWYiOiI1NCJ9LCJDb25uZWN0b3JTdHlsZSI6eyIkaWQiOiIyNjciLCJMaW5lQ29sb3IiOnsiJGlkIjoiMjY4IiwiJHR5cGUiOiJOTFJFLkNvbW1vbi5Eb20uU29saWRDb2xvckJydXNoLCBOTFJFLkNvbW1vbiIsIkNvbG9yIjp7IiRpZCI6IjI2OSIsIkEiOjI1NSwiUiI6MjU1LCJHIjoyMDIsIkIiOjh9fSwiTGluZVdlaWdodCI6MS4wLCJMaW5lVHlwZSI6MCwiUGFyZW50U3R5bGUiOnsiJHJlZiI6IjU1In19LCJJc0JlbG93VGltZWJhbmQiOmZhbHNlLCJIaWRlRGF0ZSI6ZmFsc2UsIlNoYXBlU2l6ZSI6MCwiU3BhY2luZyI6Mi4wLCJQYWRkaW5nIjp7IiRyZWYiOiI1OCJ9LCJTaGFwZVN0eWxlIjp7IiRpZCI6IjI3MCIsIk1hcmdpbiI6eyIkcmVmIjoiNjAifSwiUGFkZGluZyI6eyIkcmVmIjoiNjEifSwiQmFja2dyb3VuZCI6eyIkcmVmIjoiMjY4In0sIklzVmlzaWJsZSI6dHJ1ZSwiV2lkdGgiOjEyLjAsIkhlaWdodCI6MTQuMCwiQm9yZGVyU3R5bGUiOnsiJGlkIjoiMjcxIiwiTGluZUNvbG9yIjp7IiRyZWYiOiI2MyJ9LCJMaW5lV2VpZ2h0IjowLjAsIkxpbmVUeXBlIjowLCJQYXJlbnRTdHlsZSI6eyIkcmVmIjoiNjIifX0sIlBhcmVudFN0eWxlIjp7IiRyZWYiOiI1OSJ9fSwiVGl0bGVTdHlsZSI6eyIkaWQiOiIyNzIiLCJGb250U2V0dGluZ3MiOnsiJGlkIjoiMjcz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SwiVmVydGljYWxBbGlnbm1lbnQiOjAsIlNtYXJ0Rm9yZWdyb3VuZCI6bnVsbCwiTWFyZ2luIjp7IiRyZWYiOiI2OSJ9LCJQYWRkaW5nIjp7IiRyZWYiOiI3MCJ9LCJCYWNrZ3JvdW5kIjp7IiRyZWYiOiI3MSJ9LCJJc1Zpc2libGUiOnRydWUsIldpZHRoIjowLjAsIkhlaWdodCI6MC4wLCJCb3JkZXJTdHlsZSI6eyIkaWQiOiIyNzQiLCJMaW5lQ29sb3IiOm51bGwsIkxpbmVXZWlnaHQiOjAuMCwiTGluZVR5cGUiOjAsIlBhcmVudFN0eWxlIjpudWxsfSwiUGFyZW50U3R5bGUiOnsiJHJlZiI6IjY1In19LCJEYXRlU3R5bGUiOnsiJGlkIjoiMjc1IiwiRm9udFNldHRpbmdzIjp7IiRpZCI6IjI3NiIsIkZvbnRTaXplIjoxMCwiRm9udE5hbWUiOiJDYWxpYnJpIiwiSXNCb2xkIjpmYWxzZSwiSXNJdGFsaWMiOmZhbHNlLCJJc1VuZGVybGluZWQiOmZhbHNlLCJQYXJlbnRTdHlsZSI6eyIkcmVmIjoiNzMifX0sIkF1dG9TaXplIjowLCJGb3JlZ3JvdW5kIjp7IiRpZCI6IjI3NyIsIkNvbG9yIjp7IiRpZCI6IjI3OCIsIkEiOjI1NSwiUiI6MTk3LCJHIjoxNTUsIkIiOjB9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yNzkiLCJMaW5lQ29sb3IiOm51bGwsIkxpbmVXZWlnaHQiOjAuMCwiTGluZVR5cGUiOjAsIlBhcmVudFN0eWxlIjpudWxsfSwiUGFyZW50U3R5bGUiOnsiJHJlZiI6IjcyIn19LCJEYXRlRm9ybWF0Ijp7IiRpZCI6IjI4MCIsIkZvcm1hdFN0cmluZyI6Ik0tZC15eXl5IiwiU2VwYXJhdG9yIjoiLSIsIlVzZUludGVybmF0aW9uYWxEYXRlRm9ybWF0IjpmYWxzZX0sIklzVmlzaWJsZSI6dHJ1ZSwiUGFyZW50U3R5bGUiOnsiJHJlZiI6IjUzIn19LCJQb3NpdGlvbiI6eyJSYXRpbyI6MC4wLCJJc0N1c3RvbSI6ZmFsc2V9LCJJZCI6IjA0MjhlYjMxLTU2ZDgtNDY0Mi05M2YyLThiOGJmOTA3MjFkYyIsIkltcG9ydElkIjpudWxsLCJUaXRsZSI6IkVudGVyIHlvdXIgbWlsZXN0b25lIGhlcmUiLCJOb3RlIjpudWxsLCJIeXBlcmxpbmsiOm51bGwsIklzQ2hhbmdlZCI6ZmFsc2UsIklzTmV3IjpmYWxzZX0seyIkaWQiOiIyODEiLCJEYXRlIjoiMjAxOS0wNC0wN1QyMzo1OTo1OS45OTlaIiwiU3R5bGUiOnsiJGlkIjoiMjgyIiwiU2hhcGUiOjcsIkNvbm5lY3Rvck1hcmdpbiI6eyIkcmVmIjoiNTQifSwiQ29ubmVjdG9yU3R5bGUiOnsiJGlkIjoiMjgzIiwiTGluZUNvbG9yIjp7IiRpZCI6IjI4NCIsIiR0eXBlIjoiTkxSRS5Db21tb24uRG9tLlNvbGlkQ29sb3JCcnVzaCwgTkxSRS5Db21tb24iLCJDb2xvciI6eyIkaWQiOiIyODUiLCJBIjoyNTUsIlIiOjI0OCwiRyI6MTQ3LCJCIjoyOX19LCJMaW5lV2VpZ2h0IjoxLjAsIkxpbmVUeXBlIjowLCJQYXJlbnRTdHlsZSI6eyIkcmVmIjoiNTUifX0sIklzQmVsb3dUaW1lYmFuZCI6ZmFsc2UsIkhpZGVEYXRlIjpmYWxzZSwiU2hhcGVTaXplIjowLCJTcGFjaW5nIjoyLjAsIlBhZGRpbmciOnsiJHJlZiI6IjU4In0sIlNoYXBlU3R5bGUiOnsiJGlkIjoiMjg2IiwiTWFyZ2luIjp7IiRyZWYiOiI2MCJ9LCJQYWRkaW5nIjp7IiRyZWYiOiI2MSJ9LCJCYWNrZ3JvdW5kIjp7IiRyZWYiOiIyODQifSwiSXNWaXNpYmxlIjp0cnVlLCJXaWR0aCI6MTIuMCwiSGVpZ2h0IjoxNC4wLCJCb3JkZXJTdHlsZSI6eyIkaWQiOiIyODciLCJMaW5lQ29sb3IiOnsiJHJlZiI6IjYzIn0sIkxpbmVXZWlnaHQiOjAuMCwiTGluZVR5cGUiOjAsIlBhcmVudFN0eWxlIjp7IiRyZWYiOiI2MiJ9fSwiUGFyZW50U3R5bGUiOnsiJHJlZiI6IjU5In19LCJUaXRsZVN0eWxlIjp7IiRpZCI6IjI4OCIsIkZvbnRTZXR0aW5ncyI6eyIkaWQiOiIyODkiLCJGb250U2l6ZSI6MTEsIkZvbnROYW1lIjoiQ2FsaWJyaSIsIklzQm9sZCI6dHJ1ZSwiSXNJdGFsaWMiOmZhbHNlLCJJc1VuZGVybGluZWQiOmZhbHNlLCJQYXJlbnRTdHlsZSI6eyIkcmVmIjoiNjYifX0sIkF1dG9TaXplIjoyLCJGb3JlZ3JvdW5kIjp7IiRyZWYiOiI2NyJ9LCJNYXhXaWR0aCI6NzguMDAxNjU1NTc4NjEzMjgxLCJNYXhIZWlnaHQiOiJJbmZpbml0eSIsIlNtYXJ0Rm9yZWdyb3VuZElzQWN0aXZlIjpmYWxzZSwiSG9yaXpvbnRhbEFsaWdubWVudCI6MSwiVmVydGljYWxBbGlnbm1lbnQiOjAsIlNtYXJ0Rm9yZWdyb3VuZCI6bnVsbCwiTWFyZ2luIjp7IiRyZWYiOiI2OSJ9LCJQYWRkaW5nIjp7IiRyZWYiOiI3MCJ9LCJCYWNrZ3JvdW5kIjp7IiRyZWYiOiI3MSJ9LCJJc1Zpc2libGUiOnRydWUsIldpZHRoIjowLjAsIkhlaWdodCI6MC4wLCJCb3JkZXJTdHlsZSI6eyIkaWQiOiIyOTAiLCJMaW5lQ29sb3IiOm51bGwsIkxpbmVXZWlnaHQiOjAuMCwiTGluZVR5cGUiOjAsIlBhcmVudFN0eWxlIjpudWxsfSwiUGFyZW50U3R5bGUiOnsiJHJlZiI6IjY1In19LCJEYXRlU3R5bGUiOnsiJGlkIjoiMjkxIiwiRm9udFNldHRpbmdzIjp7IiRpZCI6IjI5MiIsIkZvbnRTaXplIjoxMCwiRm9udE5hbWUiOiJDYWxpYnJpIiwiSXNCb2xkIjpmYWxzZSwiSXNJdGFsaWMiOmZhbHNlLCJJc1VuZGVybGluZWQiOmZhbHNlLCJQYXJlbnRTdHlsZSI6eyIkcmVmIjoiNzMifX0sIkF1dG9TaXplIjowLCJGb3JlZ3JvdW5kIjp7IiRpZCI6IjI5MyIsIkNvbG9yIjp7IiRpZCI6IjI5NCIsIkEiOjI1NSwiUiI6MjQ4LCJHIjoxNDcsIkIiOjI5fX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jk1IiwiTGluZUNvbG9yIjpudWxsLCJMaW5lV2VpZ2h0IjowLjAsIkxpbmVUeXBlIjowLCJQYXJlbnRTdHlsZSI6bnVsbH0sIlBhcmVudFN0eWxlIjp7IiRyZWYiOiI3MiJ9fSwiRGF0ZUZvcm1hdCI6eyIkaWQiOiIyOTYiLCJGb3JtYXRTdHJpbmciOiJNLWQteXl5eSIsIlNlcGFyYXRvciI6Ii0iLCJVc2VJbnRlcm5hdGlvbmFsRGF0ZUZvcm1hdCI6ZmFsc2V9LCJJc1Zpc2libGUiOnRydWUsIlBhcmVudFN0eWxlIjp7IiRyZWYiOiI1MyJ9fSwiUG9zaXRpb24iOnsiUmF0aW8iOjAuMjIzOTExNDgzMTk5NTA4MSwiSXNDdXN0b20iOnRydWV9LCJJZCI6IjEwMjNmOWNmLThlNzItNGRlNS04YWJkLTY2MDA5MGZmZGE5OCIsIkltcG9ydElkIjpudWxsLCJUaXRsZSI6IkVudGVyIHlvdXIgbWlsZXN0b25lIGhlcmUiLCJOb3RlIjpudWxsLCJIeXBlcmxpbmsiOm51bGwsIklzQ2hhbmdlZCI6ZmFsc2UsIklzTmV3IjpmYWxzZX0seyIkaWQiOiIyOTciLCJEYXRlIjoiMjAxOS0wNS0yNlQyMzo1OTo1OS45OTlaIiwiU3R5bGUiOnsiJGlkIjoiMjk4IiwiU2hhcGUiOjcsIkNvbm5lY3Rvck1hcmdpbiI6eyIkcmVmIjoiNTQifSwiQ29ubmVjdG9yU3R5bGUiOnsiJGlkIjoiMjk5IiwiTGluZUNvbG9yIjp7IiRpZCI6IjMwMCIsIiR0eXBlIjoiTkxSRS5Db21tb24uRG9tLlNvbGlkQ29sb3JCcnVzaCwgTkxSRS5Db21tb24iLCJDb2xvciI6eyIkaWQiOiIzMDEiLCJBIjoyNTUsIlIiOjE1NiwiRyI6MTA2LCJCIjoxMDZ9fSwiTGluZVdlaWdodCI6MS4wLCJMaW5lVHlwZSI6MCwiUGFyZW50U3R5bGUiOnsiJHJlZiI6IjU1In19LCJJc0JlbG93VGltZWJhbmQiOmZhbHNlLCJIaWRlRGF0ZSI6ZmFsc2UsIlNoYXBlU2l6ZSI6MCwiU3BhY2luZyI6Mi4wLCJQYWRkaW5nIjp7IiRyZWYiOiI1OCJ9LCJTaGFwZVN0eWxlIjp7IiRpZCI6IjMwMiIsIk1hcmdpbiI6eyIkcmVmIjoiNjAifSwiUGFkZGluZyI6eyIkcmVmIjoiNjEifSwiQmFja2dyb3VuZCI6eyIkaWQiOiIzMDMiLCJDb2xvciI6eyIkaWQiOiIzMDQiLCJBIjoyNTUsIlIiOjE1NiwiRyI6MTA2LCJCIjoxMDZ9fSwiSXNWaXNpYmxlIjp0cnVlLCJXaWR0aCI6MTIuMCwiSGVpZ2h0IjoxNC4wLCJCb3JkZXJTdHlsZSI6eyIkaWQiOiIzMDUiLCJMaW5lQ29sb3IiOnsiJHJlZiI6IjYzIn0sIkxpbmVXZWlnaHQiOjAuMCwiTGluZVR5cGUiOjAsIlBhcmVudFN0eWxlIjp7IiRyZWYiOiI2MiJ9fSwiUGFyZW50U3R5bGUiOnsiJHJlZiI6IjU5In19LCJUaXRsZVN0eWxlIjp7IiRpZCI6IjMwNiIsIkZvbnRTZXR0aW5ncyI6eyIkaWQiOiIzMDciLCJGb250U2l6ZSI6MTEsIkZvbnROYW1lIjoiQ2FsaWJyaSIsIklzQm9sZCI6dHJ1ZSwiSXNJdGFsaWMiOmZhbHNlLCJJc1VuZGVybGluZWQiOmZhbHNlLCJQYXJlbnRTdHlsZSI6eyIkcmVmIjoiNjYifX0sIkF1dG9TaXplIjowLCJGb3JlZ3JvdW5kIjp7IiRyZWYiOiI2NyJ9LCJNYXhXaWR0aCI6MjAwLjAsIk1heEhlaWdodCI6IkluZmluaXR5IiwiU21hcnRGb3JlZ3JvdW5kSXNBY3RpdmUiOmZhbHNlLCJIb3Jpem9udGFsQWxpZ25tZW50IjoxLCJWZXJ0aWNhbEFsaWdubWVudCI6MCwiU21hcnRGb3JlZ3JvdW5kIjpudWxsLCJNYXJnaW4iOnsiJHJlZiI6IjY5In0sIlBhZGRpbmciOnsiJHJlZiI6IjcwIn0sIkJhY2tncm91bmQiOnsiJHJlZiI6IjcxIn0sIklzVmlzaWJsZSI6dHJ1ZSwiV2lkdGgiOjAuMCwiSGVpZ2h0IjowLjAsIkJvcmRlclN0eWxlIjp7IiRpZCI6IjMwOCIsIkxpbmVDb2xvciI6bnVsbCwiTGluZVdlaWdodCI6MC4wLCJMaW5lVHlwZSI6MCwiUGFyZW50U3R5bGUiOm51bGx9LCJQYXJlbnRTdHlsZSI6eyIkcmVmIjoiNjUifX0sIkRhdGVTdHlsZSI6eyIkaWQiOiIzMDkiLCJGb250U2V0dGluZ3MiOnsiJGlkIjoiMzEwIiwiRm9udFNpemUiOjEwLCJGb250TmFtZSI6IkNhbGlicmkiLCJJc0JvbGQiOmZhbHNlLCJJc0l0YWxpYyI6ZmFsc2UsIklzVW5kZXJsaW5lZCI6ZmFsc2UsIlBhcmVudFN0eWxlIjp7IiRyZWYiOiI3MyJ9fSwiQXV0b1NpemUiOjAsIkZvcmVncm91bmQiOnsiJGlkIjoiMzExIiwiQ29sb3IiOnsiJGlkIjoiMzEyIiwiQSI6MjU1LCJSIjoxNTYsIkciOjEwNiwiQiI6MTA2fX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zEzIiwiTGluZUNvbG9yIjpudWxsLCJMaW5lV2VpZ2h0IjowLjAsIkxpbmVUeXBlIjowLCJQYXJlbnRTdHlsZSI6bnVsbH0sIlBhcmVudFN0eWxlIjp7IiRyZWYiOiI3MiJ9fSwiRGF0ZUZvcm1hdCI6eyIkaWQiOiIzMTQiLCJGb3JtYXRTdHJpbmciOiJNLWQteXl5eSIsIlNlcGFyYXRvciI6Ii0iLCJVc2VJbnRlcm5hdGlvbmFsRGF0ZUZvcm1hdCI6ZmFsc2V9LCJJc1Zpc2libGUiOnRydWUsIlBhcmVudFN0eWxlIjp7IiRyZWYiOiI1MyJ9fSwiUG9zaXRpb24iOnsiUmF0aW8iOjAuMCwiSXNDdXN0b20iOmZhbHNlfSwiSWQiOiJlMjg0YzhjMy1mNGEzLTQ0NDQtOWI3Yi05ZGJmYWVmMGZkYTgiLCJJbXBvcnRJZCI6bnVsbCwiVGl0bGUiOiJFbnRlciB5b3VyIG1pbGVzdG9uZSBoZXJlIiwiTm90ZSI6bnVsbCwiSHlwZXJsaW5rIjpudWxsLCJJc0NoYW5nZWQiOmZhbHNlLCJJc05ldyI6ZmFsc2V9LHsiJGlkIjoiMzE1IiwiRGF0ZSI6IjIwMTktMDctMTRUMjM6NTk6NTkuOTk5WiIsIlN0eWxlIjp7IiRpZCI6IjMxNiIsIlNoYXBlIjo3LCJDb25uZWN0b3JNYXJnaW4iOnsiJHJlZiI6IjU0In0sIkNvbm5lY3RvclN0eWxlIjp7IiRpZCI6IjMxNyIsIkxpbmVDb2xvciI6eyIkaWQiOiIzMTgiLCIkdHlwZSI6Ik5MUkUuQ29tbW9uLkRvbS5Tb2xpZENvbG9yQnJ1c2gsIE5MUkUuQ29tbW9uIiwiQ29sb3IiOnsiJGlkIjoiMzE5IiwiQSI6MjU1LCJSIjoyMzYsIkciOjExMiwiQiI6MjJ9fSwiTGluZVdlaWdodCI6MS4wLCJMaW5lVHlwZSI6MCwiUGFyZW50U3R5bGUiOnsiJHJlZiI6IjU1In19LCJJc0JlbG93VGltZWJhbmQiOmZhbHNlLCJIaWRlRGF0ZSI6ZmFsc2UsIlNoYXBlU2l6ZSI6MCwiU3BhY2luZyI6Mi4wLCJQYWRkaW5nIjp7IiRyZWYiOiI1OCJ9LCJTaGFwZVN0eWxlIjp7IiRpZCI6IjMyMCIsIk1hcmdpbiI6eyIkcmVmIjoiNjAifSwiUGFkZGluZyI6eyIkcmVmIjoiNjEifSwiQmFja2dyb3VuZCI6eyIkcmVmIjoiMzE4In0sIklzVmlzaWJsZSI6dHJ1ZSwiV2lkdGgiOjEyLjAsIkhlaWdodCI6MTQuMCwiQm9yZGVyU3R5bGUiOnsiJGlkIjoiMzIxIiwiTGluZUNvbG9yIjp7IiRyZWYiOiI2MyJ9LCJMaW5lV2VpZ2h0IjowLjAsIkxpbmVUeXBlIjowLCJQYXJlbnRTdHlsZSI6eyIkcmVmIjoiNjIifX0sIlBhcmVudFN0eWxlIjp7IiRyZWYiOiI1OSJ9fSwiVGl0bGVTdHlsZSI6eyIkaWQiOiIzMjIiLCJGb250U2V0dGluZ3MiOnsiJGlkIjoiMzIzIiwiRm9udFNpemUiOjExLCJGb250TmFtZSI6IkNhbGlicmkiLCJJc0JvbGQiOnRydWUsIklzSXRhbGljIjpmYWxzZSwiSXNVbmRlcmxpbmVkIjpmYWxzZSwiUGFyZW50U3R5bGUiOnsiJHJlZiI6IjY2In19LCJBdXRvU2l6ZSI6MiwiRm9yZWdyb3VuZCI6eyIkcmVmIjoiNjcifSwiTWF4V2lkdGgiOjg5LjU3OTM2ODU5MTMwODYsIk1heEhlaWdodCI6IkluZmluaXR5IiwiU21hcnRGb3JlZ3JvdW5kSXNBY3RpdmUiOmZhbHNlLCJIb3Jpem9udGFsQWxpZ25tZW50IjoxLCJWZXJ0aWNhbEFsaWdubWVudCI6MCwiU21hcnRGb3JlZ3JvdW5kIjpudWxsLCJNYXJnaW4iOnsiJHJlZiI6IjY5In0sIlBhZGRpbmciOnsiJHJlZiI6IjcwIn0sIkJhY2tncm91bmQiOnsiJHJlZiI6IjcxIn0sIklzVmlzaWJsZSI6dHJ1ZSwiV2lkdGgiOjAuMCwiSGVpZ2h0IjowLjAsIkJvcmRlclN0eWxlIjp7IiRpZCI6IjMyNCIsIkxpbmVDb2xvciI6bnVsbCwiTGluZVdlaWdodCI6MC4wLCJMaW5lVHlwZSI6MCwiUGFyZW50U3R5bGUiOm51bGx9LCJQYXJlbnRTdHlsZSI6eyIkcmVmIjoiNjUifX0sIkRhdGVTdHlsZSI6eyIkaWQiOiIzMjUiLCJGb250U2V0dGluZ3MiOnsiJGlkIjoiMzI2IiwiRm9udFNpemUiOjEwLCJGb250TmFtZSI6IkNhbGlicmkiLCJJc0JvbGQiOmZhbHNlLCJJc0l0YWxpYyI6ZmFsc2UsIklzVW5kZXJsaW5lZCI6ZmFsc2UsIlBhcmVudFN0eWxlIjp7IiRyZWYiOiI3MyJ9fSwiQXV0b1NpemUiOjAsIkZvcmVncm91bmQiOnsiJGlkIjoiMzI3IiwiQ29sb3IiOnsiJGlkIjoiMzI4IiwiQSI6MjU1LCJSIjoyMzYsIkciOjExMiwiQiI6MjJ9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zMjkiLCJMaW5lQ29sb3IiOm51bGwsIkxpbmVXZWlnaHQiOjAuMCwiTGluZVR5cGUiOjAsIlBhcmVudFN0eWxlIjpudWxsfSwiUGFyZW50U3R5bGUiOnsiJHJlZiI6IjcyIn19LCJEYXRlRm9ybWF0Ijp7IiRpZCI6IjMzMCIsIkZvcm1hdFN0cmluZyI6Ik0tZC15eXl5IiwiU2VwYXJhdG9yIjoiLSIsIlVzZUludGVybmF0aW9uYWxEYXRlRm9ybWF0IjpmYWxzZX0sIklzVmlzaWJsZSI6dHJ1ZSwiUGFyZW50U3R5bGUiOnsiJHJlZiI6IjUzIn19LCJQb3NpdGlvbiI6eyJSYXRpbyI6MC4wLCJJc0N1c3RvbSI6ZmFsc2V9LCJJZCI6ImE3MmExZTgzLWY0MjMtNGY5Yi05Zjc3LWExNWQyMzEzZTZkYyIsIkltcG9ydElkIjpudWxsLCJUaXRsZSI6IkVudGVyIHlvdXIgbWlsZXN0b25lIGhlcmUiLCJOb3RlIjpudWxsLCJIeXBlcmxpbmsiOm51bGwsIklzQ2hhbmdlZCI6ZmFsc2UsIklzTmV3IjpmYWxzZX1dLCJUYXNrcyI6W10sIk1zUHJvamVjdEl0ZW1zVHJlZSI6eyIkaWQiOiIzMzEiLCJSb290Ijp7IkltcG9ydElkIjpudWxsLCJJc0ltcG9ydGVkIjpmYWxzZSwiQ2hpbGRyZW4iOltdfX0sIk1ldGFkYXRhIjp7IiRpZCI6IjMzMiJ9LCJTZXR0aW5ncyI6eyIkaWQiOiIzMzMiLCJJbXBhT3B0aW9ucyI6eyIkaWQiOiIzMzQiLCJMZWZ0VG9SaWdodCI6ZmFsc2UsIlBheWxvYWRPcHRpb25zIjoyfSwiVXNlQ29tcHJlc3Npb24iOmZhbHNlLCJDb21wcmVzaW9uUGVyY2VudGFnZSI6MC4wLCJJbmFjdGl2ZUludGVydmFsV2lkdGhUaHJlc2hvbGQiOjAuMCwiSW5hY3RpdmVJbnRlcnZhbFdpZHRoIjowLjAsIlNwbGl0VGFza3MiOmZhbHNlLCJVc2VDbHVzdGVyIjpmYWxzZSwiRXBzaWxvbiI6MC4wLCJNaW5Qb2ludHNUb0Zvcm1BQ2x1c3RlciI6MCwiR2VuZXJhdGVJbnZpc2libGVTaGFwZXMiOmZhbHNlLCJTbWFydFRpbWVsaW5lVGFza1BlcmNlbnRhZ2VGaXQiOmZhbHNlfSwiSXNOZXciOnRydWUsIkltcG9ydFR5cGUiOjAsIkZpbGVQYXRoIjpudWxsLCJUaW1lbGluZUltcG9ydGVkIjpmYWxzZX0="/>
  <p:tag name="__MASTER" val="__part_0"/>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Lst>
</file>

<file path=ppt/tags/tag70.xml><?xml version="1.0" encoding="utf-8"?>
<p:tagLst xmlns:a="http://schemas.openxmlformats.org/drawingml/2006/main" xmlns:r="http://schemas.openxmlformats.org/officeDocument/2006/relationships" xmlns:p="http://schemas.openxmlformats.org/presentationml/2006/main">
  <p:tag name="OTLMARKERSHAPE" val="OTL"/>
</p:tagLst>
</file>

<file path=ppt/tags/tag71.xml><?xml version="1.0" encoding="utf-8"?>
<p:tagLst xmlns:a="http://schemas.openxmlformats.org/drawingml/2006/main" xmlns:r="http://schemas.openxmlformats.org/officeDocument/2006/relationships" xmlns:p="http://schemas.openxmlformats.org/presentationml/2006/main">
  <p:tag name="OTLMARKERSHAPE" val="OTL"/>
</p:tagLst>
</file>

<file path=ppt/tags/tag72.xml><?xml version="1.0" encoding="utf-8"?>
<p:tagLst xmlns:a="http://schemas.openxmlformats.org/drawingml/2006/main" xmlns:r="http://schemas.openxmlformats.org/officeDocument/2006/relationships" xmlns:p="http://schemas.openxmlformats.org/presentationml/2006/main">
  <p:tag name="OTLMARKERSHAPE" val="OTL"/>
</p:tagLst>
</file>

<file path=ppt/tags/tag73.xml><?xml version="1.0" encoding="utf-8"?>
<p:tagLst xmlns:a="http://schemas.openxmlformats.org/drawingml/2006/main" xmlns:r="http://schemas.openxmlformats.org/officeDocument/2006/relationships" xmlns:p="http://schemas.openxmlformats.org/presentationml/2006/main">
  <p:tag name="__PART_0" val="eyIkaWQiOiIxIiwiQ3VsdHVyZUluZm9OYW1lIjoiZW4tVVMiLCJTdHlsZU5hbWUiOiJQaGFzZXMiLCJJc1RlbXBsYXRlIjpmYWxzZSwiVmVyc2lvbiI6eyIkaWQiOiIyIiwiVmVyc2lvbiI6IjMuMC4xIiwiT3JpZ2luYWxBc3NlbWJseVZlcnNpb24iOiIzLjAxLjAyLjAwIiwiRWRpdGlvbiI6IlBsdXMiLCJJc1BsdXNFZGl0aW9uIjp0cnVlfSwiRWZmZWN0IjoxLCJTdHlsZSI6eyIkaWQiOiIzIiwiVGltZWJhbmRTdHlsZSI6eyIkaWQiOiI0IiwiU2NhbGVNYXJraW5nIjowLCJTaGFwZSI6MywiU2hhcGVTdHlsZSI6eyIkaWQiOiI1IiwiTWFyZ2luIjp7IiRpZCI6IjYiLCJUb3AiOjAsIkxlZnQiOjEwLCJSaWdodCI6MTAsIkJvdHRvbSI6MH0sIlBhZGRpbmciOnsiJGlkIjoiNyIsIlRvcCI6MywiTGVmdCI6MCwiUmlnaHQiOjAsIkJvdHRvbSI6M30sIkJhY2tncm91bmQiOnsiJGlkIjoiOCIsIkNvbG9yIjp7IiRpZCI6IjkiLCJBIjoyNTUsIlIiOjE3OCwiRyI6NTYsIkIiOjI4fX0sIklzVmlzaWJsZSI6dHJ1ZSwiV2lkdGgiOjAuMCwiSGVpZ2h0IjozMC4wLCJCb3JkZXJTdHlsZSI6eyIkaWQiOiIxMCIsIkxpbmVDb2xvciI6eyIkaWQiOiIxMSIsIiR0eXBlIjoiTkxSRS5Db21tb24uRG9tLlNvbGlkQ29sb3JCcnVzaCwgTkxSRS5Db21tb24iLCJDb2xvciI6eyIkaWQiOiIxMiIsIkEiOjI1NSwiUiI6MjU1LCJHIjowLCJCIjowfX0sIkxpbmVXZWlnaHQiOjAuMCwiTGluZVR5cGUiOjAsIlBhcmVudFN0eWxlIjpudWxsfSwiUGFyZW50U3R5bGUiOm51bGx9LCJSaWdodEVuZENhcHNTdHlsZSI6eyIkaWQiOiIxMyIsIkZvbnRTZXR0aW5ncyI6eyIkaWQiOiIxNCIsIkZvbnRTaXplIjoxNCwiRm9udE5hbWUiOiJDYWxpYnJpIiwiSXNCb2xkIjp0cnVlLCJJc0l0YWxpYyI6ZmFsc2UsIklzVW5kZXJsaW5lZCI6ZmFsc2UsIlBhcmVudFN0eWxlIjpudWxsfSwiQXV0b1NpemUiOjAsIkZvcmVncm91bmQiOnsiJGlkIjoiMTUiLCJDb2xvciI6eyIkaWQiOiIxNiIsIkEiOjI1NSwiUiI6NTcsIkciOjQ4LCJCIjo0Mn19LCJNYXhXaWR0aCI6IkluZmluaXR5IiwiTWF4SGVpZ2h0IjoiSW5maW5pdHkiLCJTbWFydEZvcmVncm91bmRJc0FjdGl2ZSI6ZmFsc2UsIkhvcml6b250YWxBbGlnbm1lbnQiOjAsIlZlcnRpY2FsQWxpZ25tZW50IjowLCJTbWFydEZvcmVncm91bmQiOm51bGwsIk1hcmdpbiI6eyIkaWQiOiIxNyIsIlRvcCI6MCwiTGVmdCI6MCwiUmlnaHQiOjIwLCJCb3R0b20iOjB9LCJQYWRkaW5nIjp7IiRpZCI6IjE4IiwiVG9wIjowLCJMZWZ0IjowLCJSaWdodCI6MCwiQm90dG9tIjowfSwiQmFja2dyb3VuZCI6eyIkaWQiOiIxOSIsIkNvbG9yIjp7IiRpZCI6IjIwIiwiQSI6MCwiUiI6MCwiRyI6MCwiQiI6MH19LCJJc1Zpc2libGUiOnRydWUsIldpZHRoIjowLjAsIkhlaWdodCI6MC4wLCJCb3JkZXJTdHlsZSI6bnVsbCwiUGFyZW50U3R5bGUiOm51bGx9LCJMZWZ0RW5kQ2Fwc1N0eWxlIjp7IiRpZCI6IjIxIiwiRm9udFNldHRpbmdzIjp7IiRpZCI6IjIyIiwiRm9udFNpemUiOjE0LCJGb250TmFtZSI6IkNhbGlicmkiLCJJc0JvbGQiOnRydWUsIklzSXRhbGljIjpmYWxzZSwiSXNVbmRlcmxpbmVkIjpmYWxzZSwiUGFyZW50U3R5bGUiOm51bGx9LCJBdXRvU2l6ZSI6MCwiRm9yZWdyb3VuZCI6eyIkaWQiOiIyMyIsIkNvbG9yIjp7IiRpZCI6IjI0IiwiQSI6MjU1LCJSIjo1NywiRyI6NDgsIkIiOjQyfX0sIk1heFdpZHRoIjoiSW5maW5pdHkiLCJNYXhIZWlnaHQiOiJJbmZpbml0eSIsIlNtYXJ0Rm9yZWdyb3VuZElzQWN0aXZlIjpmYWxzZSwiSG9yaXpvbnRhbEFsaWdubWVudCI6MCwiVmVydGljYWxBbGlnbm1lbnQiOjAsIlNtYXJ0Rm9yZWdyb3VuZCI6bnVsbCwiTWFyZ2luIjp7IiRpZCI6IjI1IiwiVG9wIjowLCJMZWZ0IjoyMCwiUmlnaHQiOjAsIkJvdHRvbSI6MH0sIlBhZGRpbmciOnsiJGlkIjoiMjYiLCJUb3AiOjAsIkxlZnQiOjAsIlJpZ2h0IjowLCJCb3R0b20iOjB9LCJCYWNrZ3JvdW5kIjp7IiRpZCI6IjI3IiwiQ29sb3IiOnsiJHJlZiI6IjIwIn19LCJJc1Zpc2libGUiOnRydWUsIldpZHRoIjowLjAsIkhlaWdodCI6MC4wLCJCb3JkZXJTdHlsZSI6bnVsbCwiUGFyZW50U3R5bGUiOm51bGx9LCJUb2RheVRleHRTdHlsZSI6eyIkaWQiOiIyOCIsIkZvbnRTZXR0aW5ncyI6eyIkaWQiOiIyOSIsIkZvbnRTaXplIjoxMiwiRm9udE5hbWUiOiJDYWxpYnJpIiwiSXNCb2xkIjpmYWxzZSwiSXNJdGFsaWMiOmZhbHNlLCJJc1VuZGVybGluZWQiOmZhbHNlLCJQYXJlbnRTdHlsZSI6bnVsbH0sIkF1dG9TaXplIjowLCJGb3JlZ3JvdW5kIjp7IiRpZCI6IjMwIiwiQ29sb3IiOnsiJGlkIjoiMzEiLCJBIjoyNTUsIlIiOjAsIkciOjAsIkIiOjB9fSwiTWF4V2lkdGgiOjIwMC4wLCJNYXhIZWlnaHQiOiJJbmZpbml0eSIsIlNtYXJ0Rm9yZWdyb3VuZElzQWN0aXZlIjpmYWxzZSwiSG9yaXpvbnRhbEFsaWdubWVudCI6MCwiVmVydGljYWxBbGlnbm1lbnQiOjAsIlNtYXJ0Rm9yZWdyb3VuZCI6bnVsbCwiTWFyZ2luIjp7IiRpZCI6IjMyIiwiVG9wIjowLCJMZWZ0IjowLCJSaWdodCI6MCwiQm90dG9tIjowfSwiUGFkZGluZyI6eyIkaWQiOiIzMyIsIlRvcCI6MCwiTGVmdCI6MCwiUmlnaHQiOjAsIkJvdHRvbSI6MH0sIkJhY2tncm91bmQiOnsiJGlkIjoiMzQiLCJDb2xvciI6eyIkcmVmIjoiMjAifX0sIklzVmlzaWJsZSI6dHJ1ZSwiV2lkdGgiOjAuMCwiSGVpZ2h0IjowLjAsIkJvcmRlclN0eWxlIjpudWxsLCJQYXJlbnRTdHlsZSI6bnVsbH0sIlRvZGF5TWFya2VyU3R5bGUiOnsiJGlkIjoiMzUiLCJNYXJnaW4iOnsiJGlkIjoiMzYiLCJUb3AiOjAsIkxlZnQiOjAsIlJpZ2h0IjowLCJCb3R0b20iOjB9LCJQYWRkaW5nIjp7IiRpZCI6IjM3IiwiVG9wIjowLCJMZWZ0IjowLCJSaWdodCI6MCwiQm90dG9tIjowfSwiQmFja2dyb3VuZCI6eyIkaWQiOiIzOCIsIkNvbG9yIjp7IiRpZCI6IjM5IiwiQSI6MjU1LCJSIjowLCJHIjowLCJCIjowfX0sIklzVmlzaWJsZSI6dHJ1ZSwiV2lkdGgiOjAuMCwiSGVpZ2h0IjowLjAsIkJvcmRlclN0eWxlIjpudWxsLCJQYXJlbnRTdHlsZSI6bnVsbH0sIlNjYWxlU3R5bGUiOnsiJGlkIjoiNDAiLCJTaG93U2VnbWVudFNlcGFyYXRvcnMiOmZhbHNlLCJTZWdtZW50U2VwYXJhdG9yT3BhY2l0eSI6MzAsIkZvbnRTZXR0aW5ncyI6eyIkaWQiOiI0MSIsIkZvbnRTaXplIjoxMiwiRm9udE5hbWUiOiJDYWxpYnJpIiwiSXNCb2xkIjp0cnVlLCJJc0l0YWxpYyI6ZmFsc2UsIklzVW5kZXJsaW5lZCI6ZmFsc2UsIlBhcmVudFN0eWxlIjpudWxsfSwiQXV0b1NpemUiOjAsIkZvcmVncm91bmQiOnsiJGlkIjoiNDIiLCJDb2xvciI6eyIkaWQiOiI0MyIsIkEiOjI1NSwiUiI6MjU1LCJHIjoyNTUsIkIiOjI1NX19LCJNYXhXaWR0aCI6MjAwLjAsIk1heEhlaWdodCI6IkluZmluaXR5IiwiU21hcnRGb3JlZ3JvdW5kSXNBY3RpdmUiOmZhbHNlLCJIb3Jpem9udGFsQWxpZ25tZW50IjowLCJWZXJ0aWNhbEFsaWdubWVudCI6MSwiU21hcnRGb3JlZ3JvdW5kIjpudWxsLCJNYXJnaW4iOnsiJGlkIjoiNDQiLCJUb3AiOjAsIkxlZnQiOjUsIlJpZ2h0IjowLCJCb3R0b20iOjB9LCJQYWRkaW5nIjp7IiRpZCI6IjQ1IiwiVG9wIjowLCJMZWZ0IjowLCJSaWdodCI6MCwiQm90dG9tIjowfSwiQmFja2dyb3VuZCI6eyIkaWQiOiI0NiIsIkNvbG9yIjp7IiRyZWYiOiIyMCJ9fSwiSXNWaXNpYmxlIjp0cnVlLCJXaWR0aCI6MC4wLCJIZWlnaHQiOjAuMCwiQm9yZGVyU3R5bGUiOm51bGwsIlBhcmVudFN0eWxlIjpudWxsfSwiRWxhcHNlZFRpbWVCYWNrZ3JvdW5kIjp7IiRpZCI6IjQ3IiwiQ29sb3IiOnsiJGlkIjoiNDgiLCJBIjo3NywiUiI6MjEwLCJHIjoyMDQsIkIiOjIwMn19LCJBcHBlbmRZZWFyT25ZZWFyQ2hhbmdlIjp0cnVlLCJFbGFwc2VkVGltZUZvcm1hdCI6MSwiVG9kYXlNYXJrZXJQb3NpdGlvbiI6MywiUXVpY2tQb3NpdGlvbiI6MywiQWJzb2x1dGVQb3NpdGlvbiI6Mjk3LjAsIk1hcmdpbiI6eyIkaWQiOiI0OSIsIlRvcCI6MCwiTGVmdCI6MTAsIlJpZ2h0IjoxMCwiQm90dG9tIjowfSwiUGFkZGluZyI6eyIkaWQiOiI1MCIsIlRvcCI6MCwiTGVmdCI6MCwiUmlnaHQiOjAsIkJvdHRvbSI6MH0sIkJhY2tncm91bmQiOnsiJGlkIjoiNTEiLCJDb2xvciI6eyIkaWQiOiI1MiIsIkEiOjI1NSwiUiI6MTc4LCJHIjoxNzgsIkIiOjE3OH19LCJJc1Zpc2libGUiOnRydWUsIldpZHRoIjowLjAsIkhlaWdodCI6MC4wLCJCb3JkZXJTdHlsZSI6bnVsbCwiUGFyZW50U3R5bGUiOm51bGx9LCJEZWZhdWx0TWlsZXN0b25lU3R5bGUiOnsiJGlkIjoiNTMiLCJTaGFwZSI6NywiQ29ubmVjdG9yTWFyZ2luIjp7IiRpZCI6IjU0IiwiVG9wIjowLCJMZWZ0IjoyLCJSaWdodCI6MiwiQm90dG9tIjowfSwiQ29ubmVjdG9yU3R5bGUiOnsiJGlkIjoiNTUiLCJMaW5lQ29sb3IiOnsiJGlkIjoiNTYiLCIkdHlwZSI6Ik5MUkUuQ29tbW9uLkRvbS5Tb2xpZENvbG9yQnJ1c2gsIE5MUkUuQ29tbW9uIiwiQ29sb3IiOnsiJGlkIjoiNTciLCJBIjoyNTUsIlIiOjMxLCJHIjo3MywiQiI6MTI2fX0sIkxpbmVXZWlnaHQiOjEuMCwiTGluZVR5cGUiOjAsIlBhcmVudFN0eWxlIjpudWxsfSwiSXNCZWxvd1RpbWViYW5kIjpmYWxzZSwiSGlkZURhdGUiOmZhbHNlLCJTaGFwZVNpemUiOjEsIlNwYWNpbmciOjIuMCwiUGFkZGluZyI6eyIkaWQiOiI1OCIsIlRvcCI6NywiTGVmdCI6MywiUmlnaHQiOjAsIkJvdHRvbSI6Mn0sIlNoYXBlU3R5bGUiOnsiJGlkIjoiNTkiLCJNYXJnaW4iOnsiJGlkIjoiNjAiLCJUb3AiOjAsIkxlZnQiOjAsIlJpZ2h0IjowLCJCb3R0b20iOjB9LCJQYWRkaW5nIjp7IiRpZCI6IjYxIiwiVG9wIjowLCJMZWZ0IjowLCJSaWdodCI6MCwiQm90dG9tIjowfSwiQmFja2dyb3VuZCI6bnVsbCwiSXNWaXNpYmxlIjp0cnVlLCJXaWR0aCI6MTguMCwiSGVpZ2h0IjoyMC4wLCJCb3JkZXJTdHlsZSI6eyIkaWQiOiI2MiIsIkxpbmVDb2xvciI6eyIkaWQiOiI2MyIsIiR0eXBlIjoiTkxSRS5Db21tb24uRG9tLlNvbGlkQ29sb3JCcnVzaCwgTkxSRS5Db21tb24iLCJDb2xvciI6eyIkaWQiOiI2NCIsIkEiOjI1NSwiUiI6MjU1LCJHIjowLCJCIjowfX0sIkxpbmVXZWlnaHQiOjAuMCwiTGluZVR5cGUiOjAsIlBhcmVudFN0eWxlIjpudWxsfSwiUGFyZW50U3R5bGUiOm51bGx9LCJUaXRsZVN0eWxlIjp7IiRpZCI6IjY1IiwiRm9udFNldHRpbmdzIjp7IiRpZCI6IjY2IiwiRm9udFNpemUiOjExLCJGb250TmFtZSI6IkNhbGlicmkiLCJJc0JvbGQiOnRydWUsIklzSXRhbGljIjpmYWxzZSwiSXNVbmRlcmxpbmVkIjpmYWxzZSwiUGFyZW50U3R5bGUiOm51bGx9LCJBdXRvU2l6ZSI6MCwiRm9yZWdyb3VuZCI6eyIkaWQiOiI2NyIsIkNvbG9yIjp7IiRpZCI6IjY4IiwiQSI6MjU1LCJSIjowLCJHIjowLCJCIjowfX0sIk1heFdpZHRoIjoyMDAuMCwiTWF4SGVpZ2h0IjoiSW5maW5pdHkiLCJTbWFydEZvcmVncm91bmRJc0FjdGl2ZSI6ZmFsc2UsIkhvcml6b250YWxBbGlnbm1lbnQiOjEsIlZlcnRpY2FsQWxpZ25tZW50IjowLCJTbWFydEZvcmVncm91bmQiOm51bGwsIk1hcmdpbiI6eyIkaWQiOiI2OSIsIlRvcCI6MCwiTGVmdCI6MCwiUmlnaHQiOjAsIkJvdHRvbSI6MH0sIlBhZGRpbmciOnsiJGlkIjoiNzAiLCJUb3AiOjAsIkxlZnQiOjAsIlJpZ2h0IjowLCJCb3R0b20iOjB9LCJCYWNrZ3JvdW5kIjp7IiRpZCI6IjcxIiwiQ29sb3IiOnsiJHJlZiI6IjIwIn19LCJJc1Zpc2libGUiOnRydWUsIldpZHRoIjowLjAsIkhlaWdodCI6MC4wLCJCb3JkZXJTdHlsZSI6bnVsbCwiUGFyZW50U3R5bGUiOm51bGx9LCJEYXRlU3R5bGUiOnsiJGlkIjoiNzIiLCJGb250U2V0dGluZ3MiOnsiJGlkIjoiNzMiLCJGb250U2l6ZSI6MTAsIkZvbnROYW1lIjoiQ2FsaWJyaSIsIklzQm9sZCI6ZmFsc2UsIklzSXRhbGljIjpmYWxzZSwiSXNVbmRlcmxpbmVkIjpmYWxzZSwiUGFyZW50U3R5bGUiOm51bGx9LCJBdXRvU2l6ZSI6MCwiRm9yZWdyb3VuZCI6eyIkaWQiOiI3NCIsIkNvbG9yIjp7IiRpZCI6Ijc1IiwiQSI6MjU1LCJSIjo2OCwiRyI6ODQsIkIiOjEwNn19LCJNYXhXaWR0aCI6MjAwLjAsIk1heEhlaWdodCI6IkluZmluaXR5IiwiU21hcnRGb3JlZ3JvdW5kSXNBY3RpdmUiOmZhbHNlLCJIb3Jpem9udGFsQWxpZ25tZW50IjowLCJWZXJ0aWNhbEFsaWdubWVudCI6MCwiU21hcnRGb3JlZ3JvdW5kIjpudWxsLCJNYXJnaW4iOnsiJGlkIjoiNzYiLCJUb3AiOjAsIkxlZnQiOjAsIlJpZ2h0IjowLCJCb3R0b20iOjB9LCJQYWRkaW5nIjp7IiRpZCI6Ijc3IiwiVG9wIjowLCJMZWZ0IjowLCJSaWdodCI6MCwiQm90dG9tIjowfSwiQmFja2dyb3VuZCI6eyIkaWQiOiI3OCIsIkNvbG9yIjp7IiRyZWYiOiIyMCJ9fSwiSXNWaXNpYmxlIjp0cnVlLCJXaWR0aCI6MC4wLCJIZWlnaHQiOjAuMCwiQm9yZGVyU3R5bGUiOm51bGwsIlBhcmVudFN0eWxlIjpudWxsfSwiRGF0ZUZvcm1hdCI6eyIkaWQiOiI3OSIsIkZvcm1hdFN0cmluZyI6Ik0tZC15eXl5IiwiU2VwYXJhdG9yIjoiLSIsIlVzZUludGVybmF0aW9uYWxEYXRlRm9ybWF0IjpmYWxzZX0sIklzVmlzaWJsZSI6dHJ1ZSwiUGFyZW50U3R5bGUiOm51bGx9LCJEZWZhdWx0VGFza1N0eWxlIjp7IiRpZCI6IjgwIiwiU2hhcGUiOjAsIlNoYXBlVGhpY2tuZXNzIjoyLCJEdXJhdGlvbkZvcm1hdCI6MCwiSW5jbHVkZU5vbldvcmtpbmdEYXlzSW5EdXJhdGlvbiI6dHJ1ZSwiUGVyY2VudGFnZUNvbXBsZXRlU3R5bGUiOnsiJGlkIjoiODEiLCJGb250U2V0dGluZ3MiOnsiJGlkIjoiODIiLCJGb250U2l6ZSI6MTAsIkZvbnROYW1lIjoiQ2FsaWJyaSIsIklzQm9sZCI6ZmFsc2UsIklzSXRhbGljIjpmYWxzZSwiSXNVbmRlcmxpbmVkIjpmYWxzZSwiUGFyZW50U3R5bGUiOm51bGx9LCJBdXRvU2l6ZSI6MCwiRm9yZWdyb3VuZCI6eyIkaWQiOiI4MyIsIkNvbG9yIjp7IiRpZCI6Ijg0IiwiQSI6MjU1LCJSIjoyMzcsIkciOjEyNSwiQiI6NDl9fSwiTWF4V2lkdGgiOjIwMC4wLCJNYXhIZWlnaHQiOiJJbmZpbml0eSIsIlNtYXJ0Rm9yZWdyb3VuZElzQWN0aXZlIjpmYWxzZSwiSG9yaXpvbnRhbEFsaWdubWVudCI6MCwiVmVydGljYWxBbGlnbm1lbnQiOjAsIlNtYXJ0Rm9yZWdyb3VuZCI6bnVsbCwiTWFyZ2luIjp7IiRpZCI6Ijg1IiwiVG9wIjowLCJMZWZ0IjowLCJSaWdodCI6MCwiQm90dG9tIjowfSwiUGFkZGluZyI6eyIkaWQiOiI4NiIsIlRvcCI6MCwiTGVmdCI6MCwiUmlnaHQiOjAsIkJvdHRvbSI6MH0sIkJhY2tncm91bmQiOnsiJGlkIjoiODciLCJDb2xvciI6eyIkcmVmIjoiMjAifX0sIklzVmlzaWJsZSI6dHJ1ZSwiV2lkdGgiOjAuMCwiSGVpZ2h0IjowLjAsIkJvcmRlclN0eWxlIjpudWxsLCJQYXJlbnRTdHlsZSI6bnVsbH0sIkR1cmF0aW9uU3R5bGUiOnsiJGlkIjoiODgiLCJGb250U2V0dGluZ3MiOnsiJGlkIjoiODkiLCJGb250U2l6ZSI6MTAsIkZvbnROYW1lIjoiQ2FsaWJyaSIsIklzQm9sZCI6ZmFsc2UsIklzSXRhbGljIjpmYWxzZSwiSXNVbmRlcmxpbmVkIjpmYWxzZSwiUGFyZW50U3R5bGUiOm51bGx9LCJBdXRvU2l6ZSI6MCwiRm9yZWdyb3VuZCI6eyIkaWQiOiI5MCIsIkNvbG9yIjp7IiRpZCI6IjkxIiwiQSI6MjU1LCJSIjoyMzcsIkciOjEyNSwiQiI6NDl9fSwiTWF4V2lkdGgiOjIwMC4wLCJNYXhIZWlnaHQiOiJJbmZpbml0eSIsIlNtYXJ0Rm9yZWdyb3VuZElzQWN0aXZlIjpmYWxzZSwiSG9yaXpvbnRhbEFsaWdubWVudCI6MCwiVmVydGljYWxBbGlnbm1lbnQiOjAsIlNtYXJ0Rm9yZWdyb3VuZCI6bnVsbCwiTWFyZ2luIjp7IiRpZCI6IjkyIiwiVG9wIjowLCJMZWZ0IjowLCJSaWdodCI6MCwiQm90dG9tIjowfSwiUGFkZGluZyI6eyIkaWQiOiI5MyIsIlRvcCI6MCwiTGVmdCI6MCwiUmlnaHQiOjAsIkJvdHRvbSI6MH0sIkJhY2tncm91bmQiOnsiJGlkIjoiOTQiLCJDb2xvciI6eyIkcmVmIjoiMjAifX0sIklzVmlzaWJsZSI6dHJ1ZSwiV2lkdGgiOjAuMCwiSGVpZ2h0IjowLjAsIkJvcmRlclN0eWxlIjpudWxsLCJQYXJlbnRTdHlsZSI6bnVsbH0sIkhvcml6b250YWxDb25uZWN0b3JTdHlsZSI6eyIkaWQiOiI5NSIsIkxpbmVDb2xvciI6eyIkaWQiOiI5NiIsIiR0eXBlIjoiTkxSRS5Db21tb24uRG9tLlNvbGlkQ29sb3JCcnVzaCwgTkxSRS5Db21tb24iLCJDb2xvciI6eyIkaWQiOiI5NyIsIkEiOjI1NSwiUiI6MjA0LCJHIjoyMDQsIkIiOjIwNH19LCJMaW5lV2VpZ2h0IjoxLjAsIkxpbmVUeXBlIjowLCJQYXJlbnRTdHlsZSI6bnVsbH0sIlZlcnRpY2FsQ29ubmVjdG9yU3R5bGUiOnsiJGlkIjoiOTgiLCJMaW5lQ29sb3IiOnsiJGlkIjoiOTkiLCIkdHlwZSI6Ik5MUkUuQ29tbW9uLkRvbS5Tb2xpZENvbG9yQnJ1c2gsIE5MUkUuQ29tbW9uIiwiQ29sb3IiOnsiJGlkIjoiMTAwIiwiQSI6MjU1LCJSIjoyMDQsIkciOjIwNCwiQiI6MjA0fX0sIkxpbmVXZWlnaHQiOjEuMCwiTGluZVR5cGUiOjAsIlBhcmVudFN0eWxlIjpudWxsfSwiTWFyZ2luIjpudWxsLCJTdGFydERhdGVQb3NpdGlvbiI6MiwiRW5kRGF0ZVBvc2l0aW9uIjoyLCJUaXRsZVBvc2l0aW9uIjo0LCJEdXJhdGlvblBvc2l0aW9uIjo2LCJQZXJjZW50YWdlQ29tcGxldGVkUG9zaXRpb24iOjYsIlNwYWNpbmciOjUsIklzQmVsb3dUaW1lYmFuZCI6ZmFsc2UsIlBlcmNlbnRhZ2VDb21wbGV0ZVNoYXBlT3BhY2l0eSI6MzUsIlNoYXBlU3R5bGUiOnsiJGlkIjoiMTAxIiwiTWFyZ2luIjp7IiRpZCI6IjEwMiIsIlRvcCI6MCwiTGVmdCI6NCwiUmlnaHQiOjQsIkJvdHRvbSI6MH0sIlBhZGRpbmciOnsiJGlkIjoiMTAzIiwiVG9wIjowLCJMZWZ0IjowLCJSaWdodCI6MCwiQm90dG9tIjowfSwiQmFja2dyb3VuZCI6bnVsbCwiSXNWaXNpYmxlIjp0cnVlLCJXaWR0aCI6MC4wLCJIZWlnaHQiOjIyLjAsIkJvcmRlclN0eWxlIjp7IiRpZCI6IjEwNCIsIkxpbmVDb2xvciI6eyIkaWQiOiIxMDUiLCIkdHlwZSI6Ik5MUkUuQ29tbW9uLkRvbS5Tb2xpZENvbG9yQnJ1c2gsIE5MUkUuQ29tbW9uIiwiQ29sb3IiOnsiJGlkIjoiMTA2IiwiQSI6MjU1LCJSIjoyNTUsIkciOjAsIkIiOjB9fSwiTGluZVdlaWdodCI6MC4wLCJMaW5lVHlwZSI6MCwiUGFyZW50U3R5bGUiOm51bGx9LCJQYXJlbnRTdHlsZSI6bnVsbH0sIlRpdGxlU3R5bGUiOnsiJGlkIjoiMTA3IiwiRm9udFNldHRpbmdzIjp7IiRpZCI6IjEwOCIsIkZvbnRTaXplIjoxMSwiRm9udE5hbWUiOiJDYWxpYnJpIiwiSXNCb2xkIjp0cnVlLCJJc0l0YWxpYyI6ZmFsc2UsIklzVW5kZXJsaW5lZCI6ZmFsc2UsIlBhcmVudFN0eWxlIjpudWxsfSwiQXV0b1NpemUiOjAsIkZvcmVncm91bmQiOnsiJGlkIjoiMTA5IiwiQ29sb3IiOnsiJGlkIjoiMTEwIiwiQSI6MjU1LCJSIjowLCJHIjowLCJCIjowfX0sIk1heFdpZHRoIjo3MjAuMCwiTWF4SGVpZ2h0IjoiSW5maW5pdHkiLCJTbWFydEZvcmVncm91bmRJc0FjdGl2ZSI6dHJ1ZSwiSG9yaXpvbnRhbEFsaWdubWVudCI6MSwiVmVydGljYWxBbGlnbm1lbnQiOjAsIlNtYXJ0Rm9yZWdyb3VuZCI6bnVsbCwiTWFyZ2luIjp7IiRpZCI6IjExMSIsIlRvcCI6MCwiTGVmdCI6MCwiUmlnaHQiOjAsIkJvdHRvbSI6MH0sIlBhZGRpbmciOnsiJGlkIjoiMTEyIiwiVG9wIjowLCJMZWZ0IjowLCJSaWdodCI6MCwiQm90dG9tIjowfSwiQmFja2dyb3VuZCI6eyIkaWQiOiIxMTMiLCJDb2xvciI6eyIkcmVmIjoiMjAifX0sIklzVmlzaWJsZSI6dHJ1ZSwiV2lkdGgiOjAuMCwiSGVpZ2h0IjowLjAsIkJvcmRlclN0eWxlIjpudWxsLCJQYXJlbnRTdHlsZSI6bnVsbH0sIkRhdGVTdHlsZSI6eyIkaWQiOiIxMTQiLCJGb250U2V0dGluZ3MiOnsiJGlkIjoiMTE1IiwiRm9udFNpemUiOjEwLCJGb250TmFtZSI6IkNhbGlicmkiLCJJc0JvbGQiOmZhbHNlLCJJc0l0YWxpYyI6ZmFsc2UsIklzVW5kZXJsaW5lZCI6ZmFsc2UsIlBhcmVudFN0eWxlIjpudWxsfSwiQXV0b1NpemUiOjAsIkZvcmVncm91bmQiOnsiJGlkIjoiMTE2IiwiQ29sb3IiOnsiJGlkIjoiMTE3IiwiQSI6MjU1LCJSIjo2OCwiRyI6ODQsIkIiOjEwNn19LCJNYXhXaWR0aCI6MjAwLjAsIk1heEhlaWdodCI6IkluZmluaXR5IiwiU21hcnRGb3JlZ3JvdW5kSXNBY3RpdmUiOmZhbHNlLCJIb3Jpem9udGFsQWxpZ25tZW50IjowLCJWZXJ0aWNhbEFsaWdubWVudCI6MCwiU21hcnRGb3JlZ3JvdW5kIjpudWxsLCJNYXJnaW4iOnsiJGlkIjoiMTE4IiwiVG9wIjowLCJMZWZ0IjowLCJSaWdodCI6MCwiQm90dG9tIjowfSwiUGFkZGluZyI6eyIkaWQiOiIxMTkiLCJUb3AiOjAsIkxlZnQiOjAsIlJpZ2h0IjowLCJCb3R0b20iOjB9LCJCYWNrZ3JvdW5kIjp7IiRpZCI6IjEyMCIsIkNvbG9yIjp7IiRyZWYiOiIyMCJ9fSwiSXNWaXNpYmxlIjp0cnVlLCJXaWR0aCI6MC4wLCJIZWlnaHQiOjAuMCwiQm9yZGVyU3R5bGUiOm51bGwsIlBhcmVudFN0eWxlIjpudWxsfSwiRGF0ZUZvcm1hdCI6eyIkaWQiOiIxMjEiLCJGb3JtYXRTdHJpbmciOiJNTU0gZCIsIlNlcGFyYXRvciI6Ii8iLCJVc2VJbnRlcm5hdGlvbmFsRGF0ZUZvcm1hdCI6ZmFsc2V9LCJJc1Zpc2libGUiOnRydWUsIlBhcmVudFN0eWxlIjpudWxsfSwiU2hvd0VsYXBzZWRUaW1lR3JhZGllbnRTdHlsZSI6dHJ1ZX0sIlNjYWxlIjp7IiRpZCI6IjEyMiIsIlN0YXJ0RGF0ZSI6IjIwMTctMTEtMTZUMjM6NTk6NTkuOTk5WiIsIkVuZERhdGUiOiIyMDE5LTA3LTE0VDIzOjU5OjU5Ljk5OVoiLCJGb3JtYXQiOiJNTSIsIlR5cGUiOjMsIkF1dG9EYXRlUmFuZ2UiOnRydWUsIldvcmtpbmdEYXlzIjozMSwiVG9kYXlNYXJrZXJUZXh0IjoiVG9kYXkiLCJBdXRvU2NhbGVUeXBlIjpmYWxzZX0sIk1pbGVzdG9uZXMiOlt7IiRpZCI6IjEyMyIsIkRhdGUiOiIyMDE3LTExLTE2VDIzOjU5OjU5Ljk5OVoiLCJTdHlsZSI6eyIkaWQiOiIxMjQiLCJTaGFwZSI6NywiQ29ubmVjdG9yTWFyZ2luIjp7IiRyZWYiOiI1NCJ9LCJDb25uZWN0b3JTdHlsZSI6eyIkaWQiOiIxMjUiLCJMaW5lQ29sb3IiOnsiJGlkIjoiMTI2IiwiJHR5cGUiOiJOTFJFLkNvbW1vbi5Eb20uU29saWRDb2xvckJydXNoLCBOTFJFLkNvbW1vbiIsIkNvbG9yIjp7IiRpZCI6IjEyNyIsIkEiOjg5LCJSIjoyMzAsIkciOjcyLCJCIjozNX19LCJMaW5lV2VpZ2h0IjoxLjAsIkxpbmVUeXBlIjowLCJQYXJlbnRTdHlsZSI6eyIkcmVmIjoiNTUifX0sIklzQmVsb3dUaW1lYmFuZCI6ZmFsc2UsIkhpZGVEYXRlIjpmYWxzZSwiU2hhcGVTaXplIjowLCJTcGFjaW5nIjoyLjAsIlBhZGRpbmciOnsiJHJlZiI6IjU4In0sIlNoYXBlU3R5bGUiOnsiJGlkIjoiMTI4IiwiTWFyZ2luIjp7IiRyZWYiOiI2MCJ9LCJQYWRkaW5nIjp7IiRyZWYiOiI2MSJ9LCJCYWNrZ3JvdW5kIjp7IiRpZCI6IjEyOSIsIkNvbG9yIjp7IiRpZCI6IjEzMCIsIkEiOjI1NSwiUiI6MjMwLCJHIjo3MiwiQiI6MzV9fSwiSXNWaXNpYmxlIjp0cnVlLCJXaWR0aCI6MTIuMCwiSGVpZ2h0IjoxNC4wLCJCb3JkZXJTdHlsZSI6eyIkaWQiOiIxMzEiLCJMaW5lQ29sb3IiOnsiJHJlZiI6IjYzIn0sIkxpbmVXZWlnaHQiOjAuMCwiTGluZVR5cGUiOjAsIlBhcmVudFN0eWxlIjp7IiRyZWYiOiI2MiJ9fSwiUGFyZW50U3R5bGUiOnsiJHJlZiI6IjU5In19LCJUaXRsZVN0eWxlIjp7IiRpZCI6IjEzMiIsIkZvbnRTZXR0aW5ncyI6eyIkaWQiOiIxMzMiLCJGb250U2l6ZSI6MTEsIkZvbnROYW1lIjoiQ2FsaWJyaSIsIklzQm9sZCI6dHJ1ZSwiSXNJdGFsaWMiOmZhbHNlLCJJc1VuZGVybGluZWQiOmZhbHNlLCJQYXJlbnRTdHlsZSI6eyIkcmVmIjoiNjYifX0sIkF1dG9TaXplIjowLCJGb3JlZ3JvdW5kIjp7IiRyZWYiOiI2NyJ9LCJNYXhXaWR0aCI6MjAwLjAsIk1heEhlaWdodCI6IkluZmluaXR5IiwiU21hcnRGb3JlZ3JvdW5kSXNBY3RpdmUiOmZhbHNlLCJIb3Jpem9udGFsQWxpZ25tZW50IjoxLCJWZXJ0aWNhbEFsaWdubWVudCI6MCwiU21hcnRGb3JlZ3JvdW5kIjpudWxsLCJNYXJnaW4iOnsiJHJlZiI6IjY5In0sIlBhZGRpbmciOnsiJHJlZiI6IjcwIn0sIkJhY2tncm91bmQiOnsiJHJlZiI6IjcxIn0sIklzVmlzaWJsZSI6dHJ1ZSwiV2lkdGgiOjAuMCwiSGVpZ2h0IjowLjAsIkJvcmRlclN0eWxlIjp7IiRpZCI6IjEzNCIsIkxpbmVDb2xvciI6bnVsbCwiTGluZVdlaWdodCI6MC4wLCJMaW5lVHlwZSI6MCwiUGFyZW50U3R5bGUiOm51bGx9LCJQYXJlbnRTdHlsZSI6eyIkcmVmIjoiNjUifX0sIkRhdGVTdHlsZSI6eyIkaWQiOiIxMzUiLCJGb250U2V0dGluZ3MiOnsiJGlkIjoiMTM2IiwiRm9udFNpemUiOjEwLCJGb250TmFtZSI6IkNhbGlicmkiLCJJc0JvbGQiOmZhbHNlLCJJc0l0YWxpYyI6ZmFsc2UsIklzVW5kZXJsaW5lZCI6ZmFsc2UsIlBhcmVudFN0eWxlIjp7IiRyZWYiOiI3MyJ9fSwiQXV0b1NpemUiOjAsIkZvcmVncm91bmQiOnsiJGlkIjoiMTM3IiwiQ29sb3IiOnsiJGlkIjoiMTM4IiwiQSI6MjU1LCJSIjoyMzAsIkciOjcyLCJCIjozNX1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EzOSIsIkxpbmVDb2xvciI6bnVsbCwiTGluZVdlaWdodCI6MC4wLCJMaW5lVHlwZSI6MCwiUGFyZW50U3R5bGUiOm51bGx9LCJQYXJlbnRTdHlsZSI6eyIkcmVmIjoiNzIifX0sIkRhdGVGb3JtYXQiOnsiJGlkIjoiMTQwIiwiRm9ybWF0U3RyaW5nIjoiTS1kLXl5eXkiLCJTZXBhcmF0b3IiOiItIiwiVXNlSW50ZXJuYXRpb25hbERhdGVGb3JtYXQiOmZhbHNlfSwiSXNWaXNpYmxlIjp0cnVlLCJQYXJlbnRTdHlsZSI6eyIkcmVmIjoiNTMifX0sIlBvc2l0aW9uIjp7IlJhdGlvIjowLjAsIklzQ3VzdG9tIjpmYWxzZX0sIklkIjoiNDc0ZDI5NzEtOThkNS00MjVjLTk0ODctZTlhYmRjNDAxZDhkIiwiSW1wb3J0SWQiOm51bGwsIlRpdGxlIjoiRW50ZXIgeW91ciBtaWxlc3RvbmUgaGVyZSIsIk5vdGUiOm51bGwsIkh5cGVybGluayI6bnVsbCwiSXNDaGFuZ2VkIjpmYWxzZSwiSXNOZXciOmZhbHNlfSx7IiRpZCI6IjE0MSIsIkRhdGUiOiIyMDE4LTAyLTAxVDIzOjU5OjU5Ljk5OVoiLCJTdHlsZSI6eyIkaWQiOiIxNDIiLCJTaGFwZSI6MywiQ29ubmVjdG9yTWFyZ2luIjp7IiRyZWYiOiI1NCJ9LCJDb25uZWN0b3JTdHlsZSI6eyIkaWQiOiIxNDMiLCJMaW5lQ29sb3IiOnsiJGlkIjoiMTQ0IiwiJHR5cGUiOiJOTFJFLkNvbW1vbi5Eb20uU29saWRDb2xvckJydXNoLCBOTFJFLkNvbW1vbiIsIkNvbG9yIjp7IiRpZCI6IjE0NSIsIkEiOjI1NSwiUiI6MjU1LCJHIjoyMDIsIkIiOjh9fSwiTGluZVdlaWdodCI6MS4wLCJMaW5lVHlwZSI6MCwiUGFyZW50U3R5bGUiOnsiJHJlZiI6IjU1In19LCJJc0JlbG93VGltZWJhbmQiOmZhbHNlLCJIaWRlRGF0ZSI6ZmFsc2UsIlNoYXBlU2l6ZSI6MCwiU3BhY2luZyI6Mi4wLCJQYWRkaW5nIjp7IiRyZWYiOiI1OCJ9LCJTaGFwZVN0eWxlIjp7IiRpZCI6IjE0NiIsIk1hcmdpbiI6eyIkcmVmIjoiNjAifSwiUGFkZGluZyI6eyIkcmVmIjoiNjEifSwiQmFja2dyb3VuZCI6eyIkaWQiOiIxNDciLCJDb2xvciI6eyIkaWQiOiIxNDgiLCJBIjoyNTUsIlIiOjIzMCwiRyI6NzIsIkIiOjM1fX0sIklzVmlzaWJsZSI6dHJ1ZSwiV2lkdGgiOjEyLjAsIkhlaWdodCI6MTQuMCwiQm9yZGVyU3R5bGUiOnsiJGlkIjoiMTQ5IiwiTGluZUNvbG9yIjp7IiRyZWYiOiI2MyJ9LCJMaW5lV2VpZ2h0IjowLjAsIkxpbmVUeXBlIjowLCJQYXJlbnRTdHlsZSI6eyIkcmVmIjoiNjIifX0sIlBhcmVudFN0eWxlIjp7IiRyZWYiOiI1OSJ9fSwiVGl0bGVTdHlsZSI6eyIkaWQiOiIxNTAiLCJGb250U2V0dGluZ3MiOnsiJGlkIjoiMTUx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SwiVmVydGljYWxBbGlnbm1lbnQiOjAsIlNtYXJ0Rm9yZWdyb3VuZCI6bnVsbCwiTWFyZ2luIjp7IiRyZWYiOiI2OSJ9LCJQYWRkaW5nIjp7IiRyZWYiOiI3MCJ9LCJCYWNrZ3JvdW5kIjp7IiRyZWYiOiI3MSJ9LCJJc1Zpc2libGUiOnRydWUsIldpZHRoIjowLjAsIkhlaWdodCI6MC4wLCJCb3JkZXJTdHlsZSI6eyIkaWQiOiIxNTIiLCJMaW5lQ29sb3IiOm51bGwsIkxpbmVXZWlnaHQiOjAuMCwiTGluZVR5cGUiOjAsIlBhcmVudFN0eWxlIjpudWxsfSwiUGFyZW50U3R5bGUiOnsiJHJlZiI6IjY1In19LCJEYXRlU3R5bGUiOnsiJGlkIjoiMTUzIiwiRm9udFNldHRpbmdzIjp7IiRpZCI6IjE1NCIsIkZvbnRTaXplIjoxMCwiRm9udE5hbWUiOiJDYWxpYnJpIiwiSXNCb2xkIjpmYWxzZSwiSXNJdGFsaWMiOmZhbHNlLCJJc1VuZGVybGluZWQiOmZhbHNlLCJQYXJlbnRTdHlsZSI6eyIkcmVmIjoiNzMifX0sIkF1dG9TaXplIjowLCJGb3JlZ3JvdW5kIjp7IiRpZCI6IjE1NSIsIkNvbG9yIjp7IiRpZCI6IjE1NiIsIkEiOjI1NSwiUiI6MTk3LCJHIjoxNTUsIkIiOjB9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xNTciLCJMaW5lQ29sb3IiOm51bGwsIkxpbmVXZWlnaHQiOjAuMCwiTGluZVR5cGUiOjAsIlBhcmVudFN0eWxlIjpudWxsfSwiUGFyZW50U3R5bGUiOnsiJHJlZiI6IjcyIn19LCJEYXRlRm9ybWF0Ijp7IiRpZCI6IjE1OCIsIkZvcm1hdFN0cmluZyI6Ik0tZC15eXl5IiwiU2VwYXJhdG9yIjoiLSIsIlVzZUludGVybmF0aW9uYWxEYXRlRm9ybWF0IjpmYWxzZX0sIklzVmlzaWJsZSI6dHJ1ZSwiUGFyZW50U3R5bGUiOnsiJHJlZiI6IjUzIn19LCJQb3NpdGlvbiI6eyJSYXRpbyI6MC4wLCJJc0N1c3RvbSI6ZmFsc2V9LCJJZCI6IjA1N2QzMzM5LWM4NzktNDQ0ZS05NzI0LWM5YmJiNjZkNWZhMiIsIkltcG9ydElkIjpudWxsLCJUaXRsZSI6IkVudGVyIHlvdXIgbWlsZXN0b25lIGhlcmUiLCJOb3RlIjpudWxsLCJIeXBlcmxpbmsiOm51bGwsIklzQ2hhbmdlZCI6ZmFsc2UsIklzTmV3IjpmYWxzZX0seyIkaWQiOiIxNTkiLCJEYXRlIjoiMjAxOC0wNC0yOVQyMzo1OTo1OS45OTlaIiwiU3R5bGUiOnsiJGlkIjoiMTYwIiwiU2hhcGUiOjcsIkNvbm5lY3Rvck1hcmdpbiI6eyIkcmVmIjoiNTQifSwiQ29ubmVjdG9yU3R5bGUiOnsiJGlkIjoiMTYxIiwiTGluZUNvbG9yIjp7IiRpZCI6IjE2MiIsIiR0eXBlIjoiTkxSRS5Db21tb24uRG9tLlNvbGlkQ29sb3JCcnVzaCwgTkxSRS5Db21tb24iLCJDb2xvciI6eyIkaWQiOiIxNjMiLCJBIjoyNTUsIlIiOjI0OCwiRyI6MTQ3LCJCIjoyOX19LCJMaW5lV2VpZ2h0IjoxLjAsIkxpbmVUeXBlIjowLCJQYXJlbnRTdHlsZSI6eyIkcmVmIjoiNTUifX0sIklzQmVsb3dUaW1lYmFuZCI6ZmFsc2UsIkhpZGVEYXRlIjpmYWxzZSwiU2hhcGVTaXplIjowLCJTcGFjaW5nIjoyLjAsIlBhZGRpbmciOnsiJHJlZiI6IjU4In0sIlNoYXBlU3R5bGUiOnsiJGlkIjoiMTY0IiwiTWFyZ2luIjp7IiRyZWYiOiI2MCJ9LCJQYWRkaW5nIjp7IiRyZWYiOiI2MSJ9LCJCYWNrZ3JvdW5kIjp7IiRyZWYiOiIxNjIifSwiSXNWaXNpYmxlIjp0cnVlLCJXaWR0aCI6MTIuMCwiSGVpZ2h0IjoxNC4wLCJCb3JkZXJTdHlsZSI6eyIkaWQiOiIxNjUiLCJMaW5lQ29sb3IiOnsiJHJlZiI6IjYzIn0sIkxpbmVXZWlnaHQiOjAuMCwiTGluZVR5cGUiOjAsIlBhcmVudFN0eWxlIjp7IiRyZWYiOiI2MiJ9fSwiUGFyZW50U3R5bGUiOnsiJHJlZiI6IjU5In19LCJUaXRsZVN0eWxlIjp7IiRpZCI6IjE2NiIsIkZvbnRTZXR0aW5ncyI6eyIkaWQiOiIxNjciLCJGb250U2l6ZSI6MTEsIkZvbnROYW1lIjoiQ2FsaWJyaSIsIklzQm9sZCI6dHJ1ZSwiSXNJdGFsaWMiOmZhbHNlLCJJc1VuZGVybGluZWQiOmZhbHNlLCJQYXJlbnRTdHlsZSI6eyIkcmVmIjoiNjYifX0sIkF1dG9TaXplIjowLCJGb3JlZ3JvdW5kIjp7IiRyZWYiOiI2NyJ9LCJNYXhXaWR0aCI6MjAwLjAsIk1heEhlaWdodCI6IkluZmluaXR5IiwiU21hcnRGb3JlZ3JvdW5kSXNBY3RpdmUiOmZhbHNlLCJIb3Jpem9udGFsQWxpZ25tZW50IjoxLCJWZXJ0aWNhbEFsaWdubWVudCI6MCwiU21hcnRGb3JlZ3JvdW5kIjpudWxsLCJNYXJnaW4iOnsiJHJlZiI6IjY5In0sIlBhZGRpbmciOnsiJHJlZiI6IjcwIn0sIkJhY2tncm91bmQiOnsiJHJlZiI6IjcxIn0sIklzVmlzaWJsZSI6dHJ1ZSwiV2lkdGgiOjAuMCwiSGVpZ2h0IjowLjAsIkJvcmRlclN0eWxlIjp7IiRpZCI6IjE2OCIsIkxpbmVDb2xvciI6bnVsbCwiTGluZVdlaWdodCI6MC4wLCJMaW5lVHlwZSI6MCwiUGFyZW50U3R5bGUiOm51bGx9LCJQYXJlbnRTdHlsZSI6eyIkcmVmIjoiNjUifX0sIkRhdGVTdHlsZSI6eyIkaWQiOiIxNjkiLCJGb250U2V0dGluZ3MiOnsiJGlkIjoiMTcwIiwiRm9udFNpemUiOjEwLCJGb250TmFtZSI6IkNhbGlicmkiLCJJc0JvbGQiOmZhbHNlLCJJc0l0YWxpYyI6ZmFsc2UsIklzVW5kZXJsaW5lZCI6ZmFsc2UsIlBhcmVudFN0eWxlIjp7IiRyZWYiOiI3MyJ9fSwiQXV0b1NpemUiOjAsIkZvcmVncm91bmQiOnsiJGlkIjoiMTcxIiwiQ29sb3IiOnsiJGlkIjoiMTcyIiwiQSI6MjU1LCJSIjoyNDgsIkciOjE0NywiQiI6Mjl9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xNzMiLCJMaW5lQ29sb3IiOm51bGwsIkxpbmVXZWlnaHQiOjAuMCwiTGluZVR5cGUiOjAsIlBhcmVudFN0eWxlIjpudWxsfSwiUGFyZW50U3R5bGUiOnsiJHJlZiI6IjcyIn19LCJEYXRlRm9ybWF0Ijp7IiRpZCI6IjE3NCIsIkZvcm1hdFN0cmluZyI6Ik0tZC15eXl5IiwiU2VwYXJhdG9yIjoiLSIsIlVzZUludGVybmF0aW9uYWxEYXRlRm9ybWF0IjpmYWxzZX0sIklzVmlzaWJsZSI6dHJ1ZSwiUGFyZW50U3R5bGUiOnsiJHJlZiI6IjUzIn19LCJQb3NpdGlvbiI6eyJSYXRpbyI6MC4wLCJJc0N1c3RvbSI6ZmFsc2V9LCJJZCI6IjIzYWJlNjQzLWQ3NjYtNGMxNi1hODdkLTA5OTM4NzZjYjMwYSIsIkltcG9ydElkIjpudWxsLCJUaXRsZSI6IkVudGVyIHlvdXIgbWlsZXN0b25lIGhlcmUiLCJOb3RlIjpudWxsLCJIeXBlcmxpbmsiOm51bGwsIklzQ2hhbmdlZCI6ZmFsc2UsIklzTmV3IjpmYWxzZX0seyIkaWQiOiIxNzUiLCJEYXRlIjoiMjAxOC0wNi0xN1QyMzo1OTo1OS45OTlaIiwiU3R5bGUiOnsiJGlkIjoiMTc2IiwiU2hhcGUiOjcsIkNvbm5lY3Rvck1hcmdpbiI6eyIkcmVmIjoiNTQifSwiQ29ubmVjdG9yU3R5bGUiOnsiJGlkIjoiMTc3IiwiTGluZUNvbG9yIjp7IiRpZCI6IjE3OCIsIiR0eXBlIjoiTkxSRS5Db21tb24uRG9tLlNvbGlkQ29sb3JCcnVzaCwgTkxSRS5Db21tb24iLCJDb2xvciI6eyIkaWQiOiIxNzkiLCJBIjoyNTUsIlIiOjIwNiwiRyI6MTQxLCJCIjo2Mn19LCJMaW5lV2VpZ2h0IjoxLjAsIkxpbmVUeXBlIjowLCJQYXJlbnRTdHlsZSI6eyIkcmVmIjoiNTUifX0sIklzQmVsb3dUaW1lYmFuZCI6ZmFsc2UsIkhpZGVEYXRlIjpmYWxzZSwiU2hhcGVTaXplIjowLCJTcGFjaW5nIjoyLjAsIlBhZGRpbmciOnsiJHJlZiI6IjU4In0sIlNoYXBlU3R5bGUiOnsiJGlkIjoiMTgwIiwiTWFyZ2luIjp7IiRyZWYiOiI2MCJ9LCJQYWRkaW5nIjp7IiRyZWYiOiI2MSJ9LCJCYWNrZ3JvdW5kIjp7IiRpZCI6IjE4MSIsIkNvbG9yIjp7IiRpZCI6IjE4MiIsIkEiOjI1NSwiUiI6MTU2LCJHIjoxMDYsIkIiOjEwNn19LCJJc1Zpc2libGUiOnRydWUsIldpZHRoIjoxMi4wLCJIZWlnaHQiOjE0LjAsIkJvcmRlclN0eWxlIjp7IiRpZCI6IjE4MyIsIkxpbmVDb2xvciI6eyIkcmVmIjoiNjMifSwiTGluZVdlaWdodCI6MC4wLCJMaW5lVHlwZSI6MCwiUGFyZW50U3R5bGUiOnsiJHJlZiI6IjYyIn19LCJQYXJlbnRTdHlsZSI6eyIkcmVmIjoiNTkifX0sIlRpdGxlU3R5bGUiOnsiJGlkIjoiMTg0IiwiRm9udFNldHRpbmdzIjp7IiRpZCI6IjE4NSIsIkZvbnRTaXplIjoxMSwiRm9udE5hbWUiOiJDYWxpYnJpIiwiSXNCb2xkIjp0cnVlLCJJc0l0YWxpYyI6ZmFsc2UsIklzVW5kZXJsaW5lZCI6ZmFsc2UsIlBhcmVudFN0eWxlIjp7IiRyZWYiOiI2NiJ9fSwiQXV0b1NpemUiOjAsIkZvcmVncm91bmQiOnsiJHJlZiI6IjY3In0sIk1heFdpZHRoIjoyMDAuMCwiTWF4SGVpZ2h0IjoiSW5maW5pdHkiLCJTbWFydEZvcmVncm91bmRJc0FjdGl2ZSI6ZmFsc2UsIkhvcml6b250YWxBbGlnbm1lbnQiOjEsIlZlcnRpY2FsQWxpZ25tZW50IjowLCJTbWFydEZvcmVncm91bmQiOm51bGwsIk1hcmdpbiI6eyIkcmVmIjoiNjkifSwiUGFkZGluZyI6eyIkcmVmIjoiNzAifSwiQmFja2dyb3VuZCI6eyIkcmVmIjoiNzEifSwiSXNWaXNpYmxlIjp0cnVlLCJXaWR0aCI6MC4wLCJIZWlnaHQiOjAuMCwiQm9yZGVyU3R5bGUiOnsiJGlkIjoiMTg2IiwiTGluZUNvbG9yIjpudWxsLCJMaW5lV2VpZ2h0IjowLjAsIkxpbmVUeXBlIjowLCJQYXJlbnRTdHlsZSI6bnVsbH0sIlBhcmVudFN0eWxlIjp7IiRyZWYiOiI2NSJ9fSwiRGF0ZVN0eWxlIjp7IiRpZCI6IjE4NyIsIkZvbnRTZXR0aW5ncyI6eyIkaWQiOiIxODgiLCJGb250U2l6ZSI6MTAsIkZvbnROYW1lIjoiQ2FsaWJyaSIsIklzQm9sZCI6ZmFsc2UsIklzSXRhbGljIjpmYWxzZSwiSXNVbmRlcmxpbmVkIjpmYWxzZSwiUGFyZW50U3R5bGUiOnsiJHJlZiI6IjczIn19LCJBdXRvU2l6ZSI6MCwiRm9yZWdyb3VuZCI6eyIkaWQiOiIxODkiLCJDb2xvciI6eyIkaWQiOiIxOTAiLCJBIjoyNTUsIlIiOjE1NiwiRyI6MTA2LCJCIjoxMDZ9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xOTEiLCJMaW5lQ29sb3IiOm51bGwsIkxpbmVXZWlnaHQiOjAuMCwiTGluZVR5cGUiOjAsIlBhcmVudFN0eWxlIjpudWxsfSwiUGFyZW50U3R5bGUiOnsiJHJlZiI6IjcyIn19LCJEYXRlRm9ybWF0Ijp7IiRpZCI6IjE5MiIsIkZvcm1hdFN0cmluZyI6Ik0tZC15eXl5IiwiU2VwYXJhdG9yIjoiLSIsIlVzZUludGVybmF0aW9uYWxEYXRlRm9ybWF0IjpmYWxzZX0sIklzVmlzaWJsZSI6dHJ1ZSwiUGFyZW50U3R5bGUiOnsiJHJlZiI6IjUzIn19LCJQb3NpdGlvbiI6eyJSYXRpbyI6MC4wLCJJc0N1c3RvbSI6ZmFsc2V9LCJJZCI6ImUxYzdjZjg0LWM1ODktNDdlMi05ZDM5LWI4YWU2MGY0NTQ5OCIsIkltcG9ydElkIjpudWxsLCJUaXRsZSI6IkVudGVyIHlvdXIgbWlsZXN0b25lIGhlcmUiLCJOb3RlIjpudWxsLCJIeXBlcmxpbmsiOm51bGwsIklzQ2hhbmdlZCI6ZmFsc2UsIklzTmV3IjpmYWxzZX0seyIkaWQiOiIxOTMiLCJEYXRlIjoiMjAxOC0wOC0wNVQyMzo1OTo1OS45OTlaIiwiU3R5bGUiOnsiJGlkIjoiMTk0IiwiU2hhcGUiOjEyLCJDb25uZWN0b3JNYXJnaW4iOnsiJHJlZiI6IjU0In0sIkNvbm5lY3RvclN0eWxlIjp7IiRpZCI6IjE5NSIsIkxpbmVDb2xvciI6eyIkaWQiOiIxOTYiLCIkdHlwZSI6Ik5MUkUuQ29tbW9uLkRvbS5Tb2xpZENvbG9yQnJ1c2gsIE5MUkUuQ29tbW9uIiwiQ29sb3IiOnsiJGlkIjoiMTk3IiwiQSI6MjU1LCJSIjoyMzYsIkciOjExMiwiQiI6MjJ9fSwiTGluZVdlaWdodCI6MS4wLCJMaW5lVHlwZSI6MCwiUGFyZW50U3R5bGUiOnsiJHJlZiI6IjU1In19LCJJc0JlbG93VGltZWJhbmQiOmZhbHNlLCJIaWRlRGF0ZSI6ZmFsc2UsIlNoYXBlU2l6ZSI6MCwiU3BhY2luZyI6Mi4wLCJQYWRkaW5nIjp7IiRyZWYiOiI1OCJ9LCJTaGFwZVN0eWxlIjp7IiRpZCI6IjE5OCIsIk1hcmdpbiI6eyIkcmVmIjoiNjAifSwiUGFkZGluZyI6eyIkcmVmIjoiNjEifSwiQmFja2dyb3VuZCI6eyIkaWQiOiIxOTkiLCJDb2xvciI6eyIkaWQiOiIyMDAiLCJBIjoyNTUsIlIiOjIzNiwiRyI6MTEyLCJCIjoyMn19LCJJc1Zpc2libGUiOnRydWUsIldpZHRoIjoxMi4wLCJIZWlnaHQiOjE0LjAsIkJvcmRlclN0eWxlIjp7IiRpZCI6IjIwMSIsIkxpbmVDb2xvciI6eyIkcmVmIjoiNjMifSwiTGluZVdlaWdodCI6MC4wLCJMaW5lVHlwZSI6MCwiUGFyZW50U3R5bGUiOnsiJHJlZiI6IjYyIn19LCJQYXJlbnRTdHlsZSI6eyIkcmVmIjoiNTkifX0sIlRpdGxlU3R5bGUiOnsiJGlkIjoiMjAyIiwiRm9udFNldHRpbmdzIjp7IiRpZCI6IjIwMyIsIkZvbnRTaXplIjoxMSwiRm9udE5hbWUiOiJDYWxpYnJpIiwiSXNCb2xkIjp0cnVlLCJJc0l0YWxpYyI6ZmFsc2UsIklzVW5kZXJsaW5lZCI6ZmFsc2UsIlBhcmVudFN0eWxlIjp7IiRyZWYiOiI2NiJ9fSwiQXV0b1NpemUiOjAsIkZvcmVncm91bmQiOnsiJHJlZiI6IjY3In0sIk1heFdpZHRoIjoyMDAuMCwiTWF4SGVpZ2h0IjoiSW5maW5pdHkiLCJTbWFydEZvcmVncm91bmRJc0FjdGl2ZSI6ZmFsc2UsIkhvcml6b250YWxBbGlnbm1lbnQiOjEsIlZlcnRpY2FsQWxpZ25tZW50IjowLCJTbWFydEZvcmVncm91bmQiOm51bGwsIk1hcmdpbiI6eyIkcmVmIjoiNjkifSwiUGFkZGluZyI6eyIkcmVmIjoiNzAifSwiQmFja2dyb3VuZCI6eyIkcmVmIjoiNzEifSwiSXNWaXNpYmxlIjp0cnVlLCJXaWR0aCI6MC4wLCJIZWlnaHQiOjAuMCwiQm9yZGVyU3R5bGUiOnsiJGlkIjoiMjA0IiwiTGluZUNvbG9yIjpudWxsLCJMaW5lV2VpZ2h0IjowLjAsIkxpbmVUeXBlIjowLCJQYXJlbnRTdHlsZSI6bnVsbH0sIlBhcmVudFN0eWxlIjp7IiRyZWYiOiI2NSJ9fSwiRGF0ZVN0eWxlIjp7IiRpZCI6IjIwNSIsIkZvbnRTZXR0aW5ncyI6eyIkaWQiOiIyMDYiLCJGb250U2l6ZSI6MTAsIkZvbnROYW1lIjoiQ2FsaWJyaSIsIklzQm9sZCI6ZmFsc2UsIklzSXRhbGljIjpmYWxzZSwiSXNVbmRlcmxpbmVkIjpmYWxzZSwiUGFyZW50U3R5bGUiOnsiJHJlZiI6IjczIn19LCJBdXRvU2l6ZSI6MCwiRm9yZWdyb3VuZCI6eyIkaWQiOiIyMDciLCJDb2xvciI6eyIkaWQiOiIyMDgiLCJBIjoyNTUsIlIiOjI0OCwiRyI6MTQ3LCJCIjoyOX1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IwOSIsIkxpbmVDb2xvciI6bnVsbCwiTGluZVdlaWdodCI6MC4wLCJMaW5lVHlwZSI6MCwiUGFyZW50U3R5bGUiOm51bGx9LCJQYXJlbnRTdHlsZSI6eyIkcmVmIjoiNzIifX0sIkRhdGVGb3JtYXQiOnsiJGlkIjoiMjEwIiwiRm9ybWF0U3RyaW5nIjoiTS1kLXl5eXkiLCJTZXBhcmF0b3IiOiItIiwiVXNlSW50ZXJuYXRpb25hbERhdGVGb3JtYXQiOmZhbHNlfSwiSXNWaXNpYmxlIjp0cnVlLCJQYXJlbnRTdHlsZSI6eyIkcmVmIjoiNTMifX0sIlBvc2l0aW9uIjp7IlJhdGlvIjowLjAsIklzQ3VzdG9tIjpmYWxzZX0sIklkIjoiY2NlYmE4MWUtMDI2Ni00NWFlLTlkZTUtYzYzYWU0YWQ0Nzc4IiwiSW1wb3J0SWQiOm51bGwsIlRpdGxlIjoiRW50ZXIgeW91ciBtaWxlc3RvbmUgaGVyZSIsIk5vdGUiOm51bGwsIkh5cGVybGluayI6bnVsbCwiSXNDaGFuZ2VkIjpmYWxzZSwiSXNOZXciOmZhbHNlfSx7IiRpZCI6IjIxMSIsIkRhdGUiOiIyMDE4LTEwLTIzVDIzOjU5OjU5Ljk5OVoiLCJTdHlsZSI6eyIkaWQiOiIyMTIiLCJTaGFwZSI6NiwiQ29ubmVjdG9yTWFyZ2luIjp7IiRyZWYiOiI1NCJ9LCJDb25uZWN0b3JTdHlsZSI6eyIkaWQiOiIyMTMiLCJMaW5lQ29sb3IiOnsiJGlkIjoiMjE0IiwiJHR5cGUiOiJOTFJFLkNvbW1vbi5Eb20uU29saWRDb2xvckJydXNoLCBOTFJFLkNvbW1vbiIsIkNvbG9yIjp7IiRpZCI6IjIxNSIsIkEiOjI1NSwiUiI6MjMwLCJHIjo3MiwiQiI6MzV9fSwiTGluZVdlaWdodCI6MS4wLCJMaW5lVHlwZSI6MCwiUGFyZW50U3R5bGUiOnsiJHJlZiI6IjU1In19LCJJc0JlbG93VGltZWJhbmQiOmZhbHNlLCJIaWRlRGF0ZSI6ZmFsc2UsIlNoYXBlU2l6ZSI6MCwiU3BhY2luZyI6Mi4wLCJQYWRkaW5nIjp7IiRyZWYiOiI1OCJ9LCJTaGFwZVN0eWxlIjp7IiRpZCI6IjIxNiIsIk1hcmdpbiI6eyIkcmVmIjoiNjAifSwiUGFkZGluZyI6eyIkcmVmIjoiNjEifSwiQmFja2dyb3VuZCI6eyIkaWQiOiIyMTciLCJDb2xvciI6eyIkaWQiOiIyMTgiLCJBIjoyNTUsIlIiOjIzMCwiRyI6NzIsIkIiOjM1fX0sIklzVmlzaWJsZSI6dHJ1ZSwiV2lkdGgiOjEyLjAsIkhlaWdodCI6MTQuMCwiQm9yZGVyU3R5bGUiOnsiJGlkIjoiMjE5IiwiTGluZUNvbG9yIjp7IiRyZWYiOiI2MyJ9LCJMaW5lV2VpZ2h0IjowLjAsIkxpbmVUeXBlIjowLCJQYXJlbnRTdHlsZSI6eyIkcmVmIjoiNjIifX0sIlBhcmVudFN0eWxlIjp7IiRyZWYiOiI1OSJ9fSwiVGl0bGVTdHlsZSI6eyIkaWQiOiIyMjAiLCJGb250U2V0dGluZ3MiOnsiJGlkIjoiMjIx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SwiVmVydGljYWxBbGlnbm1lbnQiOjAsIlNtYXJ0Rm9yZWdyb3VuZCI6bnVsbCwiTWFyZ2luIjp7IiRyZWYiOiI2OSJ9LCJQYWRkaW5nIjp7IiRyZWYiOiI3MCJ9LCJCYWNrZ3JvdW5kIjp7IiRyZWYiOiI3MSJ9LCJJc1Zpc2libGUiOnRydWUsIldpZHRoIjowLjAsIkhlaWdodCI6MC4wLCJCb3JkZXJTdHlsZSI6eyIkaWQiOiIyMjIiLCJMaW5lQ29sb3IiOm51bGwsIkxpbmVXZWlnaHQiOjAuMCwiTGluZVR5cGUiOjAsIlBhcmVudFN0eWxlIjpudWxsfSwiUGFyZW50U3R5bGUiOnsiJHJlZiI6IjY1In19LCJEYXRlU3R5bGUiOnsiJGlkIjoiMjIzIiwiRm9udFNldHRpbmdzIjp7IiRpZCI6IjIyNCIsIkZvbnRTaXplIjoxMCwiRm9udE5hbWUiOiJDYWxpYnJpIiwiSXNCb2xkIjpmYWxzZSwiSXNJdGFsaWMiOmZhbHNlLCJJc1VuZGVybGluZWQiOmZhbHNlLCJQYXJlbnRTdHlsZSI6eyIkcmVmIjoiNzMifX0sIkF1dG9TaXplIjowLCJGb3JlZ3JvdW5kIjp7IiRpZCI6IjIyNSIsIkNvbG9yIjp7IiRpZCI6IjIyNiIsIkEiOjI1NSwiUiI6MjMwLCJHIjo3MiwiQiI6MzV9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yMjciLCJMaW5lQ29sb3IiOm51bGwsIkxpbmVXZWlnaHQiOjAuMCwiTGluZVR5cGUiOjAsIlBhcmVudFN0eWxlIjpudWxsfSwiUGFyZW50U3R5bGUiOnsiJHJlZiI6IjcyIn19LCJEYXRlRm9ybWF0Ijp7IiRpZCI6IjIyOCIsIkZvcm1hdFN0cmluZyI6Ik0tZC15eXl5IiwiU2VwYXJhdG9yIjoiLSIsIlVzZUludGVybmF0aW9uYWxEYXRlRm9ybWF0IjpmYWxzZX0sIklzVmlzaWJsZSI6dHJ1ZSwiUGFyZW50U3R5bGUiOnsiJHJlZiI6IjUzIn19LCJQb3NpdGlvbiI6eyJSYXRpbyI6MC4wLCJJc0N1c3RvbSI6ZmFsc2V9LCJJZCI6ImVjNWU2OGQyLTQ2MWUtNDRiMS1hNjdhLTJmYWU1ZGNiYWEwZiIsIkltcG9ydElkIjpudWxsLCJUaXRsZSI6IkVudGVyIHlvdXIgbWlsZXN0b25lIGhlcmUiLCJOb3RlIjpudWxsLCJIeXBlcmxpbmsiOm51bGwsIklzQ2hhbmdlZCI6ZmFsc2UsIklzTmV3IjpmYWxzZX0seyIkaWQiOiIyMjkiLCJEYXRlIjoiMjAxOC0xMS0xMVQyMzo1OTo1OS45OTlaIiwiU3R5bGUiOnsiJGlkIjoiMjMwIiwiU2hhcGUiOjYsIkNvbm5lY3Rvck1hcmdpbiI6eyIkcmVmIjoiNTQifSwiQ29ubmVjdG9yU3R5bGUiOnsiJGlkIjoiMjMxIiwiTGluZUNvbG9yIjp7IiRpZCI6IjIzMiIsIiR0eXBlIjoiTkxSRS5Db21tb24uRG9tLlNvbGlkQ29sb3JCcnVzaCwgTkxSRS5Db21tb24iLCJDb2xvciI6eyIkaWQiOiIyMzMiLCJBIjoyNTUsIlIiOjE1NiwiRyI6MTA2LCJCIjoxMDZ9fSwiTGluZVdlaWdodCI6MS4wLCJMaW5lVHlwZSI6MCwiUGFyZW50U3R5bGUiOnsiJHJlZiI6IjU1In19LCJJc0JlbG93VGltZWJhbmQiOmZhbHNlLCJIaWRlRGF0ZSI6ZmFsc2UsIlNoYXBlU2l6ZSI6MCwiU3BhY2luZyI6Mi4wLCJQYWRkaW5nIjp7IiRyZWYiOiI1OCJ9LCJTaGFwZVN0eWxlIjp7IiRpZCI6IjIzNCIsIk1hcmdpbiI6eyIkcmVmIjoiNjAifSwiUGFkZGluZyI6eyIkcmVmIjoiNjEifSwiQmFja2dyb3VuZCI6eyIkaWQiOiIyMzUiLCJDb2xvciI6eyIkaWQiOiIyMzYiLCJBIjoyNTUsIlIiOjE1NiwiRyI6MTA2LCJCIjoxMDZ9fSwiSXNWaXNpYmxlIjp0cnVlLCJXaWR0aCI6MTIuMCwiSGVpZ2h0IjoxNC4wLCJCb3JkZXJTdHlsZSI6eyIkaWQiOiIyMzciLCJMaW5lQ29sb3IiOnsiJHJlZiI6IjYzIn0sIkxpbmVXZWlnaHQiOjAuMCwiTGluZVR5cGUiOjAsIlBhcmVudFN0eWxlIjp7IiRyZWYiOiI2MiJ9fSwiUGFyZW50U3R5bGUiOnsiJHJlZiI6IjU5In19LCJUaXRsZVN0eWxlIjp7IiRpZCI6IjIzOCIsIkZvbnRTZXR0aW5ncyI6eyIkaWQiOiIyMzkiLCJGb250U2l6ZSI6MTEsIkZvbnROYW1lIjoiQ2FsaWJyaSIsIklzQm9sZCI6dHJ1ZSwiSXNJdGFsaWMiOmZhbHNlLCJJc1VuZGVybGluZWQiOmZhbHNlLCJQYXJlbnRTdHlsZSI6eyIkcmVmIjoiNjYifX0sIkF1dG9TaXplIjowLCJGb3JlZ3JvdW5kIjp7IiRyZWYiOiI2NyJ9LCJNYXhXaWR0aCI6MjAwLjAsIk1heEhlaWdodCI6IkluZmluaXR5IiwiU21hcnRGb3JlZ3JvdW5kSXNBY3RpdmUiOmZhbHNlLCJIb3Jpem9udGFsQWxpZ25tZW50IjoxLCJWZXJ0aWNhbEFsaWdubWVudCI6MCwiU21hcnRGb3JlZ3JvdW5kIjpudWxsLCJNYXJnaW4iOnsiJHJlZiI6IjY5In0sIlBhZGRpbmciOnsiJHJlZiI6IjcwIn0sIkJhY2tncm91bmQiOnsiJHJlZiI6IjcxIn0sIklzVmlzaWJsZSI6dHJ1ZSwiV2lkdGgiOjAuMCwiSGVpZ2h0IjowLjAsIkJvcmRlclN0eWxlIjp7IiRpZCI6IjI0MCIsIkxpbmVDb2xvciI6bnVsbCwiTGluZVdlaWdodCI6MC4wLCJMaW5lVHlwZSI6MCwiUGFyZW50U3R5bGUiOm51bGx9LCJQYXJlbnRTdHlsZSI6eyIkcmVmIjoiNjUifX0sIkRhdGVTdHlsZSI6eyIkaWQiOiIyNDEiLCJGb250U2V0dGluZ3MiOnsiJGlkIjoiMjQyIiwiRm9udFNpemUiOjEwLCJGb250TmFtZSI6IkNhbGlicmkiLCJJc0JvbGQiOmZhbHNlLCJJc0l0YWxpYyI6ZmFsc2UsIklzVW5kZXJsaW5lZCI6ZmFsc2UsIlBhcmVudFN0eWxlIjp7IiRyZWYiOiI3MyJ9fSwiQXV0b1NpemUiOjAsIkZvcmVncm91bmQiOnsiJGlkIjoiMjQzIiwiQ29sb3IiOnsiJGlkIjoiMjQ0IiwiQSI6MjU1LCJSIjoxNTYsIkciOjEwNiwiQiI6MTA2fX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jQ1IiwiTGluZUNvbG9yIjpudWxsLCJMaW5lV2VpZ2h0IjowLjAsIkxpbmVUeXBlIjowLCJQYXJlbnRTdHlsZSI6bnVsbH0sIlBhcmVudFN0eWxlIjp7IiRyZWYiOiI3MiJ9fSwiRGF0ZUZvcm1hdCI6eyIkaWQiOiIyNDYiLCJGb3JtYXRTdHJpbmciOiJNLWQteXl5eSIsIlNlcGFyYXRvciI6Ii0iLCJVc2VJbnRlcm5hdGlvbmFsRGF0ZUZvcm1hdCI6ZmFsc2V9LCJJc1Zpc2libGUiOnRydWUsIlBhcmVudFN0eWxlIjp7IiRyZWYiOiI1MyJ9fSwiUG9zaXRpb24iOnsiUmF0aW8iOjAuMCwiSXNDdXN0b20iOmZhbHNlfSwiSWQiOiJhNmVjNGY0Ny03Yzc2LTRlZTQtYThjMC01MWMwNzc1YTg2YjAiLCJJbXBvcnRJZCI6bnVsbCwiVGl0bGUiOiJFbnRlciB5b3VyIG1pbGVzdG9uZSBoZXJlIiwiTm90ZSI6bnVsbCwiSHlwZXJsaW5rIjpudWxsLCJJc0NoYW5nZWQiOmZhbHNlLCJJc05ldyI6ZmFsc2V9LHsiJGlkIjoiMjQ3IiwiRGF0ZSI6IjIwMTgtMTItMDFUMjM6NTk6NTkuOTk5WiIsIlN0eWxlIjp7IiRpZCI6IjI0OCIsIlNoYXBlIjo2LCJDb25uZWN0b3JNYXJnaW4iOnsiJHJlZiI6IjU0In0sIkNvbm5lY3RvclN0eWxlIjp7IiRpZCI6IjI0OSIsIkxpbmVDb2xvciI6eyIkaWQiOiIyNTAiLCIkdHlwZSI6Ik5MUkUuQ29tbW9uLkRvbS5Tb2xpZENvbG9yQnJ1c2gsIE5MUkUuQ29tbW9uIiwiQ29sb3IiOnsiJGlkIjoiMjUxIiwiQSI6MjU1LCJSIjo1NywiRyI6NDgsIkIiOjQyfX0sIkxpbmVXZWlnaHQiOjEuMCwiTGluZVR5cGUiOjAsIlBhcmVudFN0eWxlIjp7IiRyZWYiOiI1NSJ9fSwiSXNCZWxvd1RpbWViYW5kIjpmYWxzZSwiSGlkZURhdGUiOmZhbHNlLCJTaGFwZVNpemUiOjAsIlNwYWNpbmciOjIuMCwiUGFkZGluZyI6eyIkcmVmIjoiNTgifSwiU2hhcGVTdHlsZSI6eyIkaWQiOiIyNTIiLCJNYXJnaW4iOnsiJHJlZiI6IjYwIn0sIlBhZGRpbmciOnsiJHJlZiI6IjYxIn0sIkJhY2tncm91bmQiOnsiJGlkIjoiMjUzIiwiQ29sb3IiOnsiJGlkIjoiMjU0IiwiQSI6MjU1LCJSIjo1NywiRyI6NDgsIkIiOjQyfX0sIklzVmlzaWJsZSI6dHJ1ZSwiV2lkdGgiOjEyLjAsIkhlaWdodCI6MTQuMCwiQm9yZGVyU3R5bGUiOnsiJGlkIjoiMjU1IiwiTGluZUNvbG9yIjp7IiRyZWYiOiI2MyJ9LCJMaW5lV2VpZ2h0IjowLjAsIkxpbmVUeXBlIjowLCJQYXJlbnRTdHlsZSI6eyIkcmVmIjoiNjIifX0sIlBhcmVudFN0eWxlIjp7IiRyZWYiOiI1OSJ9fSwiVGl0bGVTdHlsZSI6eyIkaWQiOiIyNTYiLCJGb250U2V0dGluZ3MiOnsiJGlkIjoiMjU3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SwiVmVydGljYWxBbGlnbm1lbnQiOjAsIlNtYXJ0Rm9yZWdyb3VuZCI6bnVsbCwiTWFyZ2luIjp7IiRyZWYiOiI2OSJ9LCJQYWRkaW5nIjp7IiRyZWYiOiI3MCJ9LCJCYWNrZ3JvdW5kIjp7IiRyZWYiOiI3MSJ9LCJJc1Zpc2libGUiOnRydWUsIldpZHRoIjowLjAsIkhlaWdodCI6MC4wLCJCb3JkZXJTdHlsZSI6eyIkaWQiOiIyNTgiLCJMaW5lQ29sb3IiOm51bGwsIkxpbmVXZWlnaHQiOjAuMCwiTGluZVR5cGUiOjAsIlBhcmVudFN0eWxlIjpudWxsfSwiUGFyZW50U3R5bGUiOnsiJHJlZiI6IjY1In19LCJEYXRlU3R5bGUiOnsiJGlkIjoiMjU5IiwiRm9udFNldHRpbmdzIjp7IiRpZCI6IjI2MCIsIkZvbnRTaXplIjoxMCwiRm9udE5hbWUiOiJDYWxpYnJpIiwiSXNCb2xkIjpmYWxzZSwiSXNJdGFsaWMiOmZhbHNlLCJJc1VuZGVybGluZWQiOmZhbHNlLCJQYXJlbnRTdHlsZSI6eyIkcmVmIjoiNzMifX0sIkF1dG9TaXplIjowLCJGb3JlZ3JvdW5kIjp7IiRpZCI6IjI2MSIsIkNvbG9yIjp7IiRpZCI6IjI2MiIsIkEiOjI1NSwiUiI6NTcsIkciOjQ4LCJCIjo0Mn1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I2MyIsIkxpbmVDb2xvciI6bnVsbCwiTGluZVdlaWdodCI6MC4wLCJMaW5lVHlwZSI6MCwiUGFyZW50U3R5bGUiOm51bGx9LCJQYXJlbnRTdHlsZSI6eyIkcmVmIjoiNzIifX0sIkRhdGVGb3JtYXQiOnsiJGlkIjoiMjY0IiwiRm9ybWF0U3RyaW5nIjoiTS1kLXl5eXkiLCJTZXBhcmF0b3IiOiItIiwiVXNlSW50ZXJuYXRpb25hbERhdGVGb3JtYXQiOmZhbHNlfSwiSXNWaXNpYmxlIjp0cnVlLCJQYXJlbnRTdHlsZSI6eyIkcmVmIjoiNTMifX0sIlBvc2l0aW9uIjp7IlJhdGlvIjowLjAsIklzQ3VzdG9tIjpmYWxzZX0sIklkIjoiZmMzMmRlMjgtNTVkYy00MjdkLWE3ZjAtZTI5OGY5ZjA0MjlhIiwiSW1wb3J0SWQiOm51bGwsIlRpdGxlIjoiRW50ZXIgeW91ciBtaWxlc3RvbmUgaGVyZSIsIk5vdGUiOm51bGwsIkh5cGVybGluayI6bnVsbCwiSXNDaGFuZ2VkIjpmYWxzZSwiSXNOZXciOmZhbHNlfSx7IiRpZCI6IjI2NSIsIkRhdGUiOiIyMDE5LTAyLTE3VDIzOjU5OjU5Ljk5OVoiLCJTdHlsZSI6eyIkaWQiOiIyNjYiLCJTaGFwZSI6NywiQ29ubmVjdG9yTWFyZ2luIjp7IiRyZWYiOiI1NCJ9LCJDb25uZWN0b3JTdHlsZSI6eyIkaWQiOiIyNjciLCJMaW5lQ29sb3IiOnsiJGlkIjoiMjY4IiwiJHR5cGUiOiJOTFJFLkNvbW1vbi5Eb20uU29saWRDb2xvckJydXNoLCBOTFJFLkNvbW1vbiIsIkNvbG9yIjp7IiRpZCI6IjI2OSIsIkEiOjI1NSwiUiI6MjU1LCJHIjoyMDIsIkIiOjh9fSwiTGluZVdlaWdodCI6MS4wLCJMaW5lVHlwZSI6MCwiUGFyZW50U3R5bGUiOnsiJHJlZiI6IjU1In19LCJJc0JlbG93VGltZWJhbmQiOmZhbHNlLCJIaWRlRGF0ZSI6ZmFsc2UsIlNoYXBlU2l6ZSI6MCwiU3BhY2luZyI6Mi4wLCJQYWRkaW5nIjp7IiRyZWYiOiI1OCJ9LCJTaGFwZVN0eWxlIjp7IiRpZCI6IjI3MCIsIk1hcmdpbiI6eyIkcmVmIjoiNjAifSwiUGFkZGluZyI6eyIkcmVmIjoiNjEifSwiQmFja2dyb3VuZCI6eyIkcmVmIjoiMjY4In0sIklzVmlzaWJsZSI6dHJ1ZSwiV2lkdGgiOjEyLjAsIkhlaWdodCI6MTQuMCwiQm9yZGVyU3R5bGUiOnsiJGlkIjoiMjcxIiwiTGluZUNvbG9yIjp7IiRyZWYiOiI2MyJ9LCJMaW5lV2VpZ2h0IjowLjAsIkxpbmVUeXBlIjowLCJQYXJlbnRTdHlsZSI6eyIkcmVmIjoiNjIifX0sIlBhcmVudFN0eWxlIjp7IiRyZWYiOiI1OSJ9fSwiVGl0bGVTdHlsZSI6eyIkaWQiOiIyNzIiLCJGb250U2V0dGluZ3MiOnsiJGlkIjoiMjcz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SwiVmVydGljYWxBbGlnbm1lbnQiOjAsIlNtYXJ0Rm9yZWdyb3VuZCI6bnVsbCwiTWFyZ2luIjp7IiRyZWYiOiI2OSJ9LCJQYWRkaW5nIjp7IiRyZWYiOiI3MCJ9LCJCYWNrZ3JvdW5kIjp7IiRyZWYiOiI3MSJ9LCJJc1Zpc2libGUiOnRydWUsIldpZHRoIjowLjAsIkhlaWdodCI6MC4wLCJCb3JkZXJTdHlsZSI6eyIkaWQiOiIyNzQiLCJMaW5lQ29sb3IiOm51bGwsIkxpbmVXZWlnaHQiOjAuMCwiTGluZVR5cGUiOjAsIlBhcmVudFN0eWxlIjpudWxsfSwiUGFyZW50U3R5bGUiOnsiJHJlZiI6IjY1In19LCJEYXRlU3R5bGUiOnsiJGlkIjoiMjc1IiwiRm9udFNldHRpbmdzIjp7IiRpZCI6IjI3NiIsIkZvbnRTaXplIjoxMCwiRm9udE5hbWUiOiJDYWxpYnJpIiwiSXNCb2xkIjpmYWxzZSwiSXNJdGFsaWMiOmZhbHNlLCJJc1VuZGVybGluZWQiOmZhbHNlLCJQYXJlbnRTdHlsZSI6eyIkcmVmIjoiNzMifX0sIkF1dG9TaXplIjowLCJGb3JlZ3JvdW5kIjp7IiRpZCI6IjI3NyIsIkNvbG9yIjp7IiRpZCI6IjI3OCIsIkEiOjI1NSwiUiI6MTk3LCJHIjoxNTUsIkIiOjB9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yNzkiLCJMaW5lQ29sb3IiOm51bGwsIkxpbmVXZWlnaHQiOjAuMCwiTGluZVR5cGUiOjAsIlBhcmVudFN0eWxlIjpudWxsfSwiUGFyZW50U3R5bGUiOnsiJHJlZiI6IjcyIn19LCJEYXRlRm9ybWF0Ijp7IiRpZCI6IjI4MCIsIkZvcm1hdFN0cmluZyI6Ik0tZC15eXl5IiwiU2VwYXJhdG9yIjoiLSIsIlVzZUludGVybmF0aW9uYWxEYXRlRm9ybWF0IjpmYWxzZX0sIklzVmlzaWJsZSI6dHJ1ZSwiUGFyZW50U3R5bGUiOnsiJHJlZiI6IjUzIn19LCJQb3NpdGlvbiI6eyJSYXRpbyI6MC4wLCJJc0N1c3RvbSI6ZmFsc2V9LCJJZCI6IjA0MjhlYjMxLTU2ZDgtNDY0Mi05M2YyLThiOGJmOTA3MjFkYyIsIkltcG9ydElkIjpudWxsLCJUaXRsZSI6IkVudGVyIHlvdXIgbWlsZXN0b25lIGhlcmUiLCJOb3RlIjpudWxsLCJIeXBlcmxpbmsiOm51bGwsIklzQ2hhbmdlZCI6ZmFsc2UsIklzTmV3IjpmYWxzZX0seyIkaWQiOiIyODEiLCJEYXRlIjoiMjAxOS0wNC0wN1QyMzo1OTo1OS45OTlaIiwiU3R5bGUiOnsiJGlkIjoiMjgyIiwiU2hhcGUiOjcsIkNvbm5lY3Rvck1hcmdpbiI6eyIkcmVmIjoiNTQifSwiQ29ubmVjdG9yU3R5bGUiOnsiJGlkIjoiMjgzIiwiTGluZUNvbG9yIjp7IiRpZCI6IjI4NCIsIiR0eXBlIjoiTkxSRS5Db21tb24uRG9tLlNvbGlkQ29sb3JCcnVzaCwgTkxSRS5Db21tb24iLCJDb2xvciI6eyIkaWQiOiIyODUiLCJBIjoyNTUsIlIiOjI0OCwiRyI6MTQ3LCJCIjoyOX19LCJMaW5lV2VpZ2h0IjoxLjAsIkxpbmVUeXBlIjowLCJQYXJlbnRTdHlsZSI6eyIkcmVmIjoiNTUifX0sIklzQmVsb3dUaW1lYmFuZCI6ZmFsc2UsIkhpZGVEYXRlIjpmYWxzZSwiU2hhcGVTaXplIjowLCJTcGFjaW5nIjoyLjAsIlBhZGRpbmciOnsiJHJlZiI6IjU4In0sIlNoYXBlU3R5bGUiOnsiJGlkIjoiMjg2IiwiTWFyZ2luIjp7IiRyZWYiOiI2MCJ9LCJQYWRkaW5nIjp7IiRyZWYiOiI2MSJ9LCJCYWNrZ3JvdW5kIjp7IiRyZWYiOiIyODQifSwiSXNWaXNpYmxlIjp0cnVlLCJXaWR0aCI6MTIuMCwiSGVpZ2h0IjoxNC4wLCJCb3JkZXJTdHlsZSI6eyIkaWQiOiIyODciLCJMaW5lQ29sb3IiOnsiJHJlZiI6IjYzIn0sIkxpbmVXZWlnaHQiOjAuMCwiTGluZVR5cGUiOjAsIlBhcmVudFN0eWxlIjp7IiRyZWYiOiI2MiJ9fSwiUGFyZW50U3R5bGUiOnsiJHJlZiI6IjU5In19LCJUaXRsZVN0eWxlIjp7IiRpZCI6IjI4OCIsIkZvbnRTZXR0aW5ncyI6eyIkaWQiOiIyODkiLCJGb250U2l6ZSI6MTEsIkZvbnROYW1lIjoiQ2FsaWJyaSIsIklzQm9sZCI6dHJ1ZSwiSXNJdGFsaWMiOmZhbHNlLCJJc1VuZGVybGluZWQiOmZhbHNlLCJQYXJlbnRTdHlsZSI6eyIkcmVmIjoiNjYifX0sIkF1dG9TaXplIjoyLCJGb3JlZ3JvdW5kIjp7IiRyZWYiOiI2NyJ9LCJNYXhXaWR0aCI6NzguMDAxNjU1NTc4NjEzMjgxLCJNYXhIZWlnaHQiOiJJbmZpbml0eSIsIlNtYXJ0Rm9yZWdyb3VuZElzQWN0aXZlIjpmYWxzZSwiSG9yaXpvbnRhbEFsaWdubWVudCI6MSwiVmVydGljYWxBbGlnbm1lbnQiOjAsIlNtYXJ0Rm9yZWdyb3VuZCI6bnVsbCwiTWFyZ2luIjp7IiRyZWYiOiI2OSJ9LCJQYWRkaW5nIjp7IiRyZWYiOiI3MCJ9LCJCYWNrZ3JvdW5kIjp7IiRyZWYiOiI3MSJ9LCJJc1Zpc2libGUiOnRydWUsIldpZHRoIjowLjAsIkhlaWdodCI6MC4wLCJCb3JkZXJTdHlsZSI6eyIkaWQiOiIyOTAiLCJMaW5lQ29sb3IiOm51bGwsIkxpbmVXZWlnaHQiOjAuMCwiTGluZVR5cGUiOjAsIlBhcmVudFN0eWxlIjpudWxsfSwiUGFyZW50U3R5bGUiOnsiJHJlZiI6IjY1In19LCJEYXRlU3R5bGUiOnsiJGlkIjoiMjkxIiwiRm9udFNldHRpbmdzIjp7IiRpZCI6IjI5MiIsIkZvbnRTaXplIjoxMCwiRm9udE5hbWUiOiJDYWxpYnJpIiwiSXNCb2xkIjpmYWxzZSwiSXNJdGFsaWMiOmZhbHNlLCJJc1VuZGVybGluZWQiOmZhbHNlLCJQYXJlbnRTdHlsZSI6eyIkcmVmIjoiNzMifX0sIkF1dG9TaXplIjowLCJGb3JlZ3JvdW5kIjp7IiRpZCI6IjI5MyIsIkNvbG9yIjp7IiRpZCI6IjI5NCIsIkEiOjI1NSwiUiI6MjQ4LCJHIjoxNDcsIkIiOjI5fX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jk1IiwiTGluZUNvbG9yIjpudWxsLCJMaW5lV2VpZ2h0IjowLjAsIkxpbmVUeXBlIjowLCJQYXJlbnRTdHlsZSI6bnVsbH0sIlBhcmVudFN0eWxlIjp7IiRyZWYiOiI3MiJ9fSwiRGF0ZUZvcm1hdCI6eyIkaWQiOiIyOTYiLCJGb3JtYXRTdHJpbmciOiJNLWQteXl5eSIsIlNlcGFyYXRvciI6Ii0iLCJVc2VJbnRlcm5hdGlvbmFsRGF0ZUZvcm1hdCI6ZmFsc2V9LCJJc1Zpc2libGUiOnRydWUsIlBhcmVudFN0eWxlIjp7IiRyZWYiOiI1MyJ9fSwiUG9zaXRpb24iOnsiUmF0aW8iOjAuMjIzOTExNDgzMTk5NTA4MSwiSXNDdXN0b20iOnRydWV9LCJJZCI6IjEwMjNmOWNmLThlNzItNGRlNS04YWJkLTY2MDA5MGZmZGE5OCIsIkltcG9ydElkIjpudWxsLCJUaXRsZSI6IkVudGVyIHlvdXIgbWlsZXN0b25lIGhlcmUiLCJOb3RlIjpudWxsLCJIeXBlcmxpbmsiOm51bGwsIklzQ2hhbmdlZCI6ZmFsc2UsIklzTmV3IjpmYWxzZX0seyIkaWQiOiIyOTciLCJEYXRlIjoiMjAxOS0wNS0yNlQyMzo1OTo1OS45OTlaIiwiU3R5bGUiOnsiJGlkIjoiMjk4IiwiU2hhcGUiOjcsIkNvbm5lY3Rvck1hcmdpbiI6eyIkcmVmIjoiNTQifSwiQ29ubmVjdG9yU3R5bGUiOnsiJGlkIjoiMjk5IiwiTGluZUNvbG9yIjp7IiRpZCI6IjMwMCIsIiR0eXBlIjoiTkxSRS5Db21tb24uRG9tLlNvbGlkQ29sb3JCcnVzaCwgTkxSRS5Db21tb24iLCJDb2xvciI6eyIkaWQiOiIzMDEiLCJBIjoyNTUsIlIiOjE1NiwiRyI6MTA2LCJCIjoxMDZ9fSwiTGluZVdlaWdodCI6MS4wLCJMaW5lVHlwZSI6MCwiUGFyZW50U3R5bGUiOnsiJHJlZiI6IjU1In19LCJJc0JlbG93VGltZWJhbmQiOmZhbHNlLCJIaWRlRGF0ZSI6ZmFsc2UsIlNoYXBlU2l6ZSI6MCwiU3BhY2luZyI6Mi4wLCJQYWRkaW5nIjp7IiRyZWYiOiI1OCJ9LCJTaGFwZVN0eWxlIjp7IiRpZCI6IjMwMiIsIk1hcmdpbiI6eyIkcmVmIjoiNjAifSwiUGFkZGluZyI6eyIkcmVmIjoiNjEifSwiQmFja2dyb3VuZCI6eyIkaWQiOiIzMDMiLCJDb2xvciI6eyIkaWQiOiIzMDQiLCJBIjoyNTUsIlIiOjE1NiwiRyI6MTA2LCJCIjoxMDZ9fSwiSXNWaXNpYmxlIjp0cnVlLCJXaWR0aCI6MTIuMCwiSGVpZ2h0IjoxNC4wLCJCb3JkZXJTdHlsZSI6eyIkaWQiOiIzMDUiLCJMaW5lQ29sb3IiOnsiJHJlZiI6IjYzIn0sIkxpbmVXZWlnaHQiOjAuMCwiTGluZVR5cGUiOjAsIlBhcmVudFN0eWxlIjp7IiRyZWYiOiI2MiJ9fSwiUGFyZW50U3R5bGUiOnsiJHJlZiI6IjU5In19LCJUaXRsZVN0eWxlIjp7IiRpZCI6IjMwNiIsIkZvbnRTZXR0aW5ncyI6eyIkaWQiOiIzMDciLCJGb250U2l6ZSI6MTEsIkZvbnROYW1lIjoiQ2FsaWJyaSIsIklzQm9sZCI6dHJ1ZSwiSXNJdGFsaWMiOmZhbHNlLCJJc1VuZGVybGluZWQiOmZhbHNlLCJQYXJlbnRTdHlsZSI6eyIkcmVmIjoiNjYifX0sIkF1dG9TaXplIjowLCJGb3JlZ3JvdW5kIjp7IiRyZWYiOiI2NyJ9LCJNYXhXaWR0aCI6MjAwLjAsIk1heEhlaWdodCI6IkluZmluaXR5IiwiU21hcnRGb3JlZ3JvdW5kSXNBY3RpdmUiOmZhbHNlLCJIb3Jpem9udGFsQWxpZ25tZW50IjoxLCJWZXJ0aWNhbEFsaWdubWVudCI6MCwiU21hcnRGb3JlZ3JvdW5kIjpudWxsLCJNYXJnaW4iOnsiJHJlZiI6IjY5In0sIlBhZGRpbmciOnsiJHJlZiI6IjcwIn0sIkJhY2tncm91bmQiOnsiJHJlZiI6IjcxIn0sIklzVmlzaWJsZSI6dHJ1ZSwiV2lkdGgiOjAuMCwiSGVpZ2h0IjowLjAsIkJvcmRlclN0eWxlIjp7IiRpZCI6IjMwOCIsIkxpbmVDb2xvciI6bnVsbCwiTGluZVdlaWdodCI6MC4wLCJMaW5lVHlwZSI6MCwiUGFyZW50U3R5bGUiOm51bGx9LCJQYXJlbnRTdHlsZSI6eyIkcmVmIjoiNjUifX0sIkRhdGVTdHlsZSI6eyIkaWQiOiIzMDkiLCJGb250U2V0dGluZ3MiOnsiJGlkIjoiMzEwIiwiRm9udFNpemUiOjEwLCJGb250TmFtZSI6IkNhbGlicmkiLCJJc0JvbGQiOmZhbHNlLCJJc0l0YWxpYyI6ZmFsc2UsIklzVW5kZXJsaW5lZCI6ZmFsc2UsIlBhcmVudFN0eWxlIjp7IiRyZWYiOiI3MyJ9fSwiQXV0b1NpemUiOjAsIkZvcmVncm91bmQiOnsiJGlkIjoiMzExIiwiQ29sb3IiOnsiJGlkIjoiMzEyIiwiQSI6MjU1LCJSIjoxNTYsIkciOjEwNiwiQiI6MTA2fX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zEzIiwiTGluZUNvbG9yIjpudWxsLCJMaW5lV2VpZ2h0IjowLjAsIkxpbmVUeXBlIjowLCJQYXJlbnRTdHlsZSI6bnVsbH0sIlBhcmVudFN0eWxlIjp7IiRyZWYiOiI3MiJ9fSwiRGF0ZUZvcm1hdCI6eyIkaWQiOiIzMTQiLCJGb3JtYXRTdHJpbmciOiJNLWQteXl5eSIsIlNlcGFyYXRvciI6Ii0iLCJVc2VJbnRlcm5hdGlvbmFsRGF0ZUZvcm1hdCI6ZmFsc2V9LCJJc1Zpc2libGUiOnRydWUsIlBhcmVudFN0eWxlIjp7IiRyZWYiOiI1MyJ9fSwiUG9zaXRpb24iOnsiUmF0aW8iOjAuMCwiSXNDdXN0b20iOmZhbHNlfSwiSWQiOiJlMjg0YzhjMy1mNGEzLTQ0NDQtOWI3Yi05ZGJmYWVmMGZkYTgiLCJJbXBvcnRJZCI6bnVsbCwiVGl0bGUiOiJFbnRlciB5b3VyIG1pbGVzdG9uZSBoZXJlIiwiTm90ZSI6bnVsbCwiSHlwZXJsaW5rIjpudWxsLCJJc0NoYW5nZWQiOmZhbHNlLCJJc05ldyI6ZmFsc2V9LHsiJGlkIjoiMzE1IiwiRGF0ZSI6IjIwMTktMDctMTRUMjM6NTk6NTkuOTk5WiIsIlN0eWxlIjp7IiRpZCI6IjMxNiIsIlNoYXBlIjo3LCJDb25uZWN0b3JNYXJnaW4iOnsiJHJlZiI6IjU0In0sIkNvbm5lY3RvclN0eWxlIjp7IiRpZCI6IjMxNyIsIkxpbmVDb2xvciI6eyIkaWQiOiIzMTgiLCIkdHlwZSI6Ik5MUkUuQ29tbW9uLkRvbS5Tb2xpZENvbG9yQnJ1c2gsIE5MUkUuQ29tbW9uIiwiQ29sb3IiOnsiJGlkIjoiMzE5IiwiQSI6MjU1LCJSIjoyMzYsIkciOjExMiwiQiI6MjJ9fSwiTGluZVdlaWdodCI6MS4wLCJMaW5lVHlwZSI6MCwiUGFyZW50U3R5bGUiOnsiJHJlZiI6IjU1In19LCJJc0JlbG93VGltZWJhbmQiOmZhbHNlLCJIaWRlRGF0ZSI6ZmFsc2UsIlNoYXBlU2l6ZSI6MCwiU3BhY2luZyI6Mi4wLCJQYWRkaW5nIjp7IiRyZWYiOiI1OCJ9LCJTaGFwZVN0eWxlIjp7IiRpZCI6IjMyMCIsIk1hcmdpbiI6eyIkcmVmIjoiNjAifSwiUGFkZGluZyI6eyIkcmVmIjoiNjEifSwiQmFja2dyb3VuZCI6eyIkcmVmIjoiMzE4In0sIklzVmlzaWJsZSI6dHJ1ZSwiV2lkdGgiOjEyLjAsIkhlaWdodCI6MTQuMCwiQm9yZGVyU3R5bGUiOnsiJGlkIjoiMzIxIiwiTGluZUNvbG9yIjp7IiRyZWYiOiI2MyJ9LCJMaW5lV2VpZ2h0IjowLjAsIkxpbmVUeXBlIjowLCJQYXJlbnRTdHlsZSI6eyIkcmVmIjoiNjIifX0sIlBhcmVudFN0eWxlIjp7IiRyZWYiOiI1OSJ9fSwiVGl0bGVTdHlsZSI6eyIkaWQiOiIzMjIiLCJGb250U2V0dGluZ3MiOnsiJGlkIjoiMzIzIiwiRm9udFNpemUiOjExLCJGb250TmFtZSI6IkNhbGlicmkiLCJJc0JvbGQiOnRydWUsIklzSXRhbGljIjpmYWxzZSwiSXNVbmRlcmxpbmVkIjpmYWxzZSwiUGFyZW50U3R5bGUiOnsiJHJlZiI6IjY2In19LCJBdXRvU2l6ZSI6MiwiRm9yZWdyb3VuZCI6eyIkcmVmIjoiNjcifSwiTWF4V2lkdGgiOjg5LjU3OTM2ODU5MTMwODYsIk1heEhlaWdodCI6IkluZmluaXR5IiwiU21hcnRGb3JlZ3JvdW5kSXNBY3RpdmUiOmZhbHNlLCJIb3Jpem9udGFsQWxpZ25tZW50IjoxLCJWZXJ0aWNhbEFsaWdubWVudCI6MCwiU21hcnRGb3JlZ3JvdW5kIjpudWxsLCJNYXJnaW4iOnsiJHJlZiI6IjY5In0sIlBhZGRpbmciOnsiJHJlZiI6IjcwIn0sIkJhY2tncm91bmQiOnsiJHJlZiI6IjcxIn0sIklzVmlzaWJsZSI6dHJ1ZSwiV2lkdGgiOjAuMCwiSGVpZ2h0IjowLjAsIkJvcmRlclN0eWxlIjp7IiRpZCI6IjMyNCIsIkxpbmVDb2xvciI6bnVsbCwiTGluZVdlaWdodCI6MC4wLCJMaW5lVHlwZSI6MCwiUGFyZW50U3R5bGUiOm51bGx9LCJQYXJlbnRTdHlsZSI6eyIkcmVmIjoiNjUifX0sIkRhdGVTdHlsZSI6eyIkaWQiOiIzMjUiLCJGb250U2V0dGluZ3MiOnsiJGlkIjoiMzI2IiwiRm9udFNpemUiOjEwLCJGb250TmFtZSI6IkNhbGlicmkiLCJJc0JvbGQiOmZhbHNlLCJJc0l0YWxpYyI6ZmFsc2UsIklzVW5kZXJsaW5lZCI6ZmFsc2UsIlBhcmVudFN0eWxlIjp7IiRyZWYiOiI3MyJ9fSwiQXV0b1NpemUiOjAsIkZvcmVncm91bmQiOnsiJGlkIjoiMzI3IiwiQ29sb3IiOnsiJGlkIjoiMzI4IiwiQSI6MjU1LCJSIjoyMzYsIkciOjExMiwiQiI6MjJ9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zMjkiLCJMaW5lQ29sb3IiOm51bGwsIkxpbmVXZWlnaHQiOjAuMCwiTGluZVR5cGUiOjAsIlBhcmVudFN0eWxlIjpudWxsfSwiUGFyZW50U3R5bGUiOnsiJHJlZiI6IjcyIn19LCJEYXRlRm9ybWF0Ijp7IiRpZCI6IjMzMCIsIkZvcm1hdFN0cmluZyI6Ik0tZC15eXl5IiwiU2VwYXJhdG9yIjoiLSIsIlVzZUludGVybmF0aW9uYWxEYXRlRm9ybWF0IjpmYWxzZX0sIklzVmlzaWJsZSI6dHJ1ZSwiUGFyZW50U3R5bGUiOnsiJHJlZiI6IjUzIn19LCJQb3NpdGlvbiI6eyJSYXRpbyI6MC4wLCJJc0N1c3RvbSI6ZmFsc2V9LCJJZCI6ImE3MmExZTgzLWY0MjMtNGY5Yi05Zjc3LWExNWQyMzEzZTZkYyIsIkltcG9ydElkIjpudWxsLCJUaXRsZSI6IkVudGVyIHlvdXIgbWlsZXN0b25lIGhlcmUiLCJOb3RlIjpudWxsLCJIeXBlcmxpbmsiOm51bGwsIklzQ2hhbmdlZCI6ZmFsc2UsIklzTmV3IjpmYWxzZX1dLCJUYXNrcyI6W10sIk1zUHJvamVjdEl0ZW1zVHJlZSI6eyIkaWQiOiIzMzEiLCJSb290Ijp7IkltcG9ydElkIjpudWxsLCJJc0ltcG9ydGVkIjpmYWxzZSwiQ2hpbGRyZW4iOltdfX0sIk1ldGFkYXRhIjp7IiRpZCI6IjMzMiJ9LCJTZXR0aW5ncyI6eyIkaWQiOiIzMzMiLCJJbXBhT3B0aW9ucyI6eyIkaWQiOiIzMzQiLCJMZWZ0VG9SaWdodCI6ZmFsc2UsIlBheWxvYWRPcHRpb25zIjoyfSwiVXNlQ29tcHJlc3Npb24iOmZhbHNlLCJDb21wcmVzaW9uUGVyY2VudGFnZSI6MC4wLCJJbmFjdGl2ZUludGVydmFsV2lkdGhUaHJlc2hvbGQiOjAuMCwiSW5hY3RpdmVJbnRlcnZhbFdpZHRoIjowLjAsIlNwbGl0VGFza3MiOmZhbHNlLCJVc2VDbHVzdGVyIjpmYWxzZSwiRXBzaWxvbiI6MC4wLCJNaW5Qb2ludHNUb0Zvcm1BQ2x1c3RlciI6MCwiR2VuZXJhdGVJbnZpc2libGVTaGFwZXMiOmZhbHNlLCJTbWFydFRpbWVsaW5lVGFza1BlcmNlbnRhZ2VGaXQiOmZhbHNlfSwiSXNOZXciOnRydWUsIkltcG9ydFR5cGUiOjAsIkZpbGVQYXRoIjpudWxsLCJUaW1lbGluZUltcG9ydGVkIjpmYWxzZX0="/>
  <p:tag name="__MASTER" val="__part_0"/>
</p:tagLst>
</file>

<file path=ppt/tags/tag74.xml><?xml version="1.0" encoding="utf-8"?>
<p:tagLst xmlns:a="http://schemas.openxmlformats.org/drawingml/2006/main" xmlns:r="http://schemas.openxmlformats.org/officeDocument/2006/relationships" xmlns:p="http://schemas.openxmlformats.org/presentationml/2006/main">
  <p:tag name="OTLMARKERSHAPE" val="OTL"/>
</p:tagLst>
</file>

<file path=ppt/tags/tag75.xml><?xml version="1.0" encoding="utf-8"?>
<p:tagLst xmlns:a="http://schemas.openxmlformats.org/drawingml/2006/main" xmlns:r="http://schemas.openxmlformats.org/officeDocument/2006/relationships" xmlns:p="http://schemas.openxmlformats.org/presentationml/2006/main">
  <p:tag name="OTLMARKERSHAPE" val="OTL"/>
</p:tagLst>
</file>

<file path=ppt/tags/tag76.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Optum">
  <a:themeElements>
    <a:clrScheme name="Optum Ted">
      <a:dk1>
        <a:srgbClr val="53565A"/>
      </a:dk1>
      <a:lt1>
        <a:sysClr val="window" lastClr="FFFFFF"/>
      </a:lt1>
      <a:dk2>
        <a:srgbClr val="EAAA00"/>
      </a:dk2>
      <a:lt2>
        <a:srgbClr val="B1B3B3"/>
      </a:lt2>
      <a:accent1>
        <a:srgbClr val="E87722"/>
      </a:accent1>
      <a:accent2>
        <a:srgbClr val="008770"/>
      </a:accent2>
      <a:accent3>
        <a:srgbClr val="00549F"/>
      </a:accent3>
      <a:accent4>
        <a:srgbClr val="888B8D"/>
      </a:accent4>
      <a:accent5>
        <a:srgbClr val="739600"/>
      </a:accent5>
      <a:accent6>
        <a:srgbClr val="E87722"/>
      </a:accent6>
      <a:hlink>
        <a:srgbClr val="F2A900"/>
      </a:hlink>
      <a:folHlink>
        <a:srgbClr val="9E7722"/>
      </a:folHlink>
    </a:clrScheme>
    <a:fontScheme name="Optum">
      <a:majorFont>
        <a:latin typeface="Arial"/>
        <a:ea typeface=""/>
        <a:cs typeface=""/>
      </a:majorFont>
      <a:minorFont>
        <a:latin typeface="Arial"/>
        <a:ea typeface=""/>
        <a:cs typeface=""/>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lIns="45720" rIns="45720" rtlCol="0" anchor="ctr"/>
      <a:lstStyle>
        <a:defPPr algn="ctr">
          <a:defRPr sz="1600" dirty="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dirty="0" err="1"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3_Optum">
  <a:themeElements>
    <a:clrScheme name="Optum Ted">
      <a:dk1>
        <a:srgbClr val="53565A"/>
      </a:dk1>
      <a:lt1>
        <a:sysClr val="window" lastClr="FFFFFF"/>
      </a:lt1>
      <a:dk2>
        <a:srgbClr val="EAAA00"/>
      </a:dk2>
      <a:lt2>
        <a:srgbClr val="B1B3B3"/>
      </a:lt2>
      <a:accent1>
        <a:srgbClr val="E87722"/>
      </a:accent1>
      <a:accent2>
        <a:srgbClr val="008770"/>
      </a:accent2>
      <a:accent3>
        <a:srgbClr val="00549F"/>
      </a:accent3>
      <a:accent4>
        <a:srgbClr val="888B8D"/>
      </a:accent4>
      <a:accent5>
        <a:srgbClr val="739600"/>
      </a:accent5>
      <a:accent6>
        <a:srgbClr val="E87722"/>
      </a:accent6>
      <a:hlink>
        <a:srgbClr val="F2A900"/>
      </a:hlink>
      <a:folHlink>
        <a:srgbClr val="9E7722"/>
      </a:folHlink>
    </a:clrScheme>
    <a:fontScheme name="Optum">
      <a:majorFont>
        <a:latin typeface="Arial"/>
        <a:ea typeface=""/>
        <a:cs typeface=""/>
      </a:majorFont>
      <a:minorFont>
        <a:latin typeface="Arial"/>
        <a:ea typeface=""/>
        <a:cs typeface=""/>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lIns="45720" rIns="45720" rtlCol="0" anchor="ctr"/>
      <a:lstStyle>
        <a:defPPr algn="ctr">
          <a:defRPr sz="1600" dirty="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dirty="0" err="1" smtClean="0">
            <a:latin typeface="Arial" pitchFamily="34" charset="0"/>
            <a:cs typeface="Arial" pitchFamily="34" charset="0"/>
          </a:defRPr>
        </a:defPPr>
      </a:lstStyle>
    </a:txDef>
  </a:objectDefaults>
  <a:extraClrSchemeLst/>
</a:theme>
</file>

<file path=ppt/theme/theme3.xml><?xml version="1.0" encoding="utf-8"?>
<a:theme xmlns:a="http://schemas.openxmlformats.org/drawingml/2006/main" name="Theme1">
  <a:themeElements>
    <a:clrScheme name="Main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fontScheme name="Main">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spDef>
    <a:ln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lnDef>
  </a:objectDefaults>
  <a:extraClrSchemeLst>
    <a:extraClrScheme>
      <a:clrScheme name="Main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Main">
  <a:themeElements>
    <a:clrScheme name="Main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fontScheme name="Main">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spDef>
    <a:ln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lnDef>
  </a:objectDefaults>
  <a:extraClrSchemeLst>
    <a:extraClrScheme>
      <a:clrScheme name="Main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d6619361-6733-4889-8a96-470efa1f75f4"/>
  </documentManagement>
</p:properties>
</file>

<file path=customXml/item2.xml><?xml version="1.0" encoding="utf-8"?>
<?mso-contentType ?>
<spe:Receivers xmlns:spe="http://schemas.microsoft.com/sharepoint/events"/>
</file>

<file path=customXml/item3.xml><?xml version="1.0" encoding="utf-8"?>
<?mso-contentType ?>
<SharedContentType xmlns="Microsoft.SharePoint.Taxonomy.ContentTypeSync" SourceId="897a53ec-2016-4aee-8be4-ce9632eb08ca" ContentTypeId="0x0101" PreviousValue="false"/>
</file>

<file path=customXml/item4.xml><?xml version="1.0" encoding="utf-8"?>
<ct:contentTypeSchema xmlns:ct="http://schemas.microsoft.com/office/2006/metadata/contentType" xmlns:ma="http://schemas.microsoft.com/office/2006/metadata/properties/metaAttributes" ct:_="" ma:_="" ma:contentTypeName="Document" ma:contentTypeID="0x0101000286E71FAE61AF41987BE64FECD18A46" ma:contentTypeVersion="0" ma:contentTypeDescription="Create a new document." ma:contentTypeScope="" ma:versionID="4adc968a2e02cb04e5d00e23b7be7479">
  <xsd:schema xmlns:xsd="http://www.w3.org/2001/XMLSchema" xmlns:xs="http://www.w3.org/2001/XMLSchema" xmlns:p="http://schemas.microsoft.com/office/2006/metadata/properties" xmlns:ns2="d6619361-6733-4889-8a96-470efa1f75f4" targetNamespace="http://schemas.microsoft.com/office/2006/metadata/properties" ma:root="true" ma:fieldsID="c6abe36c6b799fc2496720a1bdf15064" ns2:_="">
    <xsd:import namespace="d6619361-6733-4889-8a96-470efa1f75f4"/>
    <xsd:element name="properties">
      <xsd:complexType>
        <xsd:sequence>
          <xsd:element name="documentManagement">
            <xsd:complexType>
              <xsd:all>
                <xsd:element ref="ns2:_dlc_DocId" minOccurs="0"/>
                <xsd:element ref="ns2:_dlc_DocIdUrl" minOccurs="0"/>
                <xsd:element ref="ns2:_dlc_DocIdPersistI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619361-6733-4889-8a96-470efa1f75f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TaxCatchAll" ma:index="11" nillable="true" ma:displayName="Taxonomy Catch All Column" ma:hidden="true" ma:list="{df657365-89e3-4c8b-a83c-d547eda493bf}" ma:internalName="TaxCatchAll" ma:showField="CatchAllData" ma:web="e6808b1a-d3ce-4dc0-8e12-0930cfcf82ef">
      <xsd:complexType>
        <xsd:complexContent>
          <xsd:extension base="dms:MultiChoiceLookup">
            <xsd:sequence>
              <xsd:element name="Value" type="dms:Lookup" maxOccurs="unbounded" minOccurs="0" nillable="true"/>
            </xsd:sequence>
          </xsd:extension>
        </xsd:complexContent>
      </xsd:complexType>
    </xsd:element>
    <xsd:element name="TaxCatchAllLabel" ma:index="12" nillable="true" ma:displayName="Taxonomy Catch All Column1" ma:hidden="true" ma:list="{df657365-89e3-4c8b-a83c-d547eda493bf}" ma:internalName="TaxCatchAllLabel" ma:readOnly="true" ma:showField="CatchAllDataLabel" ma:web="e6808b1a-d3ce-4dc0-8e12-0930cfcf82e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CA3768F-B5A7-4DBB-B7B4-47F31578BF02}">
  <ds:schemaRefs>
    <ds:schemaRef ds:uri="d6619361-6733-4889-8a96-470efa1f75f4"/>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61162EF2-3835-41CA-9230-EEC54EE243DF}">
  <ds:schemaRefs>
    <ds:schemaRef ds:uri="http://schemas.microsoft.com/sharepoint/events"/>
  </ds:schemaRefs>
</ds:datastoreItem>
</file>

<file path=customXml/itemProps3.xml><?xml version="1.0" encoding="utf-8"?>
<ds:datastoreItem xmlns:ds="http://schemas.openxmlformats.org/officeDocument/2006/customXml" ds:itemID="{712F6E7A-F292-4819-89B3-649D1F3EECC0}">
  <ds:schemaRefs>
    <ds:schemaRef ds:uri="Microsoft.SharePoint.Taxonomy.ContentTypeSync"/>
  </ds:schemaRefs>
</ds:datastoreItem>
</file>

<file path=customXml/itemProps4.xml><?xml version="1.0" encoding="utf-8"?>
<ds:datastoreItem xmlns:ds="http://schemas.openxmlformats.org/officeDocument/2006/customXml" ds:itemID="{D2DAE729-44E3-4964-9752-B2D3076EB3A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619361-6733-4889-8a96-470efa1f75f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1AA3B477-11EC-4FE9-B19C-2A12D661708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26978</TotalTime>
  <Words>3573</Words>
  <Application>Microsoft Office PowerPoint</Application>
  <PresentationFormat>On-screen Show (4:3)</PresentationFormat>
  <Paragraphs>735</Paragraphs>
  <Slides>59</Slides>
  <Notes>2</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59</vt:i4>
      </vt:variant>
    </vt:vector>
  </HeadingPairs>
  <TitlesOfParts>
    <vt:vector size="67" baseType="lpstr">
      <vt:lpstr>Arial</vt:lpstr>
      <vt:lpstr>Calibri</vt:lpstr>
      <vt:lpstr>Century</vt:lpstr>
      <vt:lpstr>Wingdings</vt:lpstr>
      <vt:lpstr>Optum</vt:lpstr>
      <vt:lpstr>3_Optum</vt:lpstr>
      <vt:lpstr>Theme1</vt:lpstr>
      <vt:lpstr>Main</vt:lpstr>
      <vt:lpstr>PowerPoint Presentation</vt:lpstr>
      <vt:lpstr>Quantum Computing </vt:lpstr>
      <vt:lpstr>Quantum Computing </vt:lpstr>
      <vt:lpstr>Quantum Computing</vt:lpstr>
      <vt:lpstr>PowerPoint Presentation</vt:lpstr>
      <vt:lpstr>“Select” Computing History (Binary [240+ yrs] vs Quantum [60+ yrs])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 to Quantum Humor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Grover Search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8/28:  Chris Bartlett  Professor at Nationwide Children Hospital  Extending a distance base classifier​ implemented as a single qubit perceptron</vt:lpstr>
      <vt:lpstr>Open Positions in Columbus, OH </vt:lpstr>
      <vt:lpstr>Upcoming Training in Houston</vt:lpstr>
    </vt:vector>
  </TitlesOfParts>
  <Company>UnitedHealth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page with lifestyle image</dc:title>
  <dc:creator>Fink, Jessica L</dc:creator>
  <cp:lastModifiedBy>Ronald Wang</cp:lastModifiedBy>
  <cp:revision>846</cp:revision>
  <dcterms:created xsi:type="dcterms:W3CDTF">2013-11-07T21:12:08Z</dcterms:created>
  <dcterms:modified xsi:type="dcterms:W3CDTF">2019-07-31T03:40:20Z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0x0101000286E71FAE61AF41987BE64FECD18A46</vt:lpwstr>
  </property>
  <property fmtid="{D5CDD505-2E9C-101B-9397-08002B2CF9AE}" pid="3" name="Subject Matter">
    <vt:lpwstr/>
  </property>
</Properties>
</file>